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75"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5" r:id="rId26"/>
    <p:sldId id="281" r:id="rId27"/>
    <p:sldId id="282" r:id="rId28"/>
    <p:sldId id="283" r:id="rId29"/>
    <p:sldId id="284" r:id="rId30"/>
    <p:sldId id="286" r:id="rId31"/>
    <p:sldId id="287" r:id="rId32"/>
    <p:sldId id="288" r:id="rId33"/>
    <p:sldId id="289" r:id="rId34"/>
    <p:sldId id="290" r:id="rId35"/>
    <p:sldId id="291" r:id="rId36"/>
    <p:sldId id="292" r:id="rId37"/>
    <p:sldId id="295" r:id="rId38"/>
    <p:sldId id="293" r:id="rId39"/>
    <p:sldId id="294" r:id="rId40"/>
    <p:sldId id="296" r:id="rId41"/>
    <p:sldId id="297" r:id="rId42"/>
    <p:sldId id="298" r:id="rId43"/>
    <p:sldId id="299" r:id="rId44"/>
    <p:sldId id="300" r:id="rId45"/>
    <p:sldId id="301" r:id="rId46"/>
    <p:sldId id="302" r:id="rId47"/>
    <p:sldId id="303" r:id="rId48"/>
    <p:sldId id="304" r:id="rId49"/>
    <p:sldId id="396" r:id="rId50"/>
    <p:sldId id="448" r:id="rId51"/>
    <p:sldId id="449" r:id="rId52"/>
    <p:sldId id="397" r:id="rId53"/>
    <p:sldId id="398" r:id="rId54"/>
    <p:sldId id="399" r:id="rId55"/>
    <p:sldId id="400" r:id="rId56"/>
    <p:sldId id="401" r:id="rId57"/>
    <p:sldId id="402" r:id="rId58"/>
    <p:sldId id="403" r:id="rId59"/>
    <p:sldId id="404" r:id="rId60"/>
    <p:sldId id="405" r:id="rId61"/>
    <p:sldId id="406" r:id="rId62"/>
    <p:sldId id="451" r:id="rId63"/>
    <p:sldId id="453" r:id="rId64"/>
    <p:sldId id="407" r:id="rId65"/>
    <p:sldId id="454" r:id="rId66"/>
    <p:sldId id="408" r:id="rId67"/>
    <p:sldId id="455" r:id="rId68"/>
    <p:sldId id="409" r:id="rId69"/>
    <p:sldId id="410" r:id="rId70"/>
    <p:sldId id="414" r:id="rId71"/>
    <p:sldId id="415" r:id="rId72"/>
    <p:sldId id="416" r:id="rId73"/>
    <p:sldId id="456" r:id="rId74"/>
    <p:sldId id="417" r:id="rId75"/>
    <p:sldId id="458" r:id="rId76"/>
    <p:sldId id="457" r:id="rId77"/>
    <p:sldId id="459" r:id="rId78"/>
    <p:sldId id="419" r:id="rId79"/>
    <p:sldId id="460" r:id="rId80"/>
    <p:sldId id="420" r:id="rId81"/>
    <p:sldId id="421" r:id="rId82"/>
    <p:sldId id="462" r:id="rId83"/>
    <p:sldId id="422" r:id="rId84"/>
    <p:sldId id="423" r:id="rId85"/>
    <p:sldId id="424" r:id="rId86"/>
    <p:sldId id="425" r:id="rId87"/>
    <p:sldId id="426" r:id="rId88"/>
    <p:sldId id="427" r:id="rId89"/>
    <p:sldId id="428" r:id="rId90"/>
    <p:sldId id="461" r:id="rId91"/>
    <p:sldId id="429" r:id="rId92"/>
    <p:sldId id="474" r:id="rId93"/>
    <p:sldId id="430" r:id="rId94"/>
    <p:sldId id="463" r:id="rId95"/>
    <p:sldId id="464" r:id="rId96"/>
    <p:sldId id="431" r:id="rId97"/>
    <p:sldId id="466" r:id="rId98"/>
    <p:sldId id="432" r:id="rId99"/>
    <p:sldId id="465" r:id="rId100"/>
    <p:sldId id="433" r:id="rId101"/>
    <p:sldId id="434" r:id="rId102"/>
    <p:sldId id="467" r:id="rId103"/>
    <p:sldId id="435" r:id="rId104"/>
    <p:sldId id="468" r:id="rId105"/>
    <p:sldId id="436" r:id="rId106"/>
    <p:sldId id="437" r:id="rId107"/>
    <p:sldId id="438" r:id="rId108"/>
    <p:sldId id="469" r:id="rId109"/>
    <p:sldId id="470" r:id="rId110"/>
    <p:sldId id="440" r:id="rId111"/>
    <p:sldId id="441" r:id="rId112"/>
    <p:sldId id="442" r:id="rId113"/>
    <p:sldId id="443" r:id="rId114"/>
    <p:sldId id="444" r:id="rId115"/>
    <p:sldId id="445" r:id="rId116"/>
    <p:sldId id="447" r:id="rId117"/>
    <p:sldId id="472" r:id="rId118"/>
    <p:sldId id="471" r:id="rId119"/>
    <p:sldId id="473"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BCFC"/>
    <a:srgbClr val="D7E8F3"/>
    <a:srgbClr val="CCE8FE"/>
    <a:srgbClr val="A4E9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78" d="100"/>
          <a:sy n="78" d="100"/>
        </p:scale>
        <p:origin x="77"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968790-C1BD-4093-8BD5-983C5DE99F2E}"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9C6E4-993E-40B5-9335-4C2921F8D7D4}" type="slidenum">
              <a:rPr lang="en-US" smtClean="0"/>
              <a:t>‹#›</a:t>
            </a:fld>
            <a:endParaRPr lang="en-US"/>
          </a:p>
        </p:txBody>
      </p:sp>
    </p:spTree>
    <p:extLst>
      <p:ext uri="{BB962C8B-B14F-4D97-AF65-F5344CB8AC3E}">
        <p14:creationId xmlns:p14="http://schemas.microsoft.com/office/powerpoint/2010/main" val="3813731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968790-C1BD-4093-8BD5-983C5DE99F2E}"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9C6E4-993E-40B5-9335-4C2921F8D7D4}" type="slidenum">
              <a:rPr lang="en-US" smtClean="0"/>
              <a:t>‹#›</a:t>
            </a:fld>
            <a:endParaRPr lang="en-US"/>
          </a:p>
        </p:txBody>
      </p:sp>
    </p:spTree>
    <p:extLst>
      <p:ext uri="{BB962C8B-B14F-4D97-AF65-F5344CB8AC3E}">
        <p14:creationId xmlns:p14="http://schemas.microsoft.com/office/powerpoint/2010/main" val="1819967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968790-C1BD-4093-8BD5-983C5DE99F2E}"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9C6E4-993E-40B5-9335-4C2921F8D7D4}" type="slidenum">
              <a:rPr lang="en-US" smtClean="0"/>
              <a:t>‹#›</a:t>
            </a:fld>
            <a:endParaRPr lang="en-US"/>
          </a:p>
        </p:txBody>
      </p:sp>
    </p:spTree>
    <p:extLst>
      <p:ext uri="{BB962C8B-B14F-4D97-AF65-F5344CB8AC3E}">
        <p14:creationId xmlns:p14="http://schemas.microsoft.com/office/powerpoint/2010/main" val="822233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541371"/>
            <a:ext cx="10363200" cy="6093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rlito"/>
                <a:cs typeface="Carlito"/>
              </a:defRPr>
            </a:lvl1pPr>
          </a:lstStyle>
          <a:p>
            <a:pPr>
              <a:lnSpc>
                <a:spcPts val="1240"/>
              </a:lnSpc>
            </a:pPr>
            <a:r>
              <a:rPr lang="en-US"/>
              <a:t>Department </a:t>
            </a:r>
            <a:r>
              <a:rPr lang="en-US" spc="-5"/>
              <a:t>of Computer Science,</a:t>
            </a:r>
            <a:r>
              <a:rPr lang="en-US" spc="-100"/>
              <a:t> </a:t>
            </a:r>
            <a:r>
              <a:rPr lang="en-US"/>
              <a:t>KNUST-</a:t>
            </a:r>
          </a:p>
          <a:p>
            <a:r>
              <a:rPr lang="en-US" spc="-5"/>
              <a:t>Kumasi</a:t>
            </a:r>
            <a:endParaRPr lang="en-US"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722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6C968790-C1BD-4093-8BD5-983C5DE99F2E}" type="datetimeFigureOut">
              <a:rPr lang="en-US" smtClean="0"/>
              <a:pPr/>
              <a:t>3/17/2021</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549C6E4-993E-40B5-9335-4C2921F8D7D4}" type="slidenum">
              <a:rPr lang="en-US" smtClean="0"/>
              <a:pPr/>
              <a:t>‹#›</a:t>
            </a:fld>
            <a:endParaRPr lang="en-US"/>
          </a:p>
        </p:txBody>
      </p:sp>
    </p:spTree>
    <p:extLst>
      <p:ext uri="{BB962C8B-B14F-4D97-AF65-F5344CB8AC3E}">
        <p14:creationId xmlns:p14="http://schemas.microsoft.com/office/powerpoint/2010/main" val="857123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968790-C1BD-4093-8BD5-983C5DE99F2E}"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9C6E4-993E-40B5-9335-4C2921F8D7D4}" type="slidenum">
              <a:rPr lang="en-US" smtClean="0"/>
              <a:t>‹#›</a:t>
            </a:fld>
            <a:endParaRPr lang="en-US"/>
          </a:p>
        </p:txBody>
      </p:sp>
    </p:spTree>
    <p:extLst>
      <p:ext uri="{BB962C8B-B14F-4D97-AF65-F5344CB8AC3E}">
        <p14:creationId xmlns:p14="http://schemas.microsoft.com/office/powerpoint/2010/main" val="426150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C968790-C1BD-4093-8BD5-983C5DE99F2E}"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49C6E4-993E-40B5-9335-4C2921F8D7D4}" type="slidenum">
              <a:rPr lang="en-US" smtClean="0"/>
              <a:t>‹#›</a:t>
            </a:fld>
            <a:endParaRPr lang="en-US"/>
          </a:p>
        </p:txBody>
      </p:sp>
    </p:spTree>
    <p:extLst>
      <p:ext uri="{BB962C8B-B14F-4D97-AF65-F5344CB8AC3E}">
        <p14:creationId xmlns:p14="http://schemas.microsoft.com/office/powerpoint/2010/main" val="1168705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968790-C1BD-4093-8BD5-983C5DE99F2E}" type="datetimeFigureOut">
              <a:rPr lang="en-US" smtClean="0"/>
              <a:t>3/17/2021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49C6E4-993E-40B5-9335-4C2921F8D7D4}" type="slidenum">
              <a:rPr lang="en-US" smtClean="0"/>
              <a:t>‹#›</a:t>
            </a:fld>
            <a:endParaRPr lang="en-US"/>
          </a:p>
        </p:txBody>
      </p:sp>
    </p:spTree>
    <p:extLst>
      <p:ext uri="{BB962C8B-B14F-4D97-AF65-F5344CB8AC3E}">
        <p14:creationId xmlns:p14="http://schemas.microsoft.com/office/powerpoint/2010/main" val="3813870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6C968790-C1BD-4093-8BD5-983C5DE99F2E}" type="datetimeFigureOut">
              <a:rPr lang="en-US" smtClean="0"/>
              <a:t>3/17/2021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49C6E4-993E-40B5-9335-4C2921F8D7D4}" type="slidenum">
              <a:rPr lang="en-US" smtClean="0"/>
              <a:t>‹#›</a:t>
            </a:fld>
            <a:endParaRPr lang="en-US"/>
          </a:p>
        </p:txBody>
      </p:sp>
    </p:spTree>
    <p:extLst>
      <p:ext uri="{BB962C8B-B14F-4D97-AF65-F5344CB8AC3E}">
        <p14:creationId xmlns:p14="http://schemas.microsoft.com/office/powerpoint/2010/main" val="370174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68790-C1BD-4093-8BD5-983C5DE99F2E}" type="datetimeFigureOut">
              <a:rPr lang="en-US" smtClean="0"/>
              <a:t>3/17/2021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49C6E4-993E-40B5-9335-4C2921F8D7D4}" type="slidenum">
              <a:rPr lang="en-US" smtClean="0"/>
              <a:t>‹#›</a:t>
            </a:fld>
            <a:endParaRPr lang="en-US"/>
          </a:p>
        </p:txBody>
      </p:sp>
    </p:spTree>
    <p:extLst>
      <p:ext uri="{BB962C8B-B14F-4D97-AF65-F5344CB8AC3E}">
        <p14:creationId xmlns:p14="http://schemas.microsoft.com/office/powerpoint/2010/main" val="252149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C968790-C1BD-4093-8BD5-983C5DE99F2E}"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49C6E4-993E-40B5-9335-4C2921F8D7D4}" type="slidenum">
              <a:rPr lang="en-US" smtClean="0"/>
              <a:t>‹#›</a:t>
            </a:fld>
            <a:endParaRPr lang="en-US"/>
          </a:p>
        </p:txBody>
      </p:sp>
    </p:spTree>
    <p:extLst>
      <p:ext uri="{BB962C8B-B14F-4D97-AF65-F5344CB8AC3E}">
        <p14:creationId xmlns:p14="http://schemas.microsoft.com/office/powerpoint/2010/main" val="44709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C968790-C1BD-4093-8BD5-983C5DE99F2E}"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49C6E4-993E-40B5-9335-4C2921F8D7D4}" type="slidenum">
              <a:rPr lang="en-US" smtClean="0"/>
              <a:t>‹#›</a:t>
            </a:fld>
            <a:endParaRPr lang="en-US"/>
          </a:p>
        </p:txBody>
      </p:sp>
    </p:spTree>
    <p:extLst>
      <p:ext uri="{BB962C8B-B14F-4D97-AF65-F5344CB8AC3E}">
        <p14:creationId xmlns:p14="http://schemas.microsoft.com/office/powerpoint/2010/main" val="3619855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68790-C1BD-4093-8BD5-983C5DE99F2E}" type="datetimeFigureOut">
              <a:rPr lang="en-US" smtClean="0"/>
              <a:t>3/17/2021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9C6E4-993E-40B5-9335-4C2921F8D7D4}" type="slidenum">
              <a:rPr lang="en-US" smtClean="0"/>
              <a:t>‹#›</a:t>
            </a:fld>
            <a:endParaRPr lang="en-US"/>
          </a:p>
        </p:txBody>
      </p:sp>
    </p:spTree>
    <p:extLst>
      <p:ext uri="{BB962C8B-B14F-4D97-AF65-F5344CB8AC3E}">
        <p14:creationId xmlns:p14="http://schemas.microsoft.com/office/powerpoint/2010/main" val="2732297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7224"/>
            <a:ext cx="9144000" cy="753035"/>
          </a:xfrm>
        </p:spPr>
        <p:txBody>
          <a:bodyPr>
            <a:normAutofit/>
          </a:bodyPr>
          <a:lstStyle/>
          <a:p>
            <a:r>
              <a:rPr lang="en-US" sz="4000" b="1" spc="-10" dirty="0">
                <a:latin typeface="Carlito"/>
              </a:rPr>
              <a:t>THE </a:t>
            </a:r>
            <a:r>
              <a:rPr lang="en-US" sz="4000" b="1" spc="-20" dirty="0">
                <a:latin typeface="Carlito"/>
              </a:rPr>
              <a:t>WINDOWS </a:t>
            </a:r>
            <a:r>
              <a:rPr lang="en-US" sz="4000" b="1" spc="-45" dirty="0">
                <a:latin typeface="Carlito"/>
              </a:rPr>
              <a:t>OPERATING</a:t>
            </a:r>
            <a:r>
              <a:rPr lang="en-US" sz="4000" b="1" spc="70" dirty="0">
                <a:latin typeface="Carlito"/>
              </a:rPr>
              <a:t> </a:t>
            </a:r>
            <a:r>
              <a:rPr lang="en-US" sz="4000" b="1" spc="-25" dirty="0">
                <a:latin typeface="Carlito"/>
              </a:rPr>
              <a:t>SYSTEM</a:t>
            </a:r>
            <a:endParaRPr lang="en-US" sz="4000" b="1" dirty="0">
              <a:latin typeface="Carlito"/>
            </a:endParaRPr>
          </a:p>
        </p:txBody>
      </p:sp>
      <p:sp>
        <p:nvSpPr>
          <p:cNvPr id="3" name="Subtitle 2"/>
          <p:cNvSpPr>
            <a:spLocks noGrp="1"/>
          </p:cNvSpPr>
          <p:nvPr>
            <p:ph type="subTitle" idx="1"/>
          </p:nvPr>
        </p:nvSpPr>
        <p:spPr>
          <a:xfrm>
            <a:off x="1124712" y="1002659"/>
            <a:ext cx="9543288" cy="5398547"/>
          </a:xfrm>
        </p:spPr>
        <p:txBody>
          <a:bodyPr>
            <a:normAutofit fontScale="92500" lnSpcReduction="10000"/>
          </a:bodyPr>
          <a:lstStyle/>
          <a:p>
            <a:pPr marL="355600" marR="702945" indent="-342900" algn="l">
              <a:lnSpc>
                <a:spcPct val="100000"/>
              </a:lnSpc>
              <a:spcBef>
                <a:spcPts val="795"/>
              </a:spcBef>
              <a:buFont typeface="Arial"/>
              <a:buChar char="•"/>
              <a:tabLst>
                <a:tab pos="354965" algn="l"/>
                <a:tab pos="355600" algn="l"/>
              </a:tabLst>
            </a:pPr>
            <a:r>
              <a:rPr lang="en-US" sz="3200" spc="-10" dirty="0">
                <a:latin typeface="Carlito"/>
                <a:cs typeface="Carlito"/>
              </a:rPr>
              <a:t>Whenever </a:t>
            </a:r>
            <a:r>
              <a:rPr lang="en-US" sz="3200" dirty="0">
                <a:latin typeface="Carlito"/>
                <a:cs typeface="Carlito"/>
              </a:rPr>
              <a:t>a </a:t>
            </a:r>
            <a:r>
              <a:rPr lang="en-US" sz="3200" spc="-10" dirty="0">
                <a:latin typeface="Carlito"/>
                <a:cs typeface="Carlito"/>
              </a:rPr>
              <a:t>new computer </a:t>
            </a:r>
            <a:r>
              <a:rPr lang="en-US" sz="3200" dirty="0">
                <a:latin typeface="Carlito"/>
                <a:cs typeface="Carlito"/>
              </a:rPr>
              <a:t>is </a:t>
            </a:r>
            <a:r>
              <a:rPr lang="en-US" sz="3200" spc="-10" dirty="0">
                <a:latin typeface="Carlito"/>
                <a:cs typeface="Carlito"/>
              </a:rPr>
              <a:t>purchased, </a:t>
            </a:r>
            <a:r>
              <a:rPr lang="en-US" sz="3200" dirty="0">
                <a:latin typeface="Carlito"/>
                <a:cs typeface="Carlito"/>
              </a:rPr>
              <a:t>an  </a:t>
            </a:r>
            <a:r>
              <a:rPr lang="en-US" sz="3200" spc="-15" dirty="0">
                <a:latin typeface="Carlito"/>
                <a:cs typeface="Carlito"/>
              </a:rPr>
              <a:t>operating </a:t>
            </a:r>
            <a:r>
              <a:rPr lang="en-US" sz="3200" spc="-25" dirty="0">
                <a:latin typeface="Carlito"/>
                <a:cs typeface="Carlito"/>
              </a:rPr>
              <a:t>system </a:t>
            </a:r>
            <a:r>
              <a:rPr lang="en-US" sz="3200" spc="-5" dirty="0">
                <a:latin typeface="Carlito"/>
                <a:cs typeface="Carlito"/>
              </a:rPr>
              <a:t>has </a:t>
            </a:r>
            <a:r>
              <a:rPr lang="en-US" sz="3200" spc="-10" dirty="0">
                <a:latin typeface="Carlito"/>
                <a:cs typeface="Carlito"/>
              </a:rPr>
              <a:t>to </a:t>
            </a:r>
            <a:r>
              <a:rPr lang="en-US" sz="3200" spc="-5" dirty="0">
                <a:latin typeface="Carlito"/>
                <a:cs typeface="Carlito"/>
              </a:rPr>
              <a:t>be </a:t>
            </a:r>
            <a:r>
              <a:rPr lang="en-US" sz="3200" spc="-10" dirty="0">
                <a:latin typeface="Carlito"/>
                <a:cs typeface="Carlito"/>
              </a:rPr>
              <a:t>installed </a:t>
            </a:r>
            <a:r>
              <a:rPr lang="en-US" sz="3200" dirty="0">
                <a:latin typeface="Carlito"/>
                <a:cs typeface="Carlito"/>
              </a:rPr>
              <a:t>on the  </a:t>
            </a:r>
            <a:r>
              <a:rPr lang="en-US" sz="3200" spc="-10" dirty="0">
                <a:latin typeface="Carlito"/>
                <a:cs typeface="Carlito"/>
              </a:rPr>
              <a:t>Computer </a:t>
            </a:r>
            <a:r>
              <a:rPr lang="en-US" sz="3200" spc="-25" dirty="0">
                <a:latin typeface="Carlito"/>
                <a:cs typeface="Carlito"/>
              </a:rPr>
              <a:t>before </a:t>
            </a:r>
            <a:r>
              <a:rPr lang="en-US" sz="3200" dirty="0">
                <a:latin typeface="Carlito"/>
                <a:cs typeface="Carlito"/>
              </a:rPr>
              <a:t>the </a:t>
            </a:r>
            <a:r>
              <a:rPr lang="en-US" sz="3200" spc="-10" dirty="0">
                <a:latin typeface="Carlito"/>
                <a:cs typeface="Carlito"/>
              </a:rPr>
              <a:t>Computer can </a:t>
            </a:r>
            <a:r>
              <a:rPr lang="en-US" sz="3200" spc="-5" dirty="0">
                <a:latin typeface="Carlito"/>
                <a:cs typeface="Carlito"/>
              </a:rPr>
              <a:t>be</a:t>
            </a:r>
            <a:r>
              <a:rPr lang="en-US" sz="3200" spc="15" dirty="0">
                <a:latin typeface="Carlito"/>
                <a:cs typeface="Carlito"/>
              </a:rPr>
              <a:t> </a:t>
            </a:r>
            <a:r>
              <a:rPr lang="en-US" sz="3200" spc="-5" dirty="0">
                <a:latin typeface="Carlito"/>
                <a:cs typeface="Carlito"/>
              </a:rPr>
              <a:t>used.</a:t>
            </a:r>
          </a:p>
          <a:p>
            <a:pPr marL="355600" marR="702945" indent="-342900" algn="l">
              <a:lnSpc>
                <a:spcPct val="100000"/>
              </a:lnSpc>
              <a:spcBef>
                <a:spcPts val="795"/>
              </a:spcBef>
              <a:buFont typeface="Arial"/>
              <a:buChar char="•"/>
              <a:tabLst>
                <a:tab pos="354965" algn="l"/>
                <a:tab pos="355600" algn="l"/>
              </a:tabLst>
            </a:pPr>
            <a:r>
              <a:rPr lang="en-US" sz="3200" spc="-5" dirty="0">
                <a:latin typeface="Carlito"/>
                <a:cs typeface="Carlito"/>
              </a:rPr>
              <a:t>One of </a:t>
            </a:r>
            <a:r>
              <a:rPr lang="en-US" sz="3200" dirty="0">
                <a:latin typeface="Carlito"/>
                <a:cs typeface="Carlito"/>
              </a:rPr>
              <a:t>the </a:t>
            </a:r>
            <a:r>
              <a:rPr lang="en-US" sz="3200" spc="-10" dirty="0">
                <a:latin typeface="Carlito"/>
                <a:cs typeface="Carlito"/>
              </a:rPr>
              <a:t>most </a:t>
            </a:r>
            <a:r>
              <a:rPr lang="en-US" sz="3200" spc="-5" dirty="0">
                <a:latin typeface="Carlito"/>
                <a:cs typeface="Carlito"/>
              </a:rPr>
              <a:t>popular </a:t>
            </a:r>
            <a:r>
              <a:rPr lang="en-US" sz="3200" spc="-15" dirty="0">
                <a:latin typeface="Carlito"/>
                <a:cs typeface="Carlito"/>
              </a:rPr>
              <a:t>operating </a:t>
            </a:r>
            <a:r>
              <a:rPr lang="en-US" sz="3200" spc="-25" dirty="0">
                <a:latin typeface="Carlito"/>
                <a:cs typeface="Carlito"/>
              </a:rPr>
              <a:t>system </a:t>
            </a:r>
            <a:r>
              <a:rPr lang="en-US" sz="3200" dirty="0">
                <a:latin typeface="Carlito"/>
                <a:cs typeface="Carlito"/>
              </a:rPr>
              <a:t>is </a:t>
            </a:r>
            <a:r>
              <a:rPr lang="en-US" sz="3200" spc="-5" dirty="0">
                <a:latin typeface="Carlito"/>
                <a:cs typeface="Carlito"/>
              </a:rPr>
              <a:t>the  </a:t>
            </a:r>
            <a:r>
              <a:rPr lang="en-US" sz="3200" spc="-10" dirty="0">
                <a:latin typeface="Carlito"/>
                <a:cs typeface="Carlito"/>
              </a:rPr>
              <a:t>Windows.</a:t>
            </a:r>
          </a:p>
          <a:p>
            <a:pPr marL="355600" marR="702945" indent="-342900" algn="l">
              <a:lnSpc>
                <a:spcPct val="100000"/>
              </a:lnSpc>
              <a:spcBef>
                <a:spcPts val="795"/>
              </a:spcBef>
              <a:buFont typeface="Arial"/>
              <a:buChar char="•"/>
              <a:tabLst>
                <a:tab pos="354965" algn="l"/>
                <a:tab pos="355600" algn="l"/>
              </a:tabLst>
            </a:pPr>
            <a:r>
              <a:rPr lang="en-US" sz="3200" spc="-5" dirty="0">
                <a:latin typeface="Carlito"/>
                <a:cs typeface="Carlito"/>
              </a:rPr>
              <a:t>The </a:t>
            </a:r>
            <a:r>
              <a:rPr lang="en-US" sz="3200" spc="-15" dirty="0">
                <a:latin typeface="Carlito"/>
                <a:cs typeface="Carlito"/>
              </a:rPr>
              <a:t>operating </a:t>
            </a:r>
            <a:r>
              <a:rPr lang="en-US" sz="3200" spc="-25" dirty="0">
                <a:latin typeface="Carlito"/>
                <a:cs typeface="Carlito"/>
              </a:rPr>
              <a:t>system </a:t>
            </a:r>
            <a:r>
              <a:rPr lang="en-US" sz="3200" dirty="0">
                <a:latin typeface="Carlito"/>
                <a:cs typeface="Carlito"/>
              </a:rPr>
              <a:t>is a </a:t>
            </a:r>
            <a:r>
              <a:rPr lang="en-US" sz="3200" spc="-10" dirty="0">
                <a:latin typeface="Carlito"/>
                <a:cs typeface="Carlito"/>
              </a:rPr>
              <a:t>software package </a:t>
            </a:r>
            <a:r>
              <a:rPr lang="en-US" sz="3200" spc="-5" dirty="0">
                <a:latin typeface="Carlito"/>
                <a:cs typeface="Carlito"/>
              </a:rPr>
              <a:t>that  enables </a:t>
            </a:r>
            <a:r>
              <a:rPr lang="en-US" sz="3200" spc="-15" dirty="0">
                <a:latin typeface="Carlito"/>
                <a:cs typeface="Carlito"/>
              </a:rPr>
              <a:t>you </a:t>
            </a:r>
            <a:r>
              <a:rPr lang="en-US" sz="3200" spc="-10" dirty="0">
                <a:latin typeface="Carlito"/>
                <a:cs typeface="Carlito"/>
              </a:rPr>
              <a:t>to communicate </a:t>
            </a:r>
            <a:r>
              <a:rPr lang="en-US" sz="3200" dirty="0">
                <a:latin typeface="Carlito"/>
                <a:cs typeface="Carlito"/>
              </a:rPr>
              <a:t>with </a:t>
            </a:r>
            <a:r>
              <a:rPr lang="en-US" sz="3200" spc="-15" dirty="0">
                <a:latin typeface="Carlito"/>
                <a:cs typeface="Carlito"/>
              </a:rPr>
              <a:t>your </a:t>
            </a:r>
            <a:r>
              <a:rPr lang="en-US" sz="3200" spc="-10" dirty="0">
                <a:latin typeface="Carlito"/>
                <a:cs typeface="Carlito"/>
              </a:rPr>
              <a:t>computer  by </a:t>
            </a:r>
            <a:r>
              <a:rPr lang="en-US" sz="3200" spc="-30" dirty="0">
                <a:latin typeface="Carlito"/>
                <a:cs typeface="Carlito"/>
              </a:rPr>
              <a:t>way </a:t>
            </a:r>
            <a:r>
              <a:rPr lang="en-US" sz="3200" dirty="0">
                <a:latin typeface="Carlito"/>
                <a:cs typeface="Carlito"/>
              </a:rPr>
              <a:t>of running </a:t>
            </a:r>
            <a:r>
              <a:rPr lang="en-US" sz="3200" spc="-5" dirty="0">
                <a:latin typeface="Carlito"/>
                <a:cs typeface="Carlito"/>
              </a:rPr>
              <a:t>application</a:t>
            </a:r>
            <a:r>
              <a:rPr lang="en-US" sz="3200" spc="20" dirty="0">
                <a:latin typeface="Carlito"/>
                <a:cs typeface="Carlito"/>
              </a:rPr>
              <a:t> </a:t>
            </a:r>
            <a:r>
              <a:rPr lang="en-US" sz="3200" spc="-15" dirty="0">
                <a:latin typeface="Carlito"/>
                <a:cs typeface="Carlito"/>
              </a:rPr>
              <a:t>programs.</a:t>
            </a:r>
            <a:endParaRPr lang="en-US" sz="3200" dirty="0">
              <a:latin typeface="Carlito"/>
              <a:cs typeface="Carlito"/>
            </a:endParaRPr>
          </a:p>
          <a:p>
            <a:pPr marL="355600" marR="702945" indent="-342900" algn="l">
              <a:lnSpc>
                <a:spcPct val="100000"/>
              </a:lnSpc>
              <a:spcBef>
                <a:spcPts val="795"/>
              </a:spcBef>
              <a:buFont typeface="Arial"/>
              <a:buChar char="•"/>
              <a:tabLst>
                <a:tab pos="354965" algn="l"/>
                <a:tab pos="355600" algn="l"/>
              </a:tabLst>
            </a:pPr>
            <a:r>
              <a:rPr lang="en-US" sz="3200" spc="-15" dirty="0">
                <a:latin typeface="Carlito"/>
                <a:cs typeface="Carlito"/>
              </a:rPr>
              <a:t>There </a:t>
            </a:r>
            <a:r>
              <a:rPr lang="en-US" sz="3200" spc="-10" dirty="0">
                <a:latin typeface="Carlito"/>
                <a:cs typeface="Carlito"/>
              </a:rPr>
              <a:t>are </a:t>
            </a:r>
            <a:r>
              <a:rPr lang="en-US" sz="3200" spc="-25" dirty="0">
                <a:latin typeface="Carlito"/>
                <a:cs typeface="Carlito"/>
              </a:rPr>
              <a:t>different </a:t>
            </a:r>
            <a:r>
              <a:rPr lang="en-US" sz="3200" spc="-15" dirty="0">
                <a:latin typeface="Carlito"/>
                <a:cs typeface="Carlito"/>
              </a:rPr>
              <a:t>versions </a:t>
            </a:r>
            <a:r>
              <a:rPr lang="en-US" sz="3200" spc="-5" dirty="0">
                <a:latin typeface="Carlito"/>
                <a:cs typeface="Carlito"/>
              </a:rPr>
              <a:t>of </a:t>
            </a:r>
            <a:r>
              <a:rPr lang="en-US" sz="3200" dirty="0">
                <a:latin typeface="Carlito"/>
                <a:cs typeface="Carlito"/>
              </a:rPr>
              <a:t>the </a:t>
            </a:r>
            <a:r>
              <a:rPr lang="en-US" sz="3200" spc="-10" dirty="0">
                <a:latin typeface="Carlito"/>
                <a:cs typeface="Carlito"/>
              </a:rPr>
              <a:t>Windows </a:t>
            </a:r>
            <a:r>
              <a:rPr lang="en-US" sz="3200" spc="-5" dirty="0">
                <a:latin typeface="Carlito"/>
                <a:cs typeface="Carlito"/>
              </a:rPr>
              <a:t>such  </a:t>
            </a:r>
            <a:r>
              <a:rPr lang="en-US" sz="3200" dirty="0">
                <a:latin typeface="Carlito"/>
                <a:cs typeface="Carlito"/>
              </a:rPr>
              <a:t>as </a:t>
            </a:r>
            <a:r>
              <a:rPr lang="en-US" sz="3200" spc="-10" dirty="0">
                <a:latin typeface="Carlito"/>
                <a:cs typeface="Carlito"/>
              </a:rPr>
              <a:t>Windows </a:t>
            </a:r>
            <a:r>
              <a:rPr lang="en-US" sz="3200" dirty="0">
                <a:latin typeface="Carlito"/>
                <a:cs typeface="Carlito"/>
              </a:rPr>
              <a:t>98, </a:t>
            </a:r>
            <a:r>
              <a:rPr lang="en-US" sz="3200" spc="-10" dirty="0">
                <a:latin typeface="Carlito"/>
                <a:cs typeface="Carlito"/>
              </a:rPr>
              <a:t>Windows </a:t>
            </a:r>
            <a:r>
              <a:rPr lang="en-US" sz="3200" dirty="0">
                <a:latin typeface="Carlito"/>
                <a:cs typeface="Carlito"/>
              </a:rPr>
              <a:t>2000, </a:t>
            </a:r>
            <a:r>
              <a:rPr lang="en-US" sz="3200" spc="-10" dirty="0">
                <a:latin typeface="Carlito"/>
                <a:cs typeface="Carlito"/>
              </a:rPr>
              <a:t>Windows </a:t>
            </a:r>
            <a:r>
              <a:rPr lang="en-US" sz="3200" spc="-125" dirty="0">
                <a:latin typeface="Carlito"/>
                <a:cs typeface="Carlito"/>
              </a:rPr>
              <a:t>XP,  </a:t>
            </a:r>
            <a:r>
              <a:rPr lang="en-US" sz="3200" spc="-10" dirty="0">
                <a:latin typeface="Carlito"/>
                <a:cs typeface="Carlito"/>
              </a:rPr>
              <a:t>Windows </a:t>
            </a:r>
            <a:r>
              <a:rPr lang="en-US" sz="3200" spc="-15" dirty="0">
                <a:latin typeface="Carlito"/>
                <a:cs typeface="Carlito"/>
              </a:rPr>
              <a:t>Vista, </a:t>
            </a:r>
            <a:r>
              <a:rPr lang="en-US" sz="3200" spc="-10" dirty="0">
                <a:latin typeface="Carlito"/>
                <a:cs typeface="Carlito"/>
              </a:rPr>
              <a:t>Windows </a:t>
            </a:r>
            <a:r>
              <a:rPr lang="en-US" sz="3200" dirty="0">
                <a:latin typeface="Carlito"/>
                <a:cs typeface="Carlito"/>
              </a:rPr>
              <a:t>7, Windows 8, Windows 8.1 Windows 10 </a:t>
            </a:r>
            <a:r>
              <a:rPr lang="en-US" sz="3200" spc="60" dirty="0">
                <a:latin typeface="Carlito"/>
                <a:cs typeface="Carlito"/>
              </a:rPr>
              <a:t> </a:t>
            </a:r>
            <a:r>
              <a:rPr lang="en-US" sz="3200" spc="-10" dirty="0">
                <a:latin typeface="Carlito"/>
                <a:cs typeface="Carlito"/>
              </a:rPr>
              <a:t>etc.</a:t>
            </a:r>
            <a:endParaRPr lang="en-US" sz="3200" dirty="0">
              <a:latin typeface="Carlito"/>
              <a:cs typeface="Carlito"/>
            </a:endParaRPr>
          </a:p>
          <a:p>
            <a:pPr marL="355600" marR="702945" indent="-342900" algn="l">
              <a:lnSpc>
                <a:spcPct val="100000"/>
              </a:lnSpc>
              <a:spcBef>
                <a:spcPts val="795"/>
              </a:spcBef>
              <a:buFont typeface="Arial"/>
              <a:buChar char="•"/>
              <a:tabLst>
                <a:tab pos="354965" algn="l"/>
                <a:tab pos="355600" algn="l"/>
              </a:tabLst>
            </a:pPr>
            <a:endParaRPr lang="en-US" sz="3200" dirty="0">
              <a:latin typeface="Carlito"/>
              <a:cs typeface="Carlito"/>
            </a:endParaRPr>
          </a:p>
        </p:txBody>
      </p:sp>
      <p:sp>
        <p:nvSpPr>
          <p:cNvPr id="5" name="object 7">
            <a:extLst>
              <a:ext uri="{FF2B5EF4-FFF2-40B4-BE49-F238E27FC236}">
                <a16:creationId xmlns:a16="http://schemas.microsoft.com/office/drawing/2014/main" id="{3A4ECE77-9985-4AD6-B4F6-117EFE67C13F}"/>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506924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8731"/>
          </a:xfrm>
        </p:spPr>
        <p:txBody>
          <a:bodyPr>
            <a:normAutofit fontScale="90000"/>
          </a:bodyPr>
          <a:lstStyle/>
          <a:p>
            <a:pPr algn="ctr"/>
            <a:r>
              <a:rPr lang="en-US" sz="5400" b="1" dirty="0">
                <a:latin typeface="Carlito"/>
              </a:rPr>
              <a:t>Start Menu: The Right Side</a:t>
            </a:r>
            <a:endParaRPr lang="en-US" dirty="0">
              <a:latin typeface="Carlito"/>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27073" y="1825625"/>
            <a:ext cx="4403854" cy="4351338"/>
          </a:xfrm>
        </p:spPr>
      </p:pic>
      <p:sp>
        <p:nvSpPr>
          <p:cNvPr id="4" name="Content Placeholder 3"/>
          <p:cNvSpPr>
            <a:spLocks noGrp="1"/>
          </p:cNvSpPr>
          <p:nvPr>
            <p:ph sz="half" idx="2"/>
          </p:nvPr>
        </p:nvSpPr>
        <p:spPr>
          <a:xfrm>
            <a:off x="5630927" y="1825625"/>
            <a:ext cx="5722873" cy="4351338"/>
          </a:xfrm>
        </p:spPr>
        <p:txBody>
          <a:bodyPr>
            <a:noAutofit/>
          </a:bodyPr>
          <a:lstStyle/>
          <a:p>
            <a:r>
              <a:rPr lang="en-US" sz="3600" dirty="0">
                <a:latin typeface="Carlito"/>
              </a:rPr>
              <a:t>The right column features a selection of </a:t>
            </a:r>
            <a:r>
              <a:rPr lang="en-US" sz="3600" b="1" dirty="0">
                <a:latin typeface="Carlito"/>
              </a:rPr>
              <a:t>live tiles </a:t>
            </a:r>
            <a:r>
              <a:rPr lang="en-US" sz="3600" dirty="0">
                <a:latin typeface="Carlito"/>
              </a:rPr>
              <a:t>that you can </a:t>
            </a:r>
            <a:r>
              <a:rPr lang="en-US" sz="3600" b="1" dirty="0">
                <a:latin typeface="Carlito"/>
              </a:rPr>
              <a:t>customize</a:t>
            </a:r>
            <a:r>
              <a:rPr lang="en-US" sz="3600" dirty="0">
                <a:latin typeface="Carlito"/>
              </a:rPr>
              <a:t>, </a:t>
            </a:r>
            <a:r>
              <a:rPr lang="en-US" sz="3600" b="1" dirty="0">
                <a:latin typeface="Carlito"/>
              </a:rPr>
              <a:t>resize and reorganize</a:t>
            </a:r>
            <a:r>
              <a:rPr lang="en-US" sz="3600" dirty="0">
                <a:latin typeface="Carlito"/>
              </a:rPr>
              <a:t>.  Not only that, but the </a:t>
            </a:r>
            <a:r>
              <a:rPr lang="en-US" sz="3600" b="1" dirty="0">
                <a:latin typeface="Carlito"/>
              </a:rPr>
              <a:t>search field </a:t>
            </a:r>
            <a:r>
              <a:rPr lang="en-US" sz="3600" dirty="0">
                <a:latin typeface="Carlito"/>
              </a:rPr>
              <a:t>at the bottom will look up related Internet results in addition to programs and files.</a:t>
            </a:r>
          </a:p>
        </p:txBody>
      </p:sp>
      <p:sp>
        <p:nvSpPr>
          <p:cNvPr id="6" name="object 7">
            <a:extLst>
              <a:ext uri="{FF2B5EF4-FFF2-40B4-BE49-F238E27FC236}">
                <a16:creationId xmlns:a16="http://schemas.microsoft.com/office/drawing/2014/main" id="{846C71FE-124B-402F-A6B5-642E53AA0022}"/>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40689801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7400" y="457200"/>
            <a:ext cx="7664450" cy="5484194"/>
          </a:xfrm>
          <a:prstGeom prst="rect">
            <a:avLst/>
          </a:prstGeom>
        </p:spPr>
        <p:txBody>
          <a:bodyPr vert="horz" wrap="square" lIns="0" tIns="12700" rIns="0" bIns="0" rtlCol="0">
            <a:spAutoFit/>
          </a:bodyPr>
          <a:lstStyle/>
          <a:p>
            <a:pPr marL="12700" marR="5080">
              <a:lnSpc>
                <a:spcPct val="120000"/>
              </a:lnSpc>
              <a:spcBef>
                <a:spcPts val="100"/>
              </a:spcBef>
              <a:tabLst>
                <a:tab pos="354965" algn="l"/>
                <a:tab pos="355600" algn="l"/>
              </a:tabLst>
            </a:pPr>
            <a:r>
              <a:rPr sz="3200" b="1" spc="-20" dirty="0">
                <a:latin typeface="Carlito"/>
                <a:cs typeface="Carlito"/>
              </a:rPr>
              <a:t>Alternatively</a:t>
            </a:r>
            <a:r>
              <a:rPr sz="3200" spc="-20" dirty="0">
                <a:latin typeface="Carlito"/>
                <a:cs typeface="Carlito"/>
              </a:rPr>
              <a:t>,</a:t>
            </a:r>
            <a:endParaRPr lang="en-US" sz="3200" spc="-20" dirty="0">
              <a:latin typeface="Carlito"/>
              <a:cs typeface="Carlito"/>
            </a:endParaRPr>
          </a:p>
          <a:p>
            <a:pPr marL="355600" marR="5080" indent="-342900">
              <a:lnSpc>
                <a:spcPct val="120000"/>
              </a:lnSpc>
              <a:spcBef>
                <a:spcPts val="100"/>
              </a:spcBef>
              <a:buFont typeface="Arial"/>
              <a:buChar char="•"/>
              <a:tabLst>
                <a:tab pos="354965" algn="l"/>
                <a:tab pos="355600" algn="l"/>
              </a:tabLst>
            </a:pPr>
            <a:r>
              <a:rPr lang="en-US" sz="3200" spc="-20" dirty="0">
                <a:latin typeface="Carlito"/>
                <a:cs typeface="Carlito"/>
              </a:rPr>
              <a:t>T</a:t>
            </a:r>
            <a:r>
              <a:rPr sz="3200" spc="-15" dirty="0">
                <a:latin typeface="Carlito"/>
                <a:cs typeface="Carlito"/>
              </a:rPr>
              <a:t>o </a:t>
            </a:r>
            <a:r>
              <a:rPr sz="3200" spc="-10" dirty="0">
                <a:latin typeface="Carlito"/>
                <a:cs typeface="Carlito"/>
              </a:rPr>
              <a:t>copy </a:t>
            </a:r>
            <a:r>
              <a:rPr sz="3200" dirty="0">
                <a:latin typeface="Carlito"/>
                <a:cs typeface="Carlito"/>
              </a:rPr>
              <a:t>a file </a:t>
            </a:r>
            <a:r>
              <a:rPr sz="3200" spc="-20" dirty="0">
                <a:latin typeface="Carlito"/>
                <a:cs typeface="Carlito"/>
              </a:rPr>
              <a:t>from </a:t>
            </a:r>
            <a:r>
              <a:rPr sz="3200" spc="-5" dirty="0">
                <a:latin typeface="Carlito"/>
                <a:cs typeface="Carlito"/>
              </a:rPr>
              <a:t>one </a:t>
            </a:r>
            <a:r>
              <a:rPr sz="3200" spc="-15" dirty="0">
                <a:latin typeface="Carlito"/>
                <a:cs typeface="Carlito"/>
              </a:rPr>
              <a:t>folder </a:t>
            </a:r>
            <a:r>
              <a:rPr sz="3200" spc="-10" dirty="0">
                <a:latin typeface="Carlito"/>
                <a:cs typeface="Carlito"/>
              </a:rPr>
              <a:t>(source)  </a:t>
            </a:r>
            <a:r>
              <a:rPr sz="3200" spc="-15" dirty="0">
                <a:latin typeface="Carlito"/>
                <a:cs typeface="Carlito"/>
              </a:rPr>
              <a:t>to </a:t>
            </a:r>
            <a:r>
              <a:rPr sz="3200" dirty="0">
                <a:latin typeface="Carlito"/>
                <a:cs typeface="Carlito"/>
              </a:rPr>
              <a:t>another </a:t>
            </a:r>
            <a:r>
              <a:rPr sz="3200" spc="-10" dirty="0">
                <a:latin typeface="Carlito"/>
                <a:cs typeface="Carlito"/>
              </a:rPr>
              <a:t>(destination) </a:t>
            </a:r>
            <a:r>
              <a:rPr sz="3200" spc="-15" dirty="0">
                <a:latin typeface="Carlito"/>
                <a:cs typeface="Carlito"/>
              </a:rPr>
              <a:t>you </a:t>
            </a:r>
            <a:r>
              <a:rPr sz="3200" spc="-10" dirty="0">
                <a:latin typeface="Carlito"/>
                <a:cs typeface="Carlito"/>
              </a:rPr>
              <a:t>can </a:t>
            </a:r>
            <a:r>
              <a:rPr sz="3200" spc="-5" dirty="0">
                <a:latin typeface="Carlito"/>
                <a:cs typeface="Carlito"/>
              </a:rPr>
              <a:t>open </a:t>
            </a:r>
            <a:r>
              <a:rPr sz="3200" dirty="0">
                <a:latin typeface="Carlito"/>
                <a:cs typeface="Carlito"/>
              </a:rPr>
              <a:t>and </a:t>
            </a:r>
            <a:r>
              <a:rPr sz="3200" spc="-10" dirty="0">
                <a:latin typeface="Carlito"/>
                <a:cs typeface="Carlito"/>
              </a:rPr>
              <a:t>juxtapose  </a:t>
            </a:r>
            <a:r>
              <a:rPr sz="3200" dirty="0">
                <a:latin typeface="Carlito"/>
                <a:cs typeface="Carlito"/>
              </a:rPr>
              <a:t>the </a:t>
            </a:r>
            <a:r>
              <a:rPr sz="3200" spc="-10" dirty="0">
                <a:latin typeface="Carlito"/>
                <a:cs typeface="Carlito"/>
              </a:rPr>
              <a:t>two</a:t>
            </a:r>
            <a:r>
              <a:rPr sz="3200" spc="-30" dirty="0">
                <a:latin typeface="Carlito"/>
                <a:cs typeface="Carlito"/>
              </a:rPr>
              <a:t> </a:t>
            </a:r>
            <a:r>
              <a:rPr sz="3200" spc="-20" dirty="0">
                <a:latin typeface="Carlito"/>
                <a:cs typeface="Carlito"/>
              </a:rPr>
              <a:t>folders.</a:t>
            </a:r>
            <a:endParaRPr sz="3200" dirty="0">
              <a:latin typeface="Carlito"/>
              <a:cs typeface="Carlito"/>
            </a:endParaRPr>
          </a:p>
          <a:p>
            <a:pPr marL="355600" marR="305435" indent="-342900">
              <a:lnSpc>
                <a:spcPct val="120000"/>
              </a:lnSpc>
              <a:spcBef>
                <a:spcPts val="650"/>
              </a:spcBef>
              <a:buFont typeface="Arial"/>
              <a:buChar char="•"/>
              <a:tabLst>
                <a:tab pos="354965" algn="l"/>
                <a:tab pos="355600" algn="l"/>
              </a:tabLst>
            </a:pPr>
            <a:r>
              <a:rPr sz="3200" spc="-70" dirty="0">
                <a:latin typeface="Carlito"/>
                <a:cs typeface="Carlito"/>
              </a:rPr>
              <a:t>You </a:t>
            </a:r>
            <a:r>
              <a:rPr sz="3200" spc="-15" dirty="0">
                <a:latin typeface="Carlito"/>
                <a:cs typeface="Carlito"/>
              </a:rPr>
              <a:t>can </a:t>
            </a:r>
            <a:r>
              <a:rPr sz="3200" dirty="0">
                <a:latin typeface="Carlito"/>
                <a:cs typeface="Carlito"/>
              </a:rPr>
              <a:t>then </a:t>
            </a:r>
            <a:r>
              <a:rPr sz="3200" b="1" dirty="0">
                <a:latin typeface="Carlito"/>
                <a:cs typeface="Carlito"/>
              </a:rPr>
              <a:t>click </a:t>
            </a:r>
            <a:r>
              <a:rPr sz="3200" b="1" spc="-15" dirty="0">
                <a:latin typeface="Carlito"/>
                <a:cs typeface="Carlito"/>
              </a:rPr>
              <a:t>at </a:t>
            </a:r>
            <a:r>
              <a:rPr sz="3200" b="1" dirty="0">
                <a:latin typeface="Carlito"/>
                <a:cs typeface="Carlito"/>
              </a:rPr>
              <a:t>the </a:t>
            </a:r>
            <a:r>
              <a:rPr sz="3200" b="1" spc="-5" dirty="0">
                <a:latin typeface="Carlito"/>
                <a:cs typeface="Carlito"/>
              </a:rPr>
              <a:t>file</a:t>
            </a:r>
            <a:r>
              <a:rPr sz="3200" spc="-5" dirty="0">
                <a:latin typeface="Carlito"/>
                <a:cs typeface="Carlito"/>
              </a:rPr>
              <a:t> </a:t>
            </a:r>
            <a:r>
              <a:rPr sz="3200" spc="-15" dirty="0">
                <a:latin typeface="Carlito"/>
                <a:cs typeface="Carlito"/>
              </a:rPr>
              <a:t>to </a:t>
            </a:r>
            <a:r>
              <a:rPr sz="3200" spc="-5" dirty="0">
                <a:latin typeface="Carlito"/>
                <a:cs typeface="Carlito"/>
              </a:rPr>
              <a:t>be </a:t>
            </a:r>
            <a:r>
              <a:rPr sz="3200" spc="-10" dirty="0">
                <a:latin typeface="Carlito"/>
                <a:cs typeface="Carlito"/>
              </a:rPr>
              <a:t>moved </a:t>
            </a:r>
            <a:r>
              <a:rPr sz="3200" b="1" spc="-15" dirty="0">
                <a:latin typeface="Carlito"/>
                <a:cs typeface="Carlito"/>
              </a:rPr>
              <a:t>from </a:t>
            </a:r>
            <a:r>
              <a:rPr sz="3200" b="1" dirty="0">
                <a:latin typeface="Carlito"/>
                <a:cs typeface="Carlito"/>
              </a:rPr>
              <a:t>the  </a:t>
            </a:r>
            <a:r>
              <a:rPr sz="3200" b="1" spc="-10" dirty="0">
                <a:latin typeface="Carlito"/>
                <a:cs typeface="Carlito"/>
              </a:rPr>
              <a:t>source </a:t>
            </a:r>
            <a:r>
              <a:rPr sz="3200" b="1" spc="-45" dirty="0">
                <a:latin typeface="Carlito"/>
                <a:cs typeface="Carlito"/>
              </a:rPr>
              <a:t>folder</a:t>
            </a:r>
            <a:r>
              <a:rPr sz="3200" spc="-45" dirty="0">
                <a:latin typeface="Carlito"/>
                <a:cs typeface="Carlito"/>
              </a:rPr>
              <a:t>, </a:t>
            </a:r>
            <a:r>
              <a:rPr sz="3200" spc="-5" dirty="0">
                <a:latin typeface="Carlito"/>
                <a:cs typeface="Carlito"/>
              </a:rPr>
              <a:t>hold down </a:t>
            </a:r>
            <a:r>
              <a:rPr sz="3200" dirty="0">
                <a:latin typeface="Carlito"/>
                <a:cs typeface="Carlito"/>
              </a:rPr>
              <a:t>the </a:t>
            </a:r>
            <a:r>
              <a:rPr sz="3200" spc="-10" dirty="0">
                <a:latin typeface="Carlito"/>
                <a:cs typeface="Carlito"/>
              </a:rPr>
              <a:t>left </a:t>
            </a:r>
            <a:r>
              <a:rPr sz="3200" spc="-15" dirty="0">
                <a:latin typeface="Carlito"/>
                <a:cs typeface="Carlito"/>
              </a:rPr>
              <a:t>button </a:t>
            </a:r>
            <a:r>
              <a:rPr sz="3200" spc="-5" dirty="0">
                <a:latin typeface="Carlito"/>
                <a:cs typeface="Carlito"/>
              </a:rPr>
              <a:t>of </a:t>
            </a:r>
            <a:r>
              <a:rPr sz="3200" dirty="0">
                <a:latin typeface="Carlito"/>
                <a:cs typeface="Carlito"/>
              </a:rPr>
              <a:t>the  mouse and </a:t>
            </a:r>
            <a:r>
              <a:rPr sz="3200" b="1" spc="-20" dirty="0">
                <a:latin typeface="Carlito"/>
                <a:cs typeface="Carlito"/>
              </a:rPr>
              <a:t>drag </a:t>
            </a:r>
            <a:r>
              <a:rPr sz="3200" b="1" dirty="0">
                <a:latin typeface="Carlito"/>
                <a:cs typeface="Carlito"/>
              </a:rPr>
              <a:t>the </a:t>
            </a:r>
            <a:r>
              <a:rPr sz="3200" b="1" spc="-5" dirty="0">
                <a:latin typeface="Carlito"/>
                <a:cs typeface="Carlito"/>
              </a:rPr>
              <a:t>file </a:t>
            </a:r>
            <a:r>
              <a:rPr sz="3200" spc="-15" dirty="0">
                <a:latin typeface="Carlito"/>
                <a:cs typeface="Carlito"/>
              </a:rPr>
              <a:t>to </a:t>
            </a:r>
            <a:r>
              <a:rPr sz="3200" spc="-10" dirty="0">
                <a:latin typeface="Carlito"/>
                <a:cs typeface="Carlito"/>
              </a:rPr>
              <a:t>the </a:t>
            </a:r>
            <a:r>
              <a:rPr sz="3200" b="1" spc="-10" dirty="0">
                <a:latin typeface="Carlito"/>
                <a:cs typeface="Carlito"/>
              </a:rPr>
              <a:t>destination</a:t>
            </a:r>
            <a:r>
              <a:rPr sz="3200" spc="-55" dirty="0">
                <a:latin typeface="Carlito"/>
                <a:cs typeface="Carlito"/>
              </a:rPr>
              <a:t> folder.</a:t>
            </a:r>
            <a:endParaRPr sz="3200" dirty="0">
              <a:latin typeface="Carlito"/>
              <a:cs typeface="Carlito"/>
            </a:endParaRPr>
          </a:p>
          <a:p>
            <a:pPr marL="355600" indent="-342900">
              <a:lnSpc>
                <a:spcPct val="120000"/>
              </a:lnSpc>
              <a:spcBef>
                <a:spcPts val="650"/>
              </a:spcBef>
              <a:buFont typeface="Arial"/>
              <a:buChar char="•"/>
              <a:tabLst>
                <a:tab pos="354965" algn="l"/>
                <a:tab pos="355600" algn="l"/>
              </a:tabLst>
            </a:pPr>
            <a:r>
              <a:rPr sz="3200" spc="-5" dirty="0">
                <a:latin typeface="Carlito"/>
                <a:cs typeface="Carlito"/>
              </a:rPr>
              <a:t>Then </a:t>
            </a:r>
            <a:r>
              <a:rPr sz="3200" b="1" spc="-10" dirty="0">
                <a:latin typeface="Carlito"/>
                <a:cs typeface="Carlito"/>
              </a:rPr>
              <a:t>release</a:t>
            </a:r>
            <a:r>
              <a:rPr sz="3200" spc="-10" dirty="0">
                <a:latin typeface="Carlito"/>
                <a:cs typeface="Carlito"/>
              </a:rPr>
              <a:t> </a:t>
            </a:r>
            <a:r>
              <a:rPr sz="3200" dirty="0">
                <a:latin typeface="Carlito"/>
                <a:cs typeface="Carlito"/>
              </a:rPr>
              <a:t>the mouse </a:t>
            </a:r>
            <a:r>
              <a:rPr sz="3200" spc="-20" dirty="0">
                <a:latin typeface="Carlito"/>
                <a:cs typeface="Carlito"/>
              </a:rPr>
              <a:t>button </a:t>
            </a:r>
            <a:r>
              <a:rPr sz="3200" dirty="0">
                <a:latin typeface="Carlito"/>
                <a:cs typeface="Carlito"/>
              </a:rPr>
              <a:t>when</a:t>
            </a:r>
            <a:r>
              <a:rPr sz="3200" spc="-85" dirty="0">
                <a:latin typeface="Carlito"/>
                <a:cs typeface="Carlito"/>
              </a:rPr>
              <a:t> </a:t>
            </a:r>
            <a:r>
              <a:rPr sz="3200" spc="-5" dirty="0">
                <a:latin typeface="Carlito"/>
                <a:cs typeface="Carlito"/>
              </a:rPr>
              <a:t>done.</a:t>
            </a:r>
            <a:endParaRPr sz="3200" dirty="0">
              <a:latin typeface="Carlito"/>
              <a:cs typeface="Carlito"/>
            </a:endParaRPr>
          </a:p>
        </p:txBody>
      </p:sp>
      <p:sp>
        <p:nvSpPr>
          <p:cNvPr id="4" name="object 7">
            <a:extLst>
              <a:ext uri="{FF2B5EF4-FFF2-40B4-BE49-F238E27FC236}">
                <a16:creationId xmlns:a16="http://schemas.microsoft.com/office/drawing/2014/main" id="{42BE225D-F920-4E8B-A260-CA60074C301F}"/>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73F1206-4B04-4724-93BB-EBE3ACFCBCDA}"/>
              </a:ext>
            </a:extLst>
          </p:cNvPr>
          <p:cNvSpPr txBox="1"/>
          <p:nvPr/>
        </p:nvSpPr>
        <p:spPr>
          <a:xfrm>
            <a:off x="2057400" y="533401"/>
            <a:ext cx="7903058" cy="4883003"/>
          </a:xfrm>
          <a:prstGeom prst="rect">
            <a:avLst/>
          </a:prstGeom>
          <a:noFill/>
        </p:spPr>
        <p:txBody>
          <a:bodyPr wrap="square" rtlCol="0">
            <a:spAutoFit/>
          </a:bodyPr>
          <a:lstStyle/>
          <a:p>
            <a:pPr marL="12700">
              <a:lnSpc>
                <a:spcPct val="120000"/>
              </a:lnSpc>
              <a:spcBef>
                <a:spcPts val="105"/>
              </a:spcBef>
            </a:pPr>
            <a:r>
              <a:rPr lang="en-US" sz="3200" b="1" spc="-5" dirty="0"/>
              <a:t>Moving Files </a:t>
            </a:r>
            <a:r>
              <a:rPr lang="en-US" sz="3200" b="1" dirty="0"/>
              <a:t>and</a:t>
            </a:r>
            <a:r>
              <a:rPr lang="en-US" sz="3200" b="1" spc="-5" dirty="0"/>
              <a:t> </a:t>
            </a:r>
            <a:r>
              <a:rPr lang="en-US" sz="3200" b="1" spc="-15" dirty="0"/>
              <a:t>Folders</a:t>
            </a:r>
            <a:endParaRPr lang="en-US" sz="3200" b="1" dirty="0"/>
          </a:p>
          <a:p>
            <a:pPr marL="12700" marR="5080">
              <a:lnSpc>
                <a:spcPct val="120000"/>
              </a:lnSpc>
              <a:spcBef>
                <a:spcPts val="439"/>
              </a:spcBef>
            </a:pPr>
            <a:r>
              <a:rPr lang="en-US" sz="3200" spc="-5" dirty="0"/>
              <a:t>The </a:t>
            </a:r>
            <a:r>
              <a:rPr lang="en-US" sz="3200" spc="-15" dirty="0"/>
              <a:t>difference </a:t>
            </a:r>
            <a:r>
              <a:rPr lang="en-US" sz="3200" spc="-5" dirty="0"/>
              <a:t>between </a:t>
            </a:r>
            <a:r>
              <a:rPr lang="en-US" sz="3200" spc="-10" dirty="0"/>
              <a:t>copying </a:t>
            </a:r>
            <a:r>
              <a:rPr lang="en-US" sz="3200" dirty="0"/>
              <a:t>a </a:t>
            </a:r>
            <a:r>
              <a:rPr lang="en-US" sz="3200" spc="-5" dirty="0"/>
              <a:t>file </a:t>
            </a:r>
            <a:r>
              <a:rPr lang="en-US" sz="3200" dirty="0"/>
              <a:t>and </a:t>
            </a:r>
            <a:r>
              <a:rPr lang="en-US" sz="3200" spc="-5" dirty="0"/>
              <a:t>moving </a:t>
            </a:r>
            <a:r>
              <a:rPr lang="en-US" sz="3200" dirty="0"/>
              <a:t>a </a:t>
            </a:r>
            <a:r>
              <a:rPr lang="en-US" sz="3200" spc="-5" dirty="0"/>
              <a:t>file is that while </a:t>
            </a:r>
            <a:r>
              <a:rPr lang="en-US" sz="3200" dirty="0"/>
              <a:t>the </a:t>
            </a:r>
            <a:r>
              <a:rPr lang="en-US" sz="3200" spc="-10" dirty="0"/>
              <a:t>copy  </a:t>
            </a:r>
            <a:r>
              <a:rPr lang="en-US" sz="3200" spc="-15" dirty="0"/>
              <a:t>makes </a:t>
            </a:r>
            <a:r>
              <a:rPr lang="en-US" sz="3200" dirty="0"/>
              <a:t>a </a:t>
            </a:r>
            <a:r>
              <a:rPr lang="en-US" sz="3200" spc="-10" dirty="0"/>
              <a:t>duplicate copy </a:t>
            </a:r>
            <a:r>
              <a:rPr lang="en-US" sz="3200" spc="-5" dirty="0"/>
              <a:t>of </a:t>
            </a:r>
            <a:r>
              <a:rPr lang="en-US" sz="3200" dirty="0"/>
              <a:t>the </a:t>
            </a:r>
            <a:r>
              <a:rPr lang="en-US" sz="3200" spc="-5" dirty="0"/>
              <a:t>original </a:t>
            </a:r>
            <a:r>
              <a:rPr lang="en-US" sz="3200" spc="-10" dirty="0"/>
              <a:t>file to </a:t>
            </a:r>
            <a:r>
              <a:rPr lang="en-US" sz="3200" dirty="0"/>
              <a:t>the </a:t>
            </a:r>
            <a:r>
              <a:rPr lang="en-US" sz="3200" spc="-5" dirty="0"/>
              <a:t>new </a:t>
            </a:r>
            <a:r>
              <a:rPr lang="en-US" sz="3200" spc="-10" dirty="0"/>
              <a:t>location, </a:t>
            </a:r>
            <a:r>
              <a:rPr lang="en-US" sz="3200" dirty="0"/>
              <a:t>the </a:t>
            </a:r>
            <a:r>
              <a:rPr lang="en-US" sz="3200" spc="-10" dirty="0"/>
              <a:t>move </a:t>
            </a:r>
            <a:r>
              <a:rPr lang="en-US" sz="3200" spc="-5" dirty="0"/>
              <a:t>on </a:t>
            </a:r>
            <a:r>
              <a:rPr lang="en-US" sz="3200" dirty="0"/>
              <a:t>the  </a:t>
            </a:r>
            <a:r>
              <a:rPr lang="en-US" sz="3200" spc="-5" dirty="0"/>
              <a:t>other hand </a:t>
            </a:r>
            <a:r>
              <a:rPr lang="en-US" sz="3200" spc="-10" dirty="0"/>
              <a:t>remove </a:t>
            </a:r>
            <a:r>
              <a:rPr lang="en-US" sz="3200" dirty="0"/>
              <a:t>the </a:t>
            </a:r>
            <a:r>
              <a:rPr lang="en-US" sz="3200" spc="-5" dirty="0"/>
              <a:t>file </a:t>
            </a:r>
            <a:r>
              <a:rPr lang="en-US" sz="3200" spc="-10" dirty="0"/>
              <a:t>from </a:t>
            </a:r>
            <a:r>
              <a:rPr lang="en-US" sz="3200" spc="-5" dirty="0"/>
              <a:t>its present </a:t>
            </a:r>
            <a:r>
              <a:rPr lang="en-US" sz="3200" spc="-10" dirty="0"/>
              <a:t>location </a:t>
            </a:r>
            <a:r>
              <a:rPr lang="en-US" sz="3200" dirty="0"/>
              <a:t>and </a:t>
            </a:r>
            <a:r>
              <a:rPr lang="en-US" sz="3200" spc="-5" dirty="0"/>
              <a:t>send </a:t>
            </a:r>
            <a:r>
              <a:rPr lang="en-US" sz="3200" dirty="0"/>
              <a:t>it </a:t>
            </a:r>
            <a:r>
              <a:rPr lang="en-US" sz="3200" spc="-10" dirty="0"/>
              <a:t>to </a:t>
            </a:r>
            <a:r>
              <a:rPr lang="en-US" sz="3200" spc="-5" dirty="0"/>
              <a:t>its new  </a:t>
            </a:r>
            <a:r>
              <a:rPr lang="en-US" sz="3200" spc="-10" dirty="0"/>
              <a:t>location.</a:t>
            </a:r>
            <a:endParaRPr lang="en-US" sz="3200" dirty="0">
              <a:latin typeface="Carlito"/>
              <a:cs typeface="Carlito"/>
            </a:endParaRPr>
          </a:p>
          <a:p>
            <a:pPr marL="12700" marR="5080">
              <a:lnSpc>
                <a:spcPct val="120000"/>
              </a:lnSpc>
              <a:spcBef>
                <a:spcPts val="439"/>
              </a:spcBef>
            </a:pPr>
            <a:endParaRPr lang="en-US" sz="3200" dirty="0"/>
          </a:p>
        </p:txBody>
      </p:sp>
      <p:sp>
        <p:nvSpPr>
          <p:cNvPr id="4" name="object 7">
            <a:extLst>
              <a:ext uri="{FF2B5EF4-FFF2-40B4-BE49-F238E27FC236}">
                <a16:creationId xmlns:a16="http://schemas.microsoft.com/office/drawing/2014/main" id="{D5D43561-95A8-4F8A-A35C-146F93026A3F}"/>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76B800-D067-4E94-84CA-79C2FBE81685}"/>
              </a:ext>
            </a:extLst>
          </p:cNvPr>
          <p:cNvSpPr>
            <a:spLocks noGrp="1"/>
          </p:cNvSpPr>
          <p:nvPr>
            <p:ph type="body" idx="1"/>
          </p:nvPr>
        </p:nvSpPr>
        <p:spPr>
          <a:xfrm>
            <a:off x="1905001" y="381000"/>
            <a:ext cx="8241665" cy="5681042"/>
          </a:xfrm>
        </p:spPr>
        <p:txBody>
          <a:bodyPr/>
          <a:lstStyle/>
          <a:p>
            <a:pPr marL="12700">
              <a:spcBef>
                <a:spcPts val="95"/>
              </a:spcBef>
            </a:pPr>
            <a:r>
              <a:rPr lang="en-US" sz="3200" b="1" spc="-100" dirty="0">
                <a:latin typeface="Carlito"/>
                <a:cs typeface="Carlito"/>
              </a:rPr>
              <a:t>To </a:t>
            </a:r>
            <a:r>
              <a:rPr lang="en-US" sz="3200" b="1" spc="-10" dirty="0">
                <a:latin typeface="Carlito"/>
                <a:cs typeface="Carlito"/>
              </a:rPr>
              <a:t>move files </a:t>
            </a:r>
            <a:r>
              <a:rPr lang="en-US" sz="3200" b="1" spc="-5" dirty="0">
                <a:latin typeface="Carlito"/>
                <a:cs typeface="Carlito"/>
              </a:rPr>
              <a:t>and</a:t>
            </a:r>
            <a:r>
              <a:rPr lang="en-US" sz="3200" b="1" spc="125" dirty="0">
                <a:latin typeface="Carlito"/>
                <a:cs typeface="Carlito"/>
              </a:rPr>
              <a:t> </a:t>
            </a:r>
            <a:r>
              <a:rPr lang="en-US" sz="3200" b="1" spc="-15" dirty="0">
                <a:latin typeface="Carlito"/>
                <a:cs typeface="Carlito"/>
              </a:rPr>
              <a:t>folders:</a:t>
            </a:r>
            <a:endParaRPr lang="en-US" sz="3200" b="1" dirty="0">
              <a:latin typeface="Carlito"/>
              <a:cs typeface="Carlito"/>
            </a:endParaRPr>
          </a:p>
          <a:p>
            <a:pPr marL="469900" marR="5080" indent="-457200">
              <a:spcBef>
                <a:spcPts val="515"/>
              </a:spcBef>
              <a:buFont typeface="Wingdings" panose="05000000000000000000" pitchFamily="2" charset="2"/>
              <a:buChar char="ü"/>
              <a:tabLst>
                <a:tab pos="926465" algn="l"/>
                <a:tab pos="927100" algn="l"/>
                <a:tab pos="1841500" algn="l"/>
              </a:tabLst>
            </a:pPr>
            <a:r>
              <a:rPr lang="en-US" spc="-20" dirty="0">
                <a:latin typeface="Carlito"/>
                <a:cs typeface="Carlito"/>
              </a:rPr>
              <a:t>Locate </a:t>
            </a:r>
            <a:r>
              <a:rPr lang="en-US" spc="-5" dirty="0">
                <a:latin typeface="Carlito"/>
                <a:cs typeface="Carlito"/>
              </a:rPr>
              <a:t>the file </a:t>
            </a:r>
            <a:r>
              <a:rPr lang="en-US" dirty="0">
                <a:latin typeface="Carlito"/>
                <a:cs typeface="Carlito"/>
              </a:rPr>
              <a:t>or </a:t>
            </a:r>
            <a:r>
              <a:rPr lang="en-US" spc="-10" dirty="0">
                <a:latin typeface="Carlito"/>
                <a:cs typeface="Carlito"/>
              </a:rPr>
              <a:t>folder </a:t>
            </a:r>
            <a:r>
              <a:rPr lang="en-US" spc="-15" dirty="0">
                <a:latin typeface="Carlito"/>
                <a:cs typeface="Carlito"/>
              </a:rPr>
              <a:t>you want to </a:t>
            </a:r>
            <a:r>
              <a:rPr lang="en-US" spc="-10" dirty="0">
                <a:latin typeface="Carlito"/>
                <a:cs typeface="Carlito"/>
              </a:rPr>
              <a:t>move </a:t>
            </a:r>
            <a:r>
              <a:rPr lang="en-US" spc="-5" dirty="0">
                <a:latin typeface="Carlito"/>
                <a:cs typeface="Carlito"/>
              </a:rPr>
              <a:t>in </a:t>
            </a:r>
            <a:r>
              <a:rPr lang="en-US" spc="-10" dirty="0">
                <a:latin typeface="Carlito"/>
                <a:cs typeface="Carlito"/>
              </a:rPr>
              <a:t>the required  folder</a:t>
            </a:r>
            <a:r>
              <a:rPr lang="en-US" dirty="0">
                <a:latin typeface="Carlito"/>
                <a:cs typeface="Carlito"/>
              </a:rPr>
              <a:t> or </a:t>
            </a:r>
            <a:r>
              <a:rPr lang="en-US" spc="-5" dirty="0">
                <a:latin typeface="Carlito"/>
                <a:cs typeface="Carlito"/>
              </a:rPr>
              <a:t>its </a:t>
            </a:r>
            <a:r>
              <a:rPr lang="en-US" spc="-15" dirty="0">
                <a:latin typeface="Carlito"/>
                <a:cs typeface="Carlito"/>
              </a:rPr>
              <a:t>subfolders.</a:t>
            </a:r>
          </a:p>
          <a:p>
            <a:pPr marL="469900" marR="5080" indent="-457200">
              <a:spcBef>
                <a:spcPts val="515"/>
              </a:spcBef>
              <a:buFont typeface="Wingdings" panose="05000000000000000000" pitchFamily="2" charset="2"/>
              <a:buChar char="ü"/>
              <a:tabLst>
                <a:tab pos="926465" algn="l"/>
                <a:tab pos="927100" algn="l"/>
                <a:tab pos="1841500" algn="l"/>
              </a:tabLst>
            </a:pPr>
            <a:r>
              <a:rPr lang="en-US" spc="-10" dirty="0">
                <a:latin typeface="Carlito"/>
                <a:cs typeface="Carlito"/>
              </a:rPr>
              <a:t>Click </a:t>
            </a:r>
            <a:r>
              <a:rPr lang="en-US" spc="-5" dirty="0">
                <a:latin typeface="Carlito"/>
                <a:cs typeface="Carlito"/>
              </a:rPr>
              <a:t>the file </a:t>
            </a:r>
            <a:r>
              <a:rPr lang="en-US" dirty="0">
                <a:latin typeface="Carlito"/>
                <a:cs typeface="Carlito"/>
              </a:rPr>
              <a:t>or </a:t>
            </a:r>
            <a:r>
              <a:rPr lang="en-US" spc="-10" dirty="0">
                <a:latin typeface="Carlito"/>
                <a:cs typeface="Carlito"/>
              </a:rPr>
              <a:t>folder you </a:t>
            </a:r>
            <a:r>
              <a:rPr lang="en-US" spc="-15" dirty="0">
                <a:latin typeface="Carlito"/>
                <a:cs typeface="Carlito"/>
              </a:rPr>
              <a:t>want to </a:t>
            </a:r>
            <a:r>
              <a:rPr lang="en-US" spc="-10" dirty="0">
                <a:latin typeface="Carlito"/>
                <a:cs typeface="Carlito"/>
              </a:rPr>
              <a:t>move. The </a:t>
            </a:r>
            <a:r>
              <a:rPr lang="en-US" spc="-5" dirty="0">
                <a:latin typeface="Carlito"/>
                <a:cs typeface="Carlito"/>
              </a:rPr>
              <a:t>file </a:t>
            </a:r>
            <a:r>
              <a:rPr lang="en-US" dirty="0">
                <a:latin typeface="Carlito"/>
                <a:cs typeface="Carlito"/>
              </a:rPr>
              <a:t>or </a:t>
            </a:r>
            <a:r>
              <a:rPr lang="en-US" spc="-10" dirty="0">
                <a:latin typeface="Carlito"/>
                <a:cs typeface="Carlito"/>
              </a:rPr>
              <a:t>folder  </a:t>
            </a:r>
            <a:r>
              <a:rPr lang="en-US" spc="-5" dirty="0">
                <a:latin typeface="Carlito"/>
                <a:cs typeface="Carlito"/>
              </a:rPr>
              <a:t>when </a:t>
            </a:r>
            <a:r>
              <a:rPr lang="en-US" spc="-15" dirty="0">
                <a:latin typeface="Carlito"/>
                <a:cs typeface="Carlito"/>
              </a:rPr>
              <a:t>you </a:t>
            </a:r>
            <a:r>
              <a:rPr lang="en-US" spc="-10" dirty="0">
                <a:latin typeface="Carlito"/>
                <a:cs typeface="Carlito"/>
              </a:rPr>
              <a:t>select</a:t>
            </a:r>
            <a:r>
              <a:rPr lang="en-US" spc="20" dirty="0">
                <a:latin typeface="Carlito"/>
                <a:cs typeface="Carlito"/>
              </a:rPr>
              <a:t> </a:t>
            </a:r>
            <a:r>
              <a:rPr lang="en-US" spc="-5" dirty="0">
                <a:latin typeface="Carlito"/>
                <a:cs typeface="Carlito"/>
              </a:rPr>
              <a:t>it.</a:t>
            </a:r>
            <a:endParaRPr lang="en-US" dirty="0">
              <a:latin typeface="Carlito"/>
              <a:cs typeface="Carlito"/>
            </a:endParaRPr>
          </a:p>
          <a:p>
            <a:pPr marL="469900" marR="5080" indent="-457200">
              <a:spcBef>
                <a:spcPts val="515"/>
              </a:spcBef>
              <a:buFont typeface="Wingdings" panose="05000000000000000000" pitchFamily="2" charset="2"/>
              <a:buChar char="ü"/>
              <a:tabLst>
                <a:tab pos="926465" algn="l"/>
                <a:tab pos="927100" algn="l"/>
                <a:tab pos="1841500" algn="l"/>
              </a:tabLst>
            </a:pPr>
            <a:r>
              <a:rPr lang="en-US" dirty="0">
                <a:latin typeface="Carlito"/>
                <a:cs typeface="Carlito"/>
              </a:rPr>
              <a:t>Under </a:t>
            </a:r>
            <a:r>
              <a:rPr lang="en-US" b="1" i="1" spc="-5" dirty="0">
                <a:latin typeface="Carlito"/>
                <a:cs typeface="Carlito"/>
              </a:rPr>
              <a:t>Home</a:t>
            </a:r>
            <a:r>
              <a:rPr lang="en-US" spc="-5" dirty="0">
                <a:latin typeface="Carlito"/>
                <a:cs typeface="Carlito"/>
              </a:rPr>
              <a:t> Tab and </a:t>
            </a:r>
            <a:r>
              <a:rPr lang="en-US" b="1" i="1" spc="-5" dirty="0">
                <a:latin typeface="Carlito"/>
                <a:cs typeface="Carlito"/>
              </a:rPr>
              <a:t>Organize</a:t>
            </a:r>
            <a:r>
              <a:rPr lang="en-US" spc="-5" dirty="0">
                <a:latin typeface="Carlito"/>
                <a:cs typeface="Carlito"/>
              </a:rPr>
              <a:t> ribbon</a:t>
            </a:r>
            <a:r>
              <a:rPr lang="en-US" spc="-40" dirty="0">
                <a:latin typeface="Carlito"/>
                <a:cs typeface="Carlito"/>
              </a:rPr>
              <a:t>, </a:t>
            </a:r>
            <a:r>
              <a:rPr lang="en-US" dirty="0">
                <a:latin typeface="Carlito"/>
                <a:cs typeface="Carlito"/>
              </a:rPr>
              <a:t>click </a:t>
            </a:r>
            <a:r>
              <a:rPr lang="en-US" b="1" spc="-10" dirty="0">
                <a:latin typeface="Carlito"/>
                <a:cs typeface="Carlito"/>
              </a:rPr>
              <a:t>Move to</a:t>
            </a:r>
            <a:r>
              <a:rPr lang="en-US" spc="-45" dirty="0">
                <a:latin typeface="Carlito"/>
                <a:cs typeface="Carlito"/>
              </a:rPr>
              <a:t>.</a:t>
            </a:r>
            <a:endParaRPr lang="en-US" dirty="0"/>
          </a:p>
          <a:p>
            <a:pPr marL="469900" marR="5080" indent="-457200">
              <a:spcBef>
                <a:spcPts val="515"/>
              </a:spcBef>
              <a:buFont typeface="Wingdings" panose="05000000000000000000" pitchFamily="2" charset="2"/>
              <a:buChar char="ü"/>
              <a:tabLst>
                <a:tab pos="926465" algn="l"/>
                <a:tab pos="927100" algn="l"/>
                <a:tab pos="1841500" algn="l"/>
              </a:tabLst>
            </a:pPr>
            <a:r>
              <a:rPr lang="en-US" spc="-5" dirty="0">
                <a:latin typeface="Carlito"/>
                <a:cs typeface="Carlito"/>
              </a:rPr>
              <a:t>In </a:t>
            </a:r>
            <a:r>
              <a:rPr lang="en-US" spc="-10" dirty="0">
                <a:latin typeface="Carlito"/>
                <a:cs typeface="Carlito"/>
              </a:rPr>
              <a:t>the </a:t>
            </a:r>
            <a:r>
              <a:rPr lang="en-US" spc="-15" dirty="0">
                <a:latin typeface="Carlito"/>
                <a:cs typeface="Carlito"/>
              </a:rPr>
              <a:t>drop down menu</a:t>
            </a:r>
            <a:r>
              <a:rPr lang="en-US" spc="-20" dirty="0">
                <a:latin typeface="Carlito"/>
                <a:cs typeface="Carlito"/>
              </a:rPr>
              <a:t>, </a:t>
            </a:r>
          </a:p>
          <a:p>
            <a:pPr marL="927100" marR="5080" lvl="1" indent="-457200">
              <a:spcBef>
                <a:spcPts val="515"/>
              </a:spcBef>
              <a:buFont typeface="Courier New" panose="02070309020205020404" pitchFamily="49" charset="0"/>
              <a:buChar char="o"/>
              <a:tabLst>
                <a:tab pos="926465" algn="l"/>
                <a:tab pos="927100" algn="l"/>
                <a:tab pos="1841500" algn="l"/>
              </a:tabLst>
            </a:pPr>
            <a:r>
              <a:rPr lang="en-US" sz="2800" spc="-10" dirty="0">
                <a:latin typeface="Carlito"/>
                <a:cs typeface="Carlito"/>
              </a:rPr>
              <a:t>Select </a:t>
            </a:r>
            <a:r>
              <a:rPr lang="en-US" sz="2800" spc="-5" dirty="0">
                <a:latin typeface="Carlito"/>
                <a:cs typeface="Carlito"/>
              </a:rPr>
              <a:t>the </a:t>
            </a:r>
            <a:r>
              <a:rPr lang="en-US" sz="2800" spc="-10" dirty="0">
                <a:latin typeface="Carlito"/>
                <a:cs typeface="Carlito"/>
              </a:rPr>
              <a:t>place where you  move </a:t>
            </a:r>
            <a:r>
              <a:rPr lang="en-US" sz="2800" spc="-5" dirty="0">
                <a:latin typeface="Carlito"/>
                <a:cs typeface="Carlito"/>
              </a:rPr>
              <a:t>the file or</a:t>
            </a:r>
            <a:r>
              <a:rPr lang="en-US" sz="2800" spc="25" dirty="0">
                <a:latin typeface="Carlito"/>
                <a:cs typeface="Carlito"/>
              </a:rPr>
              <a:t> </a:t>
            </a:r>
            <a:r>
              <a:rPr lang="en-US" sz="2800" spc="-45" dirty="0">
                <a:latin typeface="Carlito"/>
                <a:cs typeface="Carlito"/>
              </a:rPr>
              <a:t>folder  </a:t>
            </a:r>
            <a:r>
              <a:rPr lang="en-US" sz="2800" b="1" i="1" spc="-45" dirty="0">
                <a:latin typeface="Carlito"/>
                <a:cs typeface="Carlito"/>
              </a:rPr>
              <a:t>in the list that appears</a:t>
            </a:r>
            <a:r>
              <a:rPr lang="en-US" sz="2800" spc="-45" dirty="0">
                <a:latin typeface="Carlito"/>
                <a:cs typeface="Carlito"/>
              </a:rPr>
              <a:t>.</a:t>
            </a:r>
          </a:p>
          <a:p>
            <a:pPr marL="927100" marR="5080" lvl="2">
              <a:spcBef>
                <a:spcPts val="515"/>
              </a:spcBef>
              <a:tabLst>
                <a:tab pos="926465" algn="l"/>
                <a:tab pos="927100" algn="l"/>
                <a:tab pos="1841500" algn="l"/>
              </a:tabLst>
            </a:pPr>
            <a:r>
              <a:rPr lang="en-US" sz="2800" b="1" spc="-45" dirty="0">
                <a:latin typeface="Carlito"/>
                <a:cs typeface="Carlito"/>
              </a:rPr>
              <a:t>OR</a:t>
            </a:r>
          </a:p>
          <a:p>
            <a:pPr marL="927100" marR="5080" lvl="1" indent="-457200">
              <a:spcBef>
                <a:spcPts val="515"/>
              </a:spcBef>
              <a:buFont typeface="Courier New" panose="02070309020205020404" pitchFamily="49" charset="0"/>
              <a:buChar char="o"/>
              <a:tabLst>
                <a:tab pos="926465" algn="l"/>
                <a:tab pos="927100" algn="l"/>
                <a:tab pos="1841500" algn="l"/>
              </a:tabLst>
            </a:pPr>
            <a:r>
              <a:rPr lang="en-US" sz="2800" spc="-45" dirty="0">
                <a:latin typeface="Carlito"/>
                <a:cs typeface="Carlito"/>
              </a:rPr>
              <a:t>Select </a:t>
            </a:r>
            <a:r>
              <a:rPr lang="en-US" sz="2800" b="1" spc="-45" dirty="0">
                <a:latin typeface="Carlito"/>
                <a:cs typeface="Carlito"/>
              </a:rPr>
              <a:t>Choose location, </a:t>
            </a:r>
            <a:r>
              <a:rPr lang="en-US" sz="2800" spc="-45" dirty="0">
                <a:latin typeface="Carlito"/>
                <a:cs typeface="Carlito"/>
              </a:rPr>
              <a:t>and </a:t>
            </a:r>
            <a:r>
              <a:rPr lang="en-US" sz="2800" b="1" spc="-45" dirty="0">
                <a:latin typeface="Carlito"/>
                <a:cs typeface="Carlito"/>
              </a:rPr>
              <a:t>browse</a:t>
            </a:r>
            <a:r>
              <a:rPr lang="en-US" sz="2800" spc="-45" dirty="0">
                <a:latin typeface="Carlito"/>
                <a:cs typeface="Carlito"/>
              </a:rPr>
              <a:t> to where you want to move the item to and click on </a:t>
            </a:r>
            <a:r>
              <a:rPr lang="en-US" sz="2800" b="1" spc="-45" dirty="0">
                <a:latin typeface="Carlito"/>
                <a:cs typeface="Carlito"/>
              </a:rPr>
              <a:t>Move.</a:t>
            </a:r>
            <a:endParaRPr lang="en-US" sz="2800" b="1" dirty="0">
              <a:latin typeface="Carlito"/>
              <a:cs typeface="Carlito"/>
            </a:endParaRPr>
          </a:p>
        </p:txBody>
      </p:sp>
      <p:sp>
        <p:nvSpPr>
          <p:cNvPr id="5" name="object 7">
            <a:extLst>
              <a:ext uri="{FF2B5EF4-FFF2-40B4-BE49-F238E27FC236}">
                <a16:creationId xmlns:a16="http://schemas.microsoft.com/office/drawing/2014/main" id="{F4D4E143-C89B-4D43-A409-105D6B22A43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7819287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14500" y="72112"/>
            <a:ext cx="8763000" cy="6224781"/>
          </a:xfrm>
          <a:prstGeom prst="rect">
            <a:avLst/>
          </a:prstGeom>
        </p:spPr>
        <p:txBody>
          <a:bodyPr vert="horz" wrap="square" lIns="0" tIns="111760" rIns="0" bIns="0" rtlCol="0">
            <a:spAutoFit/>
          </a:bodyPr>
          <a:lstStyle/>
          <a:p>
            <a:pPr algn="ctr">
              <a:spcBef>
                <a:spcPts val="880"/>
              </a:spcBef>
              <a:buSzPct val="133333"/>
              <a:tabLst>
                <a:tab pos="913765" algn="l"/>
                <a:tab pos="914400" algn="l"/>
              </a:tabLst>
            </a:pPr>
            <a:r>
              <a:rPr lang="en-US" sz="3200" b="1" spc="-5" dirty="0">
                <a:latin typeface="Carlito"/>
                <a:cs typeface="Carlito"/>
              </a:rPr>
              <a:t>Using the Cut &amp; Paste Approach</a:t>
            </a:r>
          </a:p>
          <a:p>
            <a:pPr>
              <a:spcBef>
                <a:spcPts val="880"/>
              </a:spcBef>
              <a:buSzPct val="133333"/>
              <a:tabLst>
                <a:tab pos="913765" algn="l"/>
                <a:tab pos="914400" algn="l"/>
              </a:tabLst>
            </a:pPr>
            <a:r>
              <a:rPr lang="en-US" sz="3200" b="1" spc="-5" dirty="0">
                <a:latin typeface="Carlito"/>
                <a:cs typeface="Carlito"/>
              </a:rPr>
              <a:t>Cut Items:</a:t>
            </a:r>
          </a:p>
          <a:p>
            <a:pPr marL="458788" indent="-460375">
              <a:spcBef>
                <a:spcPts val="880"/>
              </a:spcBef>
              <a:buSzPct val="133333"/>
              <a:buFontTx/>
              <a:buChar char="•"/>
              <a:tabLst>
                <a:tab pos="913765" algn="l"/>
                <a:tab pos="914400" algn="l"/>
              </a:tabLst>
            </a:pPr>
            <a:r>
              <a:rPr lang="en-US" sz="2800" spc="-5" dirty="0">
                <a:latin typeface="Carlito"/>
                <a:cs typeface="Carlito"/>
              </a:rPr>
              <a:t>Locate and select the file/folder. </a:t>
            </a:r>
          </a:p>
          <a:p>
            <a:pPr marL="458788" indent="-460375">
              <a:spcBef>
                <a:spcPts val="880"/>
              </a:spcBef>
              <a:buSzPct val="133333"/>
              <a:buFontTx/>
              <a:buChar char="•"/>
              <a:tabLst>
                <a:tab pos="913765" algn="l"/>
                <a:tab pos="914400" algn="l"/>
              </a:tabLst>
            </a:pPr>
            <a:r>
              <a:rPr lang="en-US" sz="2800" spc="-5" dirty="0">
                <a:latin typeface="Carlito"/>
                <a:cs typeface="Carlito"/>
              </a:rPr>
              <a:t>To </a:t>
            </a:r>
            <a:r>
              <a:rPr lang="en-US" sz="2800" b="1" spc="-5" dirty="0">
                <a:latin typeface="Carlito"/>
                <a:cs typeface="Carlito"/>
              </a:rPr>
              <a:t>cut</a:t>
            </a:r>
            <a:r>
              <a:rPr lang="en-US" sz="2800" spc="-5" dirty="0">
                <a:latin typeface="Carlito"/>
                <a:cs typeface="Carlito"/>
              </a:rPr>
              <a:t> the file/folder,</a:t>
            </a:r>
          </a:p>
          <a:p>
            <a:pPr marL="915988" lvl="1" indent="-460375">
              <a:spcBef>
                <a:spcPts val="880"/>
              </a:spcBef>
              <a:buSzPct val="133333"/>
              <a:buFont typeface="Courier New" panose="02070309020205020404" pitchFamily="49" charset="0"/>
              <a:buChar char="o"/>
              <a:tabLst>
                <a:tab pos="913765" algn="l"/>
                <a:tab pos="914400" algn="l"/>
              </a:tabLst>
            </a:pPr>
            <a:r>
              <a:rPr lang="en-US" sz="2800" dirty="0">
                <a:latin typeface="Carlito"/>
                <a:cs typeface="Carlito"/>
              </a:rPr>
              <a:t>Press on </a:t>
            </a:r>
            <a:r>
              <a:rPr lang="en-US" sz="2800" b="1" dirty="0">
                <a:latin typeface="Carlito"/>
                <a:cs typeface="Carlito"/>
              </a:rPr>
              <a:t>Ctrl +</a:t>
            </a:r>
            <a:r>
              <a:rPr lang="en-US" sz="2800" b="1" spc="-65" dirty="0">
                <a:latin typeface="Carlito"/>
                <a:cs typeface="Carlito"/>
              </a:rPr>
              <a:t> </a:t>
            </a:r>
            <a:r>
              <a:rPr lang="en-US" sz="2800" b="1" spc="-5" dirty="0">
                <a:latin typeface="Carlito"/>
                <a:cs typeface="Carlito"/>
              </a:rPr>
              <a:t>X					OR</a:t>
            </a:r>
            <a:endParaRPr lang="en-US" sz="2800" b="1" dirty="0">
              <a:latin typeface="Carlito"/>
              <a:cs typeface="Carlito"/>
            </a:endParaRPr>
          </a:p>
          <a:p>
            <a:pPr marL="915988" lvl="1" indent="-460375">
              <a:spcBef>
                <a:spcPts val="880"/>
              </a:spcBef>
              <a:buSzPct val="133333"/>
              <a:buFont typeface="Courier New" panose="02070309020205020404" pitchFamily="49" charset="0"/>
              <a:buChar char="o"/>
              <a:tabLst>
                <a:tab pos="913765" algn="l"/>
                <a:tab pos="914400" algn="l"/>
              </a:tabLst>
            </a:pPr>
            <a:r>
              <a:rPr lang="en-US" sz="2800" spc="-5" dirty="0">
                <a:latin typeface="Carlito"/>
                <a:cs typeface="Carlito"/>
              </a:rPr>
              <a:t>Right-click </a:t>
            </a:r>
            <a:r>
              <a:rPr lang="en-US" sz="2800" dirty="0">
                <a:latin typeface="Carlito"/>
                <a:cs typeface="Carlito"/>
              </a:rPr>
              <a:t>the </a:t>
            </a:r>
            <a:r>
              <a:rPr lang="en-US" sz="2800" spc="-5" dirty="0">
                <a:latin typeface="Carlito"/>
                <a:cs typeface="Carlito"/>
              </a:rPr>
              <a:t>file/</a:t>
            </a:r>
            <a:r>
              <a:rPr lang="en-US" sz="2800" spc="-15" dirty="0">
                <a:latin typeface="Carlito"/>
                <a:cs typeface="Carlito"/>
              </a:rPr>
              <a:t>folder, </a:t>
            </a:r>
            <a:r>
              <a:rPr lang="en-US" sz="2800" dirty="0">
                <a:latin typeface="Carlito"/>
                <a:cs typeface="Carlito"/>
              </a:rPr>
              <a:t>and select </a:t>
            </a:r>
            <a:r>
              <a:rPr lang="en-US" sz="2800" b="1" spc="-5" dirty="0">
                <a:latin typeface="Carlito"/>
                <a:cs typeface="Carlito"/>
              </a:rPr>
              <a:t>Cut</a:t>
            </a:r>
            <a:r>
              <a:rPr lang="en-US" sz="2800" spc="-5" dirty="0">
                <a:latin typeface="Carlito"/>
                <a:cs typeface="Carlito"/>
              </a:rPr>
              <a:t>.	</a:t>
            </a:r>
            <a:r>
              <a:rPr lang="en-US" sz="2800" b="1" spc="-5" dirty="0">
                <a:latin typeface="Carlito"/>
                <a:cs typeface="Carlito"/>
              </a:rPr>
              <a:t>OR</a:t>
            </a:r>
          </a:p>
          <a:p>
            <a:pPr marL="915988" lvl="1" indent="-460375">
              <a:spcBef>
                <a:spcPts val="880"/>
              </a:spcBef>
              <a:buSzPct val="133333"/>
              <a:buFont typeface="Courier New" panose="02070309020205020404" pitchFamily="49" charset="0"/>
              <a:buChar char="o"/>
              <a:tabLst>
                <a:tab pos="913765" algn="l"/>
                <a:tab pos="914400" algn="l"/>
              </a:tabLst>
            </a:pPr>
            <a:r>
              <a:rPr lang="en-US" sz="2800" spc="-5" dirty="0">
                <a:latin typeface="Carlito"/>
                <a:cs typeface="Carlito"/>
              </a:rPr>
              <a:t>Click on </a:t>
            </a:r>
            <a:r>
              <a:rPr lang="en-US" sz="2800" b="1" spc="-5" dirty="0">
                <a:latin typeface="Carlito"/>
                <a:cs typeface="Carlito"/>
              </a:rPr>
              <a:t>Cut (</a:t>
            </a:r>
            <a:r>
              <a:rPr lang="en-US" sz="2800" b="1" i="1" spc="-5" dirty="0">
                <a:latin typeface="Carlito"/>
                <a:cs typeface="Carlito"/>
              </a:rPr>
              <a:t>Scissors icon</a:t>
            </a:r>
            <a:r>
              <a:rPr lang="en-US" sz="2800" b="1" spc="-5" dirty="0">
                <a:latin typeface="Carlito"/>
                <a:cs typeface="Carlito"/>
              </a:rPr>
              <a:t>)</a:t>
            </a:r>
            <a:r>
              <a:rPr lang="en-US" sz="2800" spc="-5" dirty="0">
                <a:latin typeface="Carlito"/>
                <a:cs typeface="Carlito"/>
              </a:rPr>
              <a:t> in the </a:t>
            </a:r>
            <a:r>
              <a:rPr lang="en-US" sz="2800" b="1" spc="-5" dirty="0">
                <a:latin typeface="Carlito"/>
                <a:cs typeface="Carlito"/>
              </a:rPr>
              <a:t>Clipboard</a:t>
            </a:r>
            <a:r>
              <a:rPr lang="en-US" sz="2800" spc="-5" dirty="0">
                <a:latin typeface="Carlito"/>
                <a:cs typeface="Carlito"/>
              </a:rPr>
              <a:t> ribbon in the </a:t>
            </a:r>
            <a:r>
              <a:rPr lang="en-US" sz="2800" b="1" spc="-5" dirty="0">
                <a:latin typeface="Carlito"/>
                <a:cs typeface="Carlito"/>
              </a:rPr>
              <a:t>Home</a:t>
            </a:r>
            <a:r>
              <a:rPr lang="en-US" sz="2800" spc="-5" dirty="0">
                <a:latin typeface="Carlito"/>
                <a:cs typeface="Carlito"/>
              </a:rPr>
              <a:t> Tab</a:t>
            </a:r>
          </a:p>
          <a:p>
            <a:pPr marR="5080">
              <a:spcBef>
                <a:spcPts val="204"/>
              </a:spcBef>
              <a:tabLst>
                <a:tab pos="913765" algn="l"/>
                <a:tab pos="914400" algn="l"/>
              </a:tabLst>
            </a:pPr>
            <a:r>
              <a:rPr lang="en-US" sz="3200" b="1" spc="-5" dirty="0">
                <a:latin typeface="Carlito"/>
                <a:cs typeface="Carlito"/>
              </a:rPr>
              <a:t>Paste Items</a:t>
            </a:r>
            <a:r>
              <a:rPr lang="en-US" sz="2800" b="1" spc="-5" dirty="0">
                <a:latin typeface="Carlito"/>
                <a:cs typeface="Carlito"/>
              </a:rPr>
              <a:t>:</a:t>
            </a:r>
          </a:p>
          <a:p>
            <a:pPr marL="458788" marR="5080" indent="-460375">
              <a:spcBef>
                <a:spcPts val="100"/>
              </a:spcBef>
              <a:buChar char="•"/>
              <a:tabLst>
                <a:tab pos="457200" algn="l"/>
                <a:tab pos="2743200" algn="l"/>
              </a:tabLst>
            </a:pPr>
            <a:r>
              <a:rPr lang="en-US" sz="2800" spc="-15" dirty="0">
                <a:latin typeface="Carlito"/>
                <a:cs typeface="Carlito"/>
              </a:rPr>
              <a:t>Locate </a:t>
            </a:r>
            <a:r>
              <a:rPr lang="en-US" sz="2800" dirty="0">
                <a:latin typeface="Carlito"/>
                <a:cs typeface="Carlito"/>
              </a:rPr>
              <a:t>the </a:t>
            </a:r>
            <a:r>
              <a:rPr lang="en-US" sz="2800" spc="-15" dirty="0">
                <a:latin typeface="Carlito"/>
                <a:cs typeface="Carlito"/>
              </a:rPr>
              <a:t>folder </a:t>
            </a:r>
            <a:r>
              <a:rPr lang="en-US" sz="2800" spc="-10" dirty="0">
                <a:latin typeface="Carlito"/>
                <a:cs typeface="Carlito"/>
              </a:rPr>
              <a:t>you </a:t>
            </a:r>
            <a:r>
              <a:rPr lang="en-US" sz="2800" spc="-15" dirty="0">
                <a:latin typeface="Carlito"/>
                <a:cs typeface="Carlito"/>
              </a:rPr>
              <a:t>want to move/paste to</a:t>
            </a:r>
            <a:r>
              <a:rPr lang="en-US" sz="2800" spc="-20" dirty="0">
                <a:latin typeface="Carlito"/>
                <a:cs typeface="Carlito"/>
              </a:rPr>
              <a:t>:</a:t>
            </a:r>
          </a:p>
          <a:p>
            <a:pPr marL="915988" marR="5080" lvl="1" indent="-460375">
              <a:spcBef>
                <a:spcPts val="100"/>
              </a:spcBef>
              <a:buFont typeface="Courier New" panose="02070309020205020404" pitchFamily="49" charset="0"/>
              <a:buChar char="o"/>
              <a:tabLst>
                <a:tab pos="457200" algn="l"/>
                <a:tab pos="2743200" algn="l"/>
              </a:tabLst>
            </a:pPr>
            <a:r>
              <a:rPr lang="en-US" sz="2800" spc="-20" dirty="0">
                <a:latin typeface="Carlito"/>
                <a:cs typeface="Carlito"/>
              </a:rPr>
              <a:t>Right-click on the folder and click on Paste.	</a:t>
            </a:r>
            <a:r>
              <a:rPr lang="en-US" sz="2800" b="1" spc="-20" dirty="0">
                <a:latin typeface="Carlito"/>
                <a:cs typeface="Carlito"/>
              </a:rPr>
              <a:t>OR</a:t>
            </a:r>
          </a:p>
          <a:p>
            <a:pPr marL="915988" marR="5080" lvl="1" indent="-460375">
              <a:spcBef>
                <a:spcPts val="100"/>
              </a:spcBef>
              <a:buFont typeface="Courier New" panose="02070309020205020404" pitchFamily="49" charset="0"/>
              <a:buChar char="o"/>
              <a:tabLst>
                <a:tab pos="457200" algn="l"/>
                <a:tab pos="2743200" algn="l"/>
              </a:tabLst>
            </a:pPr>
            <a:r>
              <a:rPr lang="en-US" sz="2800" spc="-20" dirty="0">
                <a:latin typeface="Carlito"/>
                <a:cs typeface="Carlito"/>
              </a:rPr>
              <a:t>Open the Folder and Press </a:t>
            </a:r>
            <a:r>
              <a:rPr lang="en-US" sz="2800" b="1" dirty="0">
                <a:latin typeface="Carlito"/>
                <a:cs typeface="Carlito"/>
              </a:rPr>
              <a:t>Ctrl +</a:t>
            </a:r>
            <a:r>
              <a:rPr lang="en-US" sz="2800" b="1" spc="-35" dirty="0">
                <a:latin typeface="Carlito"/>
                <a:cs typeface="Carlito"/>
              </a:rPr>
              <a:t> </a:t>
            </a:r>
            <a:r>
              <a:rPr lang="en-US" sz="2800" b="1" spc="-5" dirty="0">
                <a:latin typeface="Carlito"/>
                <a:cs typeface="Carlito"/>
              </a:rPr>
              <a:t>V</a:t>
            </a:r>
            <a:endParaRPr lang="en-US" sz="2800" b="1" dirty="0">
              <a:latin typeface="Carlito"/>
              <a:cs typeface="Carlito"/>
            </a:endParaRPr>
          </a:p>
        </p:txBody>
      </p:sp>
      <p:sp>
        <p:nvSpPr>
          <p:cNvPr id="4" name="object 7">
            <a:extLst>
              <a:ext uri="{FF2B5EF4-FFF2-40B4-BE49-F238E27FC236}">
                <a16:creationId xmlns:a16="http://schemas.microsoft.com/office/drawing/2014/main" id="{A37E570D-6C41-40A0-866A-605449975AF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192580-2E9F-422F-8F3B-5FC69BE3FB76}"/>
              </a:ext>
            </a:extLst>
          </p:cNvPr>
          <p:cNvSpPr>
            <a:spLocks noGrp="1"/>
          </p:cNvSpPr>
          <p:nvPr>
            <p:ph type="body" idx="1"/>
          </p:nvPr>
        </p:nvSpPr>
        <p:spPr>
          <a:xfrm>
            <a:off x="3048000" y="5734686"/>
            <a:ext cx="6477000" cy="361315"/>
          </a:xfrm>
        </p:spPr>
        <p:txBody>
          <a:bodyPr>
            <a:normAutofit fontScale="77500" lnSpcReduction="20000"/>
          </a:bodyPr>
          <a:lstStyle/>
          <a:p>
            <a:r>
              <a:rPr lang="en-US" b="1" dirty="0"/>
              <a:t>Cutting a File/Folder using the Menu bar</a:t>
            </a:r>
          </a:p>
        </p:txBody>
      </p:sp>
      <p:pic>
        <p:nvPicPr>
          <p:cNvPr id="6" name="Picture 5">
            <a:extLst>
              <a:ext uri="{FF2B5EF4-FFF2-40B4-BE49-F238E27FC236}">
                <a16:creationId xmlns:a16="http://schemas.microsoft.com/office/drawing/2014/main" id="{A5F301DE-8CFE-43E0-B3F6-8EEB32E4E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381000"/>
            <a:ext cx="7315201" cy="5078825"/>
          </a:xfrm>
          <a:prstGeom prst="rect">
            <a:avLst/>
          </a:prstGeom>
          <a:effectLst>
            <a:glow rad="114300">
              <a:schemeClr val="accent1">
                <a:alpha val="40000"/>
              </a:schemeClr>
            </a:glow>
          </a:effectLst>
        </p:spPr>
      </p:pic>
      <p:sp>
        <p:nvSpPr>
          <p:cNvPr id="7" name="Rectangle 6">
            <a:extLst>
              <a:ext uri="{FF2B5EF4-FFF2-40B4-BE49-F238E27FC236}">
                <a16:creationId xmlns:a16="http://schemas.microsoft.com/office/drawing/2014/main" id="{59687C7E-4D47-44ED-A96B-09183159064B}"/>
              </a:ext>
            </a:extLst>
          </p:cNvPr>
          <p:cNvSpPr/>
          <p:nvPr/>
        </p:nvSpPr>
        <p:spPr>
          <a:xfrm>
            <a:off x="6210300" y="965200"/>
            <a:ext cx="533400" cy="685800"/>
          </a:xfrm>
          <a:prstGeom prst="rect">
            <a:avLst/>
          </a:prstGeom>
          <a:noFill/>
          <a:ln w="57150">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CCC297E-8916-4A2B-AE97-0EC9C95A680F}"/>
              </a:ext>
            </a:extLst>
          </p:cNvPr>
          <p:cNvSpPr/>
          <p:nvPr/>
        </p:nvSpPr>
        <p:spPr>
          <a:xfrm rot="20225498">
            <a:off x="2460558" y="1812296"/>
            <a:ext cx="3871801" cy="445800"/>
          </a:xfrm>
          <a:prstGeom prst="rightArrow">
            <a:avLst>
              <a:gd name="adj1" fmla="val 14534"/>
              <a:gd name="adj2" fmla="val 91038"/>
            </a:avLst>
          </a:prstGeom>
          <a:ln>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ADB25E1-97EE-49F7-A3C2-CDD4FB5B7CE3}"/>
              </a:ext>
            </a:extLst>
          </p:cNvPr>
          <p:cNvSpPr txBox="1"/>
          <p:nvPr/>
        </p:nvSpPr>
        <p:spPr>
          <a:xfrm>
            <a:off x="1646497" y="2273301"/>
            <a:ext cx="1371600" cy="1323439"/>
          </a:xfrm>
          <a:prstGeom prst="rect">
            <a:avLst/>
          </a:prstGeom>
          <a:noFill/>
        </p:spPr>
        <p:txBody>
          <a:bodyPr wrap="square" rtlCol="0">
            <a:spAutoFit/>
          </a:bodyPr>
          <a:lstStyle/>
          <a:p>
            <a:r>
              <a:rPr lang="en-US" sz="4000" b="1" dirty="0"/>
              <a:t>Cut </a:t>
            </a:r>
          </a:p>
          <a:p>
            <a:r>
              <a:rPr lang="en-US" sz="4000" b="1" dirty="0"/>
              <a:t>Icon</a:t>
            </a:r>
          </a:p>
        </p:txBody>
      </p:sp>
      <p:sp>
        <p:nvSpPr>
          <p:cNvPr id="10" name="object 7">
            <a:extLst>
              <a:ext uri="{FF2B5EF4-FFF2-40B4-BE49-F238E27FC236}">
                <a16:creationId xmlns:a16="http://schemas.microsoft.com/office/drawing/2014/main" id="{D8F1CD15-FC33-40CC-BE15-EC84970C6B9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948476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6900" y="97512"/>
            <a:ext cx="8458200" cy="6208751"/>
          </a:xfrm>
          <a:prstGeom prst="rect">
            <a:avLst/>
          </a:prstGeom>
        </p:spPr>
        <p:txBody>
          <a:bodyPr vert="horz" wrap="square" lIns="0" tIns="12065" rIns="0" bIns="0" rtlCol="0">
            <a:spAutoFit/>
          </a:bodyPr>
          <a:lstStyle/>
          <a:p>
            <a:pPr marL="12700">
              <a:lnSpc>
                <a:spcPct val="150000"/>
              </a:lnSpc>
              <a:spcBef>
                <a:spcPts val="95"/>
              </a:spcBef>
              <a:tabLst>
                <a:tab pos="354965" algn="l"/>
                <a:tab pos="355600" algn="l"/>
              </a:tabLst>
            </a:pPr>
            <a:r>
              <a:rPr sz="3200" b="1" spc="-5" dirty="0">
                <a:latin typeface="Carlito"/>
                <a:cs typeface="Carlito"/>
              </a:rPr>
              <a:t>Selecting </a:t>
            </a:r>
            <a:r>
              <a:rPr sz="3200" b="1" spc="-10" dirty="0">
                <a:latin typeface="Carlito"/>
                <a:cs typeface="Carlito"/>
              </a:rPr>
              <a:t>More Than One </a:t>
            </a:r>
            <a:r>
              <a:rPr sz="3200" b="1" spc="-5" dirty="0">
                <a:latin typeface="Carlito"/>
                <a:cs typeface="Carlito"/>
              </a:rPr>
              <a:t>File or</a:t>
            </a:r>
            <a:r>
              <a:rPr sz="3200" b="1" spc="60" dirty="0">
                <a:latin typeface="Carlito"/>
                <a:cs typeface="Carlito"/>
              </a:rPr>
              <a:t> </a:t>
            </a:r>
            <a:r>
              <a:rPr sz="3200" b="1" spc="-5" dirty="0">
                <a:latin typeface="Carlito"/>
                <a:cs typeface="Carlito"/>
              </a:rPr>
              <a:t>Folder</a:t>
            </a:r>
            <a:endParaRPr sz="3200" dirty="0">
              <a:latin typeface="Carlito"/>
              <a:cs typeface="Carlito"/>
            </a:endParaRPr>
          </a:p>
          <a:p>
            <a:pPr marL="12700">
              <a:tabLst>
                <a:tab pos="354965" algn="l"/>
                <a:tab pos="355600" algn="l"/>
              </a:tabLst>
            </a:pPr>
            <a:r>
              <a:rPr sz="2600" spc="-10" dirty="0">
                <a:latin typeface="Carlito"/>
                <a:cs typeface="Carlito"/>
              </a:rPr>
              <a:t>More often </a:t>
            </a:r>
            <a:r>
              <a:rPr sz="2600" spc="-5" dirty="0">
                <a:latin typeface="Carlito"/>
                <a:cs typeface="Carlito"/>
              </a:rPr>
              <a:t>than </a:t>
            </a:r>
            <a:r>
              <a:rPr sz="2600" spc="-10" dirty="0">
                <a:latin typeface="Carlito"/>
                <a:cs typeface="Carlito"/>
              </a:rPr>
              <a:t>not</a:t>
            </a:r>
            <a:r>
              <a:rPr lang="en-US" sz="2600" spc="-10" dirty="0">
                <a:latin typeface="Carlito"/>
                <a:cs typeface="Carlito"/>
              </a:rPr>
              <a:t>,</a:t>
            </a:r>
            <a:r>
              <a:rPr sz="2600" spc="-10" dirty="0">
                <a:latin typeface="Carlito"/>
                <a:cs typeface="Carlito"/>
              </a:rPr>
              <a:t> </a:t>
            </a:r>
            <a:r>
              <a:rPr sz="2600" spc="-15" dirty="0">
                <a:latin typeface="Carlito"/>
                <a:cs typeface="Carlito"/>
              </a:rPr>
              <a:t>you </a:t>
            </a:r>
            <a:r>
              <a:rPr sz="2600" spc="-20" dirty="0">
                <a:latin typeface="Carlito"/>
                <a:cs typeface="Carlito"/>
              </a:rPr>
              <a:t>may </a:t>
            </a:r>
            <a:r>
              <a:rPr sz="2600" spc="-10" dirty="0">
                <a:latin typeface="Carlito"/>
                <a:cs typeface="Carlito"/>
              </a:rPr>
              <a:t>need </a:t>
            </a:r>
            <a:r>
              <a:rPr sz="2600" spc="-20" dirty="0">
                <a:latin typeface="Carlito"/>
                <a:cs typeface="Carlito"/>
              </a:rPr>
              <a:t>to </a:t>
            </a:r>
            <a:r>
              <a:rPr sz="2600" spc="-15" dirty="0">
                <a:latin typeface="Carlito"/>
                <a:cs typeface="Carlito"/>
              </a:rPr>
              <a:t>copy </a:t>
            </a:r>
            <a:r>
              <a:rPr sz="2600" spc="-5" dirty="0">
                <a:latin typeface="Carlito"/>
                <a:cs typeface="Carlito"/>
              </a:rPr>
              <a:t>or </a:t>
            </a:r>
            <a:r>
              <a:rPr sz="2600" spc="-15" dirty="0">
                <a:latin typeface="Carlito"/>
                <a:cs typeface="Carlito"/>
              </a:rPr>
              <a:t>move</a:t>
            </a:r>
            <a:r>
              <a:rPr sz="2600" spc="215" dirty="0">
                <a:latin typeface="Carlito"/>
                <a:cs typeface="Carlito"/>
              </a:rPr>
              <a:t> </a:t>
            </a:r>
            <a:r>
              <a:rPr sz="2600" b="1" spc="-5" dirty="0">
                <a:latin typeface="Carlito"/>
                <a:cs typeface="Carlito"/>
              </a:rPr>
              <a:t>multiple</a:t>
            </a:r>
            <a:r>
              <a:rPr lang="en-US" sz="2600" dirty="0">
                <a:latin typeface="Carlito"/>
                <a:cs typeface="Carlito"/>
              </a:rPr>
              <a:t> </a:t>
            </a:r>
            <a:r>
              <a:rPr sz="2600" b="1" spc="-5" dirty="0">
                <a:latin typeface="Carlito"/>
                <a:cs typeface="Carlito"/>
              </a:rPr>
              <a:t>files and </a:t>
            </a:r>
            <a:r>
              <a:rPr sz="2600" b="1" spc="-15" dirty="0">
                <a:latin typeface="Carlito"/>
                <a:cs typeface="Carlito"/>
              </a:rPr>
              <a:t>folders </a:t>
            </a:r>
            <a:r>
              <a:rPr sz="2600" spc="-15" dirty="0">
                <a:latin typeface="Carlito"/>
                <a:cs typeface="Carlito"/>
              </a:rPr>
              <a:t>at </a:t>
            </a:r>
            <a:r>
              <a:rPr sz="2600" spc="-5" dirty="0">
                <a:latin typeface="Carlito"/>
                <a:cs typeface="Carlito"/>
              </a:rPr>
              <a:t>the same time. </a:t>
            </a:r>
            <a:r>
              <a:rPr sz="2600" spc="-105" dirty="0">
                <a:latin typeface="Carlito"/>
                <a:cs typeface="Carlito"/>
              </a:rPr>
              <a:t>To </a:t>
            </a:r>
            <a:r>
              <a:rPr sz="2600" spc="-5" dirty="0">
                <a:latin typeface="Carlito"/>
                <a:cs typeface="Carlito"/>
              </a:rPr>
              <a:t>do</a:t>
            </a:r>
            <a:r>
              <a:rPr sz="2600" spc="204" dirty="0">
                <a:latin typeface="Carlito"/>
                <a:cs typeface="Carlito"/>
              </a:rPr>
              <a:t> </a:t>
            </a:r>
            <a:r>
              <a:rPr sz="2600" spc="-15" dirty="0">
                <a:latin typeface="Carlito"/>
                <a:cs typeface="Carlito"/>
              </a:rPr>
              <a:t>so,</a:t>
            </a:r>
            <a:r>
              <a:rPr lang="en-US" sz="2600" dirty="0">
                <a:latin typeface="Carlito"/>
                <a:cs typeface="Carlito"/>
              </a:rPr>
              <a:t> </a:t>
            </a:r>
            <a:r>
              <a:rPr sz="2600" b="1" spc="-5" dirty="0">
                <a:latin typeface="Carlito"/>
                <a:cs typeface="Carlito"/>
              </a:rPr>
              <a:t>Hold </a:t>
            </a:r>
            <a:r>
              <a:rPr sz="2600" b="1" spc="-10" dirty="0">
                <a:latin typeface="Carlito"/>
                <a:cs typeface="Carlito"/>
              </a:rPr>
              <a:t>down</a:t>
            </a:r>
            <a:endParaRPr sz="2600" b="1" dirty="0">
              <a:latin typeface="Carlito"/>
              <a:cs typeface="Carlito"/>
            </a:endParaRPr>
          </a:p>
          <a:p>
            <a:pPr marL="469900" indent="-457200">
              <a:buFont typeface="Wingdings" panose="05000000000000000000" pitchFamily="2" charset="2"/>
              <a:buChar char="q"/>
              <a:tabLst>
                <a:tab pos="354965" algn="l"/>
                <a:tab pos="355600" algn="l"/>
              </a:tabLst>
            </a:pPr>
            <a:r>
              <a:rPr sz="2600" spc="-5" dirty="0">
                <a:latin typeface="Carlito"/>
                <a:cs typeface="Carlito"/>
              </a:rPr>
              <a:t>the </a:t>
            </a:r>
            <a:r>
              <a:rPr sz="2600" b="1" spc="-10" dirty="0">
                <a:latin typeface="Carlito"/>
                <a:cs typeface="Carlito"/>
              </a:rPr>
              <a:t>Ctrl </a:t>
            </a:r>
            <a:r>
              <a:rPr sz="2600" b="1" spc="-35" dirty="0">
                <a:latin typeface="Carlito"/>
                <a:cs typeface="Carlito"/>
              </a:rPr>
              <a:t>key </a:t>
            </a:r>
            <a:r>
              <a:rPr sz="2600" spc="-5" dirty="0">
                <a:latin typeface="Carlito"/>
                <a:cs typeface="Carlito"/>
              </a:rPr>
              <a:t>(if the files and the </a:t>
            </a:r>
            <a:r>
              <a:rPr sz="2600" spc="-15" dirty="0">
                <a:latin typeface="Carlito"/>
                <a:cs typeface="Carlito"/>
              </a:rPr>
              <a:t>folders </a:t>
            </a:r>
            <a:r>
              <a:rPr sz="2600" spc="-10" dirty="0">
                <a:latin typeface="Carlito"/>
                <a:cs typeface="Carlito"/>
              </a:rPr>
              <a:t>are</a:t>
            </a:r>
            <a:r>
              <a:rPr sz="2600" spc="110" dirty="0">
                <a:latin typeface="Carlito"/>
                <a:cs typeface="Carlito"/>
              </a:rPr>
              <a:t> </a:t>
            </a:r>
            <a:r>
              <a:rPr sz="2600" spc="-20" dirty="0">
                <a:latin typeface="Carlito"/>
                <a:cs typeface="Carlito"/>
              </a:rPr>
              <a:t>scattered)</a:t>
            </a:r>
            <a:r>
              <a:rPr lang="en-US" sz="2600" spc="-20" dirty="0">
                <a:latin typeface="Carlito"/>
                <a:cs typeface="Carlito"/>
              </a:rPr>
              <a:t> </a:t>
            </a:r>
            <a:r>
              <a:rPr lang="en-US" sz="2600" b="1" spc="-20" dirty="0">
                <a:latin typeface="Carlito"/>
                <a:cs typeface="Carlito"/>
              </a:rPr>
              <a:t>OR</a:t>
            </a:r>
            <a:endParaRPr sz="2600" b="1" dirty="0">
              <a:latin typeface="Carlito"/>
              <a:cs typeface="Carlito"/>
            </a:endParaRPr>
          </a:p>
          <a:p>
            <a:pPr marL="469900" marR="46355" indent="-457200">
              <a:spcBef>
                <a:spcPts val="525"/>
              </a:spcBef>
              <a:buFont typeface="Wingdings" panose="05000000000000000000" pitchFamily="2" charset="2"/>
              <a:buChar char="q"/>
              <a:tabLst>
                <a:tab pos="354965" algn="l"/>
                <a:tab pos="355600" algn="l"/>
              </a:tabLst>
            </a:pPr>
            <a:r>
              <a:rPr lang="en-US" sz="2600" spc="-5" dirty="0">
                <a:latin typeface="Carlito"/>
                <a:cs typeface="Carlito"/>
              </a:rPr>
              <a:t>the</a:t>
            </a:r>
            <a:r>
              <a:rPr sz="2600" spc="-5" dirty="0">
                <a:latin typeface="Carlito"/>
                <a:cs typeface="Carlito"/>
              </a:rPr>
              <a:t> </a:t>
            </a:r>
            <a:r>
              <a:rPr lang="en-US" sz="2600" b="1" spc="-5" dirty="0">
                <a:latin typeface="Carlito"/>
                <a:cs typeface="Carlito"/>
              </a:rPr>
              <a:t>S</a:t>
            </a:r>
            <a:r>
              <a:rPr sz="2600" b="1" spc="-5" dirty="0">
                <a:latin typeface="Carlito"/>
                <a:cs typeface="Carlito"/>
              </a:rPr>
              <a:t>hift </a:t>
            </a:r>
            <a:r>
              <a:rPr sz="2600" b="1" spc="-35" dirty="0">
                <a:latin typeface="Carlito"/>
                <a:cs typeface="Carlito"/>
              </a:rPr>
              <a:t>key </a:t>
            </a:r>
            <a:r>
              <a:rPr sz="2600" b="1" spc="-5" dirty="0">
                <a:latin typeface="Carlito"/>
                <a:cs typeface="Carlito"/>
              </a:rPr>
              <a:t>(</a:t>
            </a:r>
            <a:r>
              <a:rPr sz="2600" spc="-5" dirty="0">
                <a:latin typeface="Carlito"/>
                <a:cs typeface="Carlito"/>
              </a:rPr>
              <a:t>if the </a:t>
            </a:r>
            <a:r>
              <a:rPr sz="2600" spc="-10" dirty="0">
                <a:latin typeface="Carlito"/>
                <a:cs typeface="Carlito"/>
              </a:rPr>
              <a:t>files </a:t>
            </a:r>
            <a:r>
              <a:rPr sz="2600" spc="-5" dirty="0">
                <a:latin typeface="Carlito"/>
                <a:cs typeface="Carlito"/>
              </a:rPr>
              <a:t>and </a:t>
            </a:r>
            <a:r>
              <a:rPr sz="2600" spc="-15" dirty="0">
                <a:latin typeface="Carlito"/>
                <a:cs typeface="Carlito"/>
              </a:rPr>
              <a:t>folders follow </a:t>
            </a:r>
            <a:r>
              <a:rPr sz="2600" spc="-5" dirty="0">
                <a:latin typeface="Carlito"/>
                <a:cs typeface="Carlito"/>
              </a:rPr>
              <a:t>one </a:t>
            </a:r>
            <a:r>
              <a:rPr sz="2600" spc="-30" dirty="0">
                <a:latin typeface="Carlito"/>
                <a:cs typeface="Carlito"/>
              </a:rPr>
              <a:t>another</a:t>
            </a:r>
            <a:r>
              <a:rPr lang="en-US" sz="2600" spc="-30" dirty="0">
                <a:latin typeface="Carlito"/>
                <a:cs typeface="Carlito"/>
              </a:rPr>
              <a:t>)</a:t>
            </a:r>
          </a:p>
          <a:p>
            <a:pPr marL="812800" marR="46355" lvl="1" indent="-342900">
              <a:spcBef>
                <a:spcPts val="525"/>
              </a:spcBef>
              <a:buFont typeface="Arial"/>
              <a:buChar char="•"/>
              <a:tabLst>
                <a:tab pos="354965" algn="l"/>
                <a:tab pos="355600" algn="l"/>
              </a:tabLst>
            </a:pPr>
            <a:r>
              <a:rPr sz="2600" spc="-5" dirty="0">
                <a:latin typeface="Carlito"/>
                <a:cs typeface="Carlito"/>
              </a:rPr>
              <a:t>and </a:t>
            </a:r>
            <a:r>
              <a:rPr sz="2600" spc="-10" dirty="0">
                <a:latin typeface="Carlito"/>
                <a:cs typeface="Carlito"/>
              </a:rPr>
              <a:t>click </a:t>
            </a:r>
            <a:r>
              <a:rPr sz="2600" spc="-20" dirty="0">
                <a:latin typeface="Carlito"/>
                <a:cs typeface="Carlito"/>
              </a:rPr>
              <a:t>to </a:t>
            </a:r>
            <a:r>
              <a:rPr sz="2600" b="1" i="1" spc="-10" dirty="0">
                <a:latin typeface="Carlito"/>
                <a:cs typeface="Carlito"/>
              </a:rPr>
              <a:t>select </a:t>
            </a:r>
            <a:r>
              <a:rPr sz="2600" b="1" i="1" spc="-5" dirty="0">
                <a:latin typeface="Carlito"/>
                <a:cs typeface="Carlito"/>
              </a:rPr>
              <a:t>the </a:t>
            </a:r>
            <a:r>
              <a:rPr sz="2600" b="1" i="1" spc="-10" dirty="0">
                <a:latin typeface="Carlito"/>
                <a:cs typeface="Carlito"/>
              </a:rPr>
              <a:t>files </a:t>
            </a:r>
            <a:r>
              <a:rPr sz="2600" b="1" i="1" spc="-5" dirty="0">
                <a:latin typeface="Carlito"/>
                <a:cs typeface="Carlito"/>
              </a:rPr>
              <a:t>or  </a:t>
            </a:r>
            <a:r>
              <a:rPr sz="2600" b="1" i="1" spc="-15" dirty="0">
                <a:latin typeface="Carlito"/>
                <a:cs typeface="Carlito"/>
              </a:rPr>
              <a:t>folders</a:t>
            </a:r>
            <a:r>
              <a:rPr sz="2600" b="1" spc="-15" dirty="0">
                <a:latin typeface="Carlito"/>
                <a:cs typeface="Carlito"/>
              </a:rPr>
              <a:t> </a:t>
            </a:r>
            <a:r>
              <a:rPr sz="2600" spc="-15" dirty="0">
                <a:latin typeface="Carlito"/>
                <a:cs typeface="Carlito"/>
              </a:rPr>
              <a:t>you want to </a:t>
            </a:r>
            <a:r>
              <a:rPr sz="2600" spc="-10" dirty="0">
                <a:latin typeface="Carlito"/>
                <a:cs typeface="Carlito"/>
              </a:rPr>
              <a:t>move </a:t>
            </a:r>
            <a:r>
              <a:rPr sz="2600" spc="-5" dirty="0">
                <a:latin typeface="Carlito"/>
                <a:cs typeface="Carlito"/>
              </a:rPr>
              <a:t>or</a:t>
            </a:r>
            <a:r>
              <a:rPr sz="2600" spc="75" dirty="0">
                <a:latin typeface="Carlito"/>
                <a:cs typeface="Carlito"/>
              </a:rPr>
              <a:t> </a:t>
            </a:r>
            <a:r>
              <a:rPr sz="2600" spc="-45" dirty="0">
                <a:latin typeface="Carlito"/>
                <a:cs typeface="Carlito"/>
              </a:rPr>
              <a:t>copy.</a:t>
            </a:r>
            <a:endParaRPr sz="2600" dirty="0">
              <a:latin typeface="Carlito"/>
              <a:cs typeface="Carlito"/>
            </a:endParaRPr>
          </a:p>
          <a:p>
            <a:pPr marL="812800" marR="5080" lvl="1" indent="-342900">
              <a:spcBef>
                <a:spcPts val="515"/>
              </a:spcBef>
              <a:buFont typeface="Arial"/>
              <a:buChar char="•"/>
              <a:tabLst>
                <a:tab pos="355600" algn="l"/>
              </a:tabLst>
            </a:pPr>
            <a:r>
              <a:rPr sz="2600" spc="-15" dirty="0">
                <a:latin typeface="Carlito"/>
                <a:cs typeface="Carlito"/>
              </a:rPr>
              <a:t>For </a:t>
            </a:r>
            <a:r>
              <a:rPr sz="2600" spc="-5" dirty="0">
                <a:latin typeface="Carlito"/>
                <a:cs typeface="Carlito"/>
              </a:rPr>
              <a:t>the </a:t>
            </a:r>
            <a:r>
              <a:rPr sz="2600" b="1" i="1" spc="-10" dirty="0">
                <a:latin typeface="Carlito"/>
                <a:cs typeface="Carlito"/>
              </a:rPr>
              <a:t>shift </a:t>
            </a:r>
            <a:r>
              <a:rPr sz="2600" b="1" i="1" spc="-65" dirty="0">
                <a:latin typeface="Carlito"/>
                <a:cs typeface="Carlito"/>
              </a:rPr>
              <a:t>key</a:t>
            </a:r>
            <a:r>
              <a:rPr sz="2600" spc="-65" dirty="0">
                <a:latin typeface="Carlito"/>
                <a:cs typeface="Carlito"/>
              </a:rPr>
              <a:t>, </a:t>
            </a:r>
            <a:r>
              <a:rPr sz="2600" spc="-10" dirty="0">
                <a:latin typeface="Carlito"/>
                <a:cs typeface="Carlito"/>
              </a:rPr>
              <a:t>just </a:t>
            </a:r>
            <a:r>
              <a:rPr sz="2600" spc="-5" dirty="0">
                <a:latin typeface="Carlito"/>
                <a:cs typeface="Carlito"/>
              </a:rPr>
              <a:t>click on </a:t>
            </a:r>
            <a:r>
              <a:rPr sz="2600" spc="-10" dirty="0">
                <a:latin typeface="Carlito"/>
                <a:cs typeface="Carlito"/>
              </a:rPr>
              <a:t>the </a:t>
            </a:r>
            <a:r>
              <a:rPr sz="2600" b="1" i="1" spc="-15" dirty="0">
                <a:latin typeface="Carlito"/>
                <a:cs typeface="Carlito"/>
              </a:rPr>
              <a:t>first </a:t>
            </a:r>
            <a:r>
              <a:rPr sz="2600" b="1" i="1" spc="-10" dirty="0">
                <a:latin typeface="Carlito"/>
                <a:cs typeface="Carlito"/>
              </a:rPr>
              <a:t>file</a:t>
            </a:r>
            <a:r>
              <a:rPr sz="2600" spc="-10" dirty="0">
                <a:latin typeface="Carlito"/>
                <a:cs typeface="Carlito"/>
              </a:rPr>
              <a:t>, hold down </a:t>
            </a:r>
            <a:r>
              <a:rPr sz="2600" spc="-5" dirty="0">
                <a:latin typeface="Carlito"/>
                <a:cs typeface="Carlito"/>
              </a:rPr>
              <a:t>the </a:t>
            </a:r>
            <a:r>
              <a:rPr sz="2600" spc="-10" dirty="0">
                <a:latin typeface="Carlito"/>
                <a:cs typeface="Carlito"/>
              </a:rPr>
              <a:t>Shift  </a:t>
            </a:r>
            <a:r>
              <a:rPr sz="2600" spc="-35" dirty="0">
                <a:latin typeface="Carlito"/>
                <a:cs typeface="Carlito"/>
              </a:rPr>
              <a:t>key </a:t>
            </a:r>
            <a:r>
              <a:rPr sz="2600" spc="-5" dirty="0">
                <a:latin typeface="Carlito"/>
                <a:cs typeface="Carlito"/>
              </a:rPr>
              <a:t>and </a:t>
            </a:r>
            <a:r>
              <a:rPr sz="2600" i="1" spc="-5" dirty="0">
                <a:latin typeface="Carlito"/>
                <a:cs typeface="Carlito"/>
              </a:rPr>
              <a:t>then click the </a:t>
            </a:r>
            <a:r>
              <a:rPr sz="2600" b="1" i="1" spc="-10" dirty="0">
                <a:latin typeface="Carlito"/>
                <a:cs typeface="Carlito"/>
              </a:rPr>
              <a:t>last </a:t>
            </a:r>
            <a:r>
              <a:rPr sz="2600" b="1" i="1" spc="-5" dirty="0">
                <a:latin typeface="Carlito"/>
                <a:cs typeface="Carlito"/>
              </a:rPr>
              <a:t>file</a:t>
            </a:r>
            <a:r>
              <a:rPr sz="2600" spc="-5" dirty="0">
                <a:latin typeface="Carlito"/>
                <a:cs typeface="Carlito"/>
              </a:rPr>
              <a:t> and all those </a:t>
            </a:r>
            <a:r>
              <a:rPr sz="2600" spc="-10" dirty="0">
                <a:latin typeface="Carlito"/>
                <a:cs typeface="Carlito"/>
              </a:rPr>
              <a:t>between </a:t>
            </a:r>
            <a:r>
              <a:rPr sz="2600" spc="-5" dirty="0">
                <a:latin typeface="Carlito"/>
                <a:cs typeface="Carlito"/>
              </a:rPr>
              <a:t>them will  be </a:t>
            </a:r>
            <a:r>
              <a:rPr sz="2600" spc="-10" dirty="0">
                <a:latin typeface="Carlito"/>
                <a:cs typeface="Carlito"/>
              </a:rPr>
              <a:t>selected </a:t>
            </a:r>
            <a:r>
              <a:rPr sz="2600" spc="-5" dirty="0">
                <a:latin typeface="Carlito"/>
                <a:cs typeface="Carlito"/>
              </a:rPr>
              <a:t>as</a:t>
            </a:r>
            <a:r>
              <a:rPr sz="2600" spc="30" dirty="0">
                <a:latin typeface="Carlito"/>
                <a:cs typeface="Carlito"/>
              </a:rPr>
              <a:t> </a:t>
            </a:r>
            <a:r>
              <a:rPr sz="2600" spc="-10" dirty="0">
                <a:latin typeface="Carlito"/>
                <a:cs typeface="Carlito"/>
              </a:rPr>
              <a:t>well.</a:t>
            </a:r>
            <a:endParaRPr sz="2600" dirty="0">
              <a:latin typeface="Carlito"/>
              <a:cs typeface="Carlito"/>
            </a:endParaRPr>
          </a:p>
          <a:p>
            <a:pPr marL="12700">
              <a:spcBef>
                <a:spcPts val="25"/>
              </a:spcBef>
              <a:tabLst>
                <a:tab pos="355600" algn="l"/>
              </a:tabLst>
            </a:pPr>
            <a:r>
              <a:rPr lang="en-US" sz="2600" b="1" i="1" spc="-10" dirty="0">
                <a:solidFill>
                  <a:schemeClr val="accent1">
                    <a:lumMod val="50000"/>
                  </a:schemeClr>
                </a:solidFill>
                <a:latin typeface="Carlito"/>
                <a:cs typeface="Carlito"/>
              </a:rPr>
              <a:t>NB:</a:t>
            </a:r>
            <a:r>
              <a:rPr lang="en-US" sz="2600" i="1" spc="-10" dirty="0">
                <a:solidFill>
                  <a:schemeClr val="accent1">
                    <a:lumMod val="50000"/>
                  </a:schemeClr>
                </a:solidFill>
                <a:latin typeface="Carlito"/>
                <a:cs typeface="Carlito"/>
              </a:rPr>
              <a:t> 	</a:t>
            </a:r>
            <a:r>
              <a:rPr sz="2600" i="1" spc="-10" dirty="0">
                <a:solidFill>
                  <a:schemeClr val="accent1">
                    <a:lumMod val="50000"/>
                  </a:schemeClr>
                </a:solidFill>
                <a:latin typeface="Carlito"/>
                <a:cs typeface="Carlito"/>
              </a:rPr>
              <a:t>The files </a:t>
            </a:r>
            <a:r>
              <a:rPr sz="2600" i="1" spc="-5" dirty="0">
                <a:solidFill>
                  <a:schemeClr val="accent1">
                    <a:lumMod val="50000"/>
                  </a:schemeClr>
                </a:solidFill>
                <a:latin typeface="Carlito"/>
                <a:cs typeface="Carlito"/>
              </a:rPr>
              <a:t>or </a:t>
            </a:r>
            <a:r>
              <a:rPr sz="2600" i="1" spc="-15" dirty="0">
                <a:solidFill>
                  <a:schemeClr val="accent1">
                    <a:lumMod val="50000"/>
                  </a:schemeClr>
                </a:solidFill>
                <a:latin typeface="Carlito"/>
                <a:cs typeface="Carlito"/>
              </a:rPr>
              <a:t>folders </a:t>
            </a:r>
            <a:r>
              <a:rPr lang="en-US" sz="2600" i="1" spc="-20" dirty="0">
                <a:solidFill>
                  <a:schemeClr val="accent1">
                    <a:lumMod val="50000"/>
                  </a:schemeClr>
                </a:solidFill>
                <a:latin typeface="Carlito"/>
                <a:cs typeface="Carlito"/>
              </a:rPr>
              <a:t>are highlighted in blue</a:t>
            </a:r>
            <a:r>
              <a:rPr sz="2600" i="1" spc="-20" dirty="0">
                <a:solidFill>
                  <a:schemeClr val="accent1">
                    <a:lumMod val="50000"/>
                  </a:schemeClr>
                </a:solidFill>
                <a:latin typeface="Carlito"/>
                <a:cs typeface="Carlito"/>
              </a:rPr>
              <a:t> </a:t>
            </a:r>
            <a:r>
              <a:rPr sz="2600" i="1" dirty="0">
                <a:solidFill>
                  <a:schemeClr val="accent1">
                    <a:lumMod val="50000"/>
                  </a:schemeClr>
                </a:solidFill>
                <a:latin typeface="Carlito"/>
                <a:cs typeface="Carlito"/>
              </a:rPr>
              <a:t>as </a:t>
            </a:r>
            <a:r>
              <a:rPr sz="2600" i="1" spc="-10" dirty="0">
                <a:solidFill>
                  <a:schemeClr val="accent1">
                    <a:lumMod val="50000"/>
                  </a:schemeClr>
                </a:solidFill>
                <a:latin typeface="Carlito"/>
                <a:cs typeface="Carlito"/>
              </a:rPr>
              <a:t>they are</a:t>
            </a:r>
            <a:r>
              <a:rPr sz="2600" i="1" spc="80" dirty="0">
                <a:solidFill>
                  <a:schemeClr val="accent1">
                    <a:lumMod val="50000"/>
                  </a:schemeClr>
                </a:solidFill>
                <a:latin typeface="Carlito"/>
                <a:cs typeface="Carlito"/>
              </a:rPr>
              <a:t> </a:t>
            </a:r>
            <a:r>
              <a:rPr lang="en-US" sz="2600" i="1" spc="80" dirty="0">
                <a:solidFill>
                  <a:schemeClr val="accent1">
                    <a:lumMod val="50000"/>
                  </a:schemeClr>
                </a:solidFill>
                <a:latin typeface="Carlito"/>
                <a:cs typeface="Carlito"/>
              </a:rPr>
              <a:t>			</a:t>
            </a:r>
            <a:r>
              <a:rPr sz="2600" i="1" spc="-10" dirty="0">
                <a:solidFill>
                  <a:schemeClr val="accent1">
                    <a:lumMod val="50000"/>
                  </a:schemeClr>
                </a:solidFill>
                <a:latin typeface="Carlito"/>
                <a:cs typeface="Carlito"/>
              </a:rPr>
              <a:t>selected.</a:t>
            </a:r>
            <a:endParaRPr sz="2600" i="1" dirty="0">
              <a:solidFill>
                <a:schemeClr val="accent1">
                  <a:lumMod val="50000"/>
                </a:schemeClr>
              </a:solidFill>
              <a:latin typeface="Carlito"/>
              <a:cs typeface="Carlito"/>
            </a:endParaRPr>
          </a:p>
          <a:p>
            <a:pPr marL="812800" marR="596900" lvl="1" indent="-342900">
              <a:spcBef>
                <a:spcPts val="509"/>
              </a:spcBef>
              <a:buFont typeface="Arial"/>
              <a:buChar char="•"/>
              <a:tabLst>
                <a:tab pos="355600" algn="l"/>
              </a:tabLst>
            </a:pPr>
            <a:r>
              <a:rPr sz="2600" i="1" spc="-5" dirty="0">
                <a:solidFill>
                  <a:schemeClr val="accent1">
                    <a:lumMod val="50000"/>
                  </a:schemeClr>
                </a:solidFill>
                <a:latin typeface="Carlito"/>
                <a:cs typeface="Carlito"/>
              </a:rPr>
              <a:t>Copy or </a:t>
            </a:r>
            <a:r>
              <a:rPr sz="2600" i="1" spc="-15" dirty="0">
                <a:solidFill>
                  <a:schemeClr val="accent1">
                    <a:lumMod val="50000"/>
                  </a:schemeClr>
                </a:solidFill>
                <a:latin typeface="Carlito"/>
                <a:cs typeface="Carlito"/>
              </a:rPr>
              <a:t>move </a:t>
            </a:r>
            <a:r>
              <a:rPr sz="2600" i="1" spc="-5" dirty="0">
                <a:solidFill>
                  <a:schemeClr val="accent1">
                    <a:lumMod val="50000"/>
                  </a:schemeClr>
                </a:solidFill>
                <a:latin typeface="Carlito"/>
                <a:cs typeface="Carlito"/>
              </a:rPr>
              <a:t>the file or </a:t>
            </a:r>
            <a:r>
              <a:rPr sz="2600" i="1" spc="-10" dirty="0">
                <a:solidFill>
                  <a:schemeClr val="accent1">
                    <a:lumMod val="50000"/>
                  </a:schemeClr>
                </a:solidFill>
                <a:latin typeface="Carlito"/>
                <a:cs typeface="Carlito"/>
              </a:rPr>
              <a:t>folder </a:t>
            </a:r>
            <a:r>
              <a:rPr sz="2600" i="1" spc="-5" dirty="0">
                <a:solidFill>
                  <a:schemeClr val="accent1">
                    <a:lumMod val="50000"/>
                  </a:schemeClr>
                </a:solidFill>
                <a:latin typeface="Carlito"/>
                <a:cs typeface="Carlito"/>
              </a:rPr>
              <a:t>using one </a:t>
            </a:r>
            <a:r>
              <a:rPr sz="2600" i="1" dirty="0">
                <a:solidFill>
                  <a:schemeClr val="accent1">
                    <a:lumMod val="50000"/>
                  </a:schemeClr>
                </a:solidFill>
                <a:latin typeface="Carlito"/>
                <a:cs typeface="Carlito"/>
              </a:rPr>
              <a:t>of </a:t>
            </a:r>
            <a:r>
              <a:rPr sz="2600" i="1" spc="-5" dirty="0">
                <a:solidFill>
                  <a:schemeClr val="accent1">
                    <a:lumMod val="50000"/>
                  </a:schemeClr>
                </a:solidFill>
                <a:latin typeface="Carlito"/>
                <a:cs typeface="Carlito"/>
              </a:rPr>
              <a:t>the methods  </a:t>
            </a:r>
            <a:r>
              <a:rPr sz="2600" i="1" spc="-15" dirty="0">
                <a:solidFill>
                  <a:schemeClr val="accent1">
                    <a:lumMod val="50000"/>
                  </a:schemeClr>
                </a:solidFill>
                <a:latin typeface="Carlito"/>
                <a:cs typeface="Carlito"/>
              </a:rPr>
              <a:t>explained </a:t>
            </a:r>
            <a:r>
              <a:rPr sz="2600" i="1" dirty="0">
                <a:solidFill>
                  <a:schemeClr val="accent1">
                    <a:lumMod val="50000"/>
                  </a:schemeClr>
                </a:solidFill>
                <a:latin typeface="Carlito"/>
                <a:cs typeface="Carlito"/>
              </a:rPr>
              <a:t>on </a:t>
            </a:r>
            <a:r>
              <a:rPr sz="2600" i="1" spc="-10" dirty="0">
                <a:solidFill>
                  <a:schemeClr val="accent1">
                    <a:lumMod val="50000"/>
                  </a:schemeClr>
                </a:solidFill>
                <a:latin typeface="Carlito"/>
                <a:cs typeface="Carlito"/>
              </a:rPr>
              <a:t>the previous</a:t>
            </a:r>
            <a:r>
              <a:rPr sz="2600" i="1" spc="5" dirty="0">
                <a:solidFill>
                  <a:schemeClr val="accent1">
                    <a:lumMod val="50000"/>
                  </a:schemeClr>
                </a:solidFill>
                <a:latin typeface="Carlito"/>
                <a:cs typeface="Carlito"/>
              </a:rPr>
              <a:t> </a:t>
            </a:r>
            <a:r>
              <a:rPr sz="2600" i="1" spc="-10" dirty="0">
                <a:solidFill>
                  <a:schemeClr val="accent1">
                    <a:lumMod val="50000"/>
                  </a:schemeClr>
                </a:solidFill>
                <a:latin typeface="Carlito"/>
                <a:cs typeface="Carlito"/>
              </a:rPr>
              <a:t>pages.</a:t>
            </a:r>
            <a:endParaRPr sz="2600" i="1" dirty="0">
              <a:solidFill>
                <a:schemeClr val="accent1">
                  <a:lumMod val="50000"/>
                </a:schemeClr>
              </a:solidFill>
              <a:latin typeface="Carlito"/>
              <a:cs typeface="Carlito"/>
            </a:endParaRPr>
          </a:p>
        </p:txBody>
      </p:sp>
      <p:sp>
        <p:nvSpPr>
          <p:cNvPr id="4" name="object 7">
            <a:extLst>
              <a:ext uri="{FF2B5EF4-FFF2-40B4-BE49-F238E27FC236}">
                <a16:creationId xmlns:a16="http://schemas.microsoft.com/office/drawing/2014/main" id="{CAB2609F-27FD-426A-BFA0-B2C2224A4BC2}"/>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58386" y="0"/>
            <a:ext cx="2884729" cy="566822"/>
          </a:xfrm>
          <a:prstGeom prst="rect">
            <a:avLst/>
          </a:prstGeom>
        </p:spPr>
        <p:txBody>
          <a:bodyPr vert="horz" wrap="square" lIns="0" tIns="12700" rIns="0" bIns="0" rtlCol="0">
            <a:spAutoFit/>
          </a:bodyPr>
          <a:lstStyle/>
          <a:p>
            <a:pPr marL="12700" algn="ctr">
              <a:spcBef>
                <a:spcPts val="100"/>
              </a:spcBef>
            </a:pPr>
            <a:r>
              <a:rPr sz="3600" b="1" spc="-5" dirty="0">
                <a:latin typeface="Carlito"/>
                <a:cs typeface="Carlito"/>
              </a:rPr>
              <a:t>Choosing</a:t>
            </a:r>
            <a:r>
              <a:rPr sz="3600" b="1" spc="-75" dirty="0">
                <a:latin typeface="Carlito"/>
                <a:cs typeface="Carlito"/>
              </a:rPr>
              <a:t> </a:t>
            </a:r>
            <a:r>
              <a:rPr sz="3600" b="1" spc="-10" dirty="0">
                <a:latin typeface="Carlito"/>
                <a:cs typeface="Carlito"/>
              </a:rPr>
              <a:t>View</a:t>
            </a:r>
            <a:endParaRPr sz="3600" dirty="0">
              <a:latin typeface="Carlito"/>
              <a:cs typeface="Carlito"/>
            </a:endParaRPr>
          </a:p>
        </p:txBody>
      </p:sp>
      <p:sp>
        <p:nvSpPr>
          <p:cNvPr id="6" name="TextBox 5">
            <a:extLst>
              <a:ext uri="{FF2B5EF4-FFF2-40B4-BE49-F238E27FC236}">
                <a16:creationId xmlns:a16="http://schemas.microsoft.com/office/drawing/2014/main" id="{E092364B-015D-4323-A77E-4EC76C7CD655}"/>
              </a:ext>
            </a:extLst>
          </p:cNvPr>
          <p:cNvSpPr txBox="1"/>
          <p:nvPr/>
        </p:nvSpPr>
        <p:spPr>
          <a:xfrm>
            <a:off x="1600200" y="504646"/>
            <a:ext cx="8801100" cy="6124754"/>
          </a:xfrm>
          <a:prstGeom prst="rect">
            <a:avLst/>
          </a:prstGeom>
          <a:noFill/>
        </p:spPr>
        <p:txBody>
          <a:bodyPr wrap="square" rtlCol="0">
            <a:spAutoFit/>
          </a:bodyPr>
          <a:lstStyle/>
          <a:p>
            <a:r>
              <a:rPr lang="en-US" sz="2800" dirty="0"/>
              <a:t>You can display them as Thumbnails, Tiles, </a:t>
            </a:r>
            <a:r>
              <a:rPr lang="en-US" sz="2800" spc="-15" dirty="0"/>
              <a:t>large </a:t>
            </a:r>
            <a:r>
              <a:rPr lang="en-US" sz="2800" spc="-10" dirty="0"/>
              <a:t>icons, small  icons, </a:t>
            </a:r>
            <a:r>
              <a:rPr lang="en-US" sz="2800" spc="-5" dirty="0"/>
              <a:t>as a </a:t>
            </a:r>
            <a:r>
              <a:rPr lang="en-US" sz="2800" spc="-10" dirty="0"/>
              <a:t>list, </a:t>
            </a:r>
            <a:r>
              <a:rPr lang="en-US" sz="2800" spc="-5" dirty="0"/>
              <a:t>or as a </a:t>
            </a:r>
            <a:r>
              <a:rPr lang="en-US" sz="2800" spc="-10" dirty="0"/>
              <a:t>list (Details) </a:t>
            </a:r>
            <a:r>
              <a:rPr lang="en-US" sz="2800" spc="-5" dirty="0"/>
              <a:t>with </a:t>
            </a:r>
            <a:r>
              <a:rPr lang="en-US" sz="2800" spc="-10" dirty="0"/>
              <a:t>details </a:t>
            </a:r>
            <a:r>
              <a:rPr lang="en-US" sz="2800" spc="-5" dirty="0"/>
              <a:t>including  </a:t>
            </a:r>
            <a:r>
              <a:rPr lang="en-US" sz="2800" spc="-20" dirty="0"/>
              <a:t>size, </a:t>
            </a:r>
            <a:r>
              <a:rPr lang="en-US" sz="2800" spc="-5" dirty="0"/>
              <a:t>type and </a:t>
            </a:r>
            <a:r>
              <a:rPr lang="en-US" sz="2800" spc="-15" dirty="0"/>
              <a:t>date </a:t>
            </a:r>
            <a:r>
              <a:rPr lang="en-US" sz="2800" spc="-10" dirty="0"/>
              <a:t>last</a:t>
            </a:r>
            <a:r>
              <a:rPr lang="en-US" sz="2800" spc="60" dirty="0"/>
              <a:t> </a:t>
            </a:r>
            <a:r>
              <a:rPr lang="en-US" sz="2800" spc="-5" dirty="0"/>
              <a:t>modified.</a:t>
            </a:r>
          </a:p>
          <a:p>
            <a:r>
              <a:rPr lang="en-US" sz="2800" spc="-5" dirty="0"/>
              <a:t>To choose View in File Explorer,</a:t>
            </a:r>
          </a:p>
          <a:p>
            <a:pPr marL="685800" indent="-457200">
              <a:buFont typeface="Wingdings" panose="05000000000000000000" pitchFamily="2" charset="2"/>
              <a:buChar char="Ø"/>
            </a:pPr>
            <a:r>
              <a:rPr lang="en-US" sz="2700" spc="-5" dirty="0">
                <a:latin typeface="Carlito"/>
                <a:cs typeface="Carlito"/>
              </a:rPr>
              <a:t>Open the </a:t>
            </a:r>
            <a:r>
              <a:rPr lang="en-US" sz="2700" spc="-10" dirty="0">
                <a:latin typeface="Carlito"/>
                <a:cs typeface="Carlito"/>
              </a:rPr>
              <a:t>required</a:t>
            </a:r>
            <a:r>
              <a:rPr lang="en-US" sz="2700" spc="10" dirty="0">
                <a:latin typeface="Carlito"/>
                <a:cs typeface="Carlito"/>
              </a:rPr>
              <a:t> </a:t>
            </a:r>
            <a:r>
              <a:rPr lang="en-US" sz="2700" spc="-15" dirty="0">
                <a:latin typeface="Carlito"/>
                <a:cs typeface="Carlito"/>
              </a:rPr>
              <a:t>folder</a:t>
            </a:r>
          </a:p>
          <a:p>
            <a:pPr marL="685800" indent="-457200">
              <a:buFont typeface="Wingdings" panose="05000000000000000000" pitchFamily="2" charset="2"/>
              <a:buChar char="Ø"/>
            </a:pPr>
            <a:r>
              <a:rPr lang="en-US" sz="2700" spc="-10" dirty="0">
                <a:latin typeface="Carlito"/>
                <a:cs typeface="Carlito"/>
              </a:rPr>
              <a:t>Go to </a:t>
            </a:r>
            <a:r>
              <a:rPr lang="en-US" sz="2700" spc="-5" dirty="0">
                <a:latin typeface="Carlito"/>
                <a:cs typeface="Carlito"/>
              </a:rPr>
              <a:t>the </a:t>
            </a:r>
            <a:r>
              <a:rPr lang="en-US" sz="2700" b="1" i="1" spc="-15" dirty="0">
                <a:latin typeface="Carlito"/>
                <a:cs typeface="Carlito"/>
              </a:rPr>
              <a:t>Layout</a:t>
            </a:r>
            <a:r>
              <a:rPr lang="en-US" sz="2700" spc="20" dirty="0">
                <a:latin typeface="Carlito"/>
                <a:cs typeface="Carlito"/>
              </a:rPr>
              <a:t> </a:t>
            </a:r>
            <a:r>
              <a:rPr lang="en-US" sz="2700" spc="-15" dirty="0">
                <a:latin typeface="Carlito"/>
                <a:cs typeface="Carlito"/>
              </a:rPr>
              <a:t>ribbon in the </a:t>
            </a:r>
            <a:r>
              <a:rPr lang="en-US" sz="2700" b="1" i="1" spc="-15" dirty="0">
                <a:latin typeface="Carlito"/>
                <a:cs typeface="Carlito"/>
              </a:rPr>
              <a:t>View</a:t>
            </a:r>
            <a:r>
              <a:rPr lang="en-US" sz="2700" spc="-15" dirty="0">
                <a:latin typeface="Carlito"/>
                <a:cs typeface="Carlito"/>
              </a:rPr>
              <a:t> Tab on the menu bar.</a:t>
            </a:r>
          </a:p>
          <a:p>
            <a:pPr marL="685800" indent="-457200">
              <a:buFont typeface="Wingdings" panose="05000000000000000000" pitchFamily="2" charset="2"/>
              <a:buChar char="Ø"/>
            </a:pPr>
            <a:r>
              <a:rPr lang="en-US" sz="2700" spc="-5" dirty="0">
                <a:latin typeface="Carlito"/>
                <a:cs typeface="Carlito"/>
              </a:rPr>
              <a:t>Click on </a:t>
            </a:r>
            <a:r>
              <a:rPr lang="en-US" sz="2700" b="1" spc="-5" dirty="0">
                <a:latin typeface="Carlito"/>
                <a:cs typeface="Carlito"/>
              </a:rPr>
              <a:t>more</a:t>
            </a:r>
            <a:r>
              <a:rPr lang="en-US" sz="2700" spc="-5" dirty="0">
                <a:latin typeface="Carlito"/>
                <a:cs typeface="Carlito"/>
              </a:rPr>
              <a:t>       to open a </a:t>
            </a:r>
            <a:r>
              <a:rPr lang="en-US" sz="2700" spc="-15" dirty="0">
                <a:latin typeface="Carlito"/>
                <a:cs typeface="Carlito"/>
              </a:rPr>
              <a:t>drop </a:t>
            </a:r>
            <a:r>
              <a:rPr lang="en-US" sz="2700" spc="-10" dirty="0">
                <a:latin typeface="Carlito"/>
                <a:cs typeface="Carlito"/>
              </a:rPr>
              <a:t>down </a:t>
            </a:r>
            <a:r>
              <a:rPr lang="en-US" sz="2700" spc="-5" dirty="0">
                <a:latin typeface="Carlito"/>
                <a:cs typeface="Carlito"/>
              </a:rPr>
              <a:t>menu </a:t>
            </a:r>
            <a:r>
              <a:rPr lang="en-US" sz="2700" spc="-10" dirty="0">
                <a:latin typeface="Carlito"/>
                <a:cs typeface="Carlito"/>
              </a:rPr>
              <a:t>of views. </a:t>
            </a:r>
            <a:r>
              <a:rPr lang="en-US" sz="2700" i="1" spc="-5" dirty="0">
                <a:latin typeface="Carlito"/>
                <a:cs typeface="Carlito"/>
              </a:rPr>
              <a:t>Hover over the views to see their effect</a:t>
            </a:r>
            <a:r>
              <a:rPr lang="en-US" sz="2700" i="1" spc="-35" dirty="0">
                <a:latin typeface="Carlito"/>
                <a:cs typeface="Carlito"/>
              </a:rPr>
              <a:t>.</a:t>
            </a:r>
          </a:p>
          <a:p>
            <a:pPr marL="685800" indent="-457200">
              <a:buFont typeface="Wingdings" panose="05000000000000000000" pitchFamily="2" charset="2"/>
              <a:buChar char="Ø"/>
            </a:pPr>
            <a:r>
              <a:rPr lang="en-US" sz="2700" spc="-35" dirty="0">
                <a:latin typeface="Carlito"/>
                <a:cs typeface="Carlito"/>
              </a:rPr>
              <a:t>Click on the view to set it as </a:t>
            </a:r>
            <a:r>
              <a:rPr lang="en-US" sz="2700" b="1" spc="-35" dirty="0">
                <a:latin typeface="Carlito"/>
                <a:cs typeface="Carlito"/>
              </a:rPr>
              <a:t>current view</a:t>
            </a:r>
          </a:p>
          <a:p>
            <a:pPr marL="685800" indent="-457200">
              <a:buFont typeface="Wingdings" panose="05000000000000000000" pitchFamily="2" charset="2"/>
              <a:buChar char="Ø"/>
            </a:pPr>
            <a:r>
              <a:rPr lang="en-US" sz="2700" spc="-5" dirty="0">
                <a:latin typeface="Carlito"/>
                <a:cs typeface="Carlito"/>
              </a:rPr>
              <a:t>A </a:t>
            </a:r>
            <a:r>
              <a:rPr lang="en-US" sz="2700" spc="-15" dirty="0">
                <a:latin typeface="Carlito"/>
                <a:cs typeface="Carlito"/>
              </a:rPr>
              <a:t>large </a:t>
            </a:r>
            <a:r>
              <a:rPr lang="en-US" sz="2700" spc="-5" dirty="0">
                <a:latin typeface="Carlito"/>
                <a:cs typeface="Carlito"/>
              </a:rPr>
              <a:t>black </a:t>
            </a:r>
            <a:r>
              <a:rPr lang="en-US" sz="2700" spc="-10" dirty="0">
                <a:latin typeface="Carlito"/>
                <a:cs typeface="Carlito"/>
              </a:rPr>
              <a:t>dot appears </a:t>
            </a:r>
            <a:r>
              <a:rPr lang="en-US" sz="2700" spc="-15" dirty="0">
                <a:latin typeface="Carlito"/>
                <a:cs typeface="Carlito"/>
              </a:rPr>
              <a:t>next to your current  </a:t>
            </a:r>
            <a:r>
              <a:rPr lang="en-US" sz="2700" spc="-5" dirty="0">
                <a:latin typeface="Carlito"/>
                <a:cs typeface="Carlito"/>
              </a:rPr>
              <a:t>choice.</a:t>
            </a:r>
            <a:br>
              <a:rPr lang="en-US" sz="2700" dirty="0">
                <a:latin typeface="Carlito"/>
                <a:cs typeface="Carlito"/>
              </a:rPr>
            </a:br>
            <a:r>
              <a:rPr lang="en-US" sz="2700" dirty="0">
                <a:latin typeface="Carlito"/>
                <a:cs typeface="Carlito"/>
              </a:rPr>
              <a:t>	</a:t>
            </a:r>
            <a:r>
              <a:rPr lang="en-US" sz="2700" b="1" spc="-5" dirty="0">
                <a:latin typeface="Carlito"/>
                <a:cs typeface="Carlito"/>
              </a:rPr>
              <a:t>OR</a:t>
            </a:r>
          </a:p>
          <a:p>
            <a:pPr marL="685800" indent="-457200">
              <a:buFont typeface="Wingdings" panose="05000000000000000000" pitchFamily="2" charset="2"/>
              <a:buChar char="Ø"/>
            </a:pPr>
            <a:r>
              <a:rPr lang="en-US" sz="2700" spc="-5" dirty="0">
                <a:latin typeface="Carlito"/>
                <a:cs typeface="Carlito"/>
              </a:rPr>
              <a:t>Right-click on a blank space, click on Views and select the view you want</a:t>
            </a:r>
            <a:endParaRPr lang="en-US" sz="2700" dirty="0"/>
          </a:p>
        </p:txBody>
      </p:sp>
      <p:pic>
        <p:nvPicPr>
          <p:cNvPr id="10" name="Picture 9">
            <a:extLst>
              <a:ext uri="{FF2B5EF4-FFF2-40B4-BE49-F238E27FC236}">
                <a16:creationId xmlns:a16="http://schemas.microsoft.com/office/drawing/2014/main" id="{C1A04962-E0A5-43B8-8D1E-D2DD380BB16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351554" y="3429000"/>
            <a:ext cx="412653" cy="457200"/>
          </a:xfrm>
          <a:prstGeom prst="rect">
            <a:avLst/>
          </a:prstGeom>
          <a:effectLst>
            <a:glow rad="63500">
              <a:schemeClr val="accent1">
                <a:alpha val="40000"/>
              </a:schemeClr>
            </a:glow>
          </a:effectLst>
        </p:spPr>
      </p:pic>
      <p:sp>
        <p:nvSpPr>
          <p:cNvPr id="7" name="object 7">
            <a:extLst>
              <a:ext uri="{FF2B5EF4-FFF2-40B4-BE49-F238E27FC236}">
                <a16:creationId xmlns:a16="http://schemas.microsoft.com/office/drawing/2014/main" id="{7BC2E7A1-1756-477E-B78B-D2BE0D1FC8CA}"/>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5000" y="838226"/>
            <a:ext cx="8610600" cy="3534942"/>
          </a:xfrm>
          <a:prstGeom prst="rect">
            <a:avLst/>
          </a:prstGeom>
        </p:spPr>
        <p:txBody>
          <a:bodyPr vert="horz" wrap="square" lIns="0" tIns="71755" rIns="0" bIns="0" rtlCol="0">
            <a:spAutoFit/>
          </a:bodyPr>
          <a:lstStyle/>
          <a:p>
            <a:pPr marL="12700" marR="16510">
              <a:spcBef>
                <a:spcPts val="565"/>
              </a:spcBef>
            </a:pPr>
            <a:r>
              <a:rPr sz="2800" dirty="0">
                <a:latin typeface="Carlito"/>
                <a:cs typeface="Carlito"/>
              </a:rPr>
              <a:t>A </a:t>
            </a:r>
            <a:r>
              <a:rPr sz="2800" b="1" spc="-5" dirty="0">
                <a:latin typeface="Carlito"/>
                <a:cs typeface="Carlito"/>
              </a:rPr>
              <a:t>shortcut</a:t>
            </a:r>
            <a:r>
              <a:rPr sz="2800" spc="-5" dirty="0">
                <a:latin typeface="Carlito"/>
                <a:cs typeface="Carlito"/>
              </a:rPr>
              <a:t> </a:t>
            </a:r>
            <a:r>
              <a:rPr sz="2800" spc="-20" dirty="0">
                <a:latin typeface="Carlito"/>
                <a:cs typeface="Carlito"/>
              </a:rPr>
              <a:t>offers </a:t>
            </a:r>
            <a:r>
              <a:rPr sz="2800" dirty="0">
                <a:latin typeface="Carlito"/>
                <a:cs typeface="Carlito"/>
              </a:rPr>
              <a:t>the </a:t>
            </a:r>
            <a:r>
              <a:rPr sz="2800" spc="-5" dirty="0">
                <a:latin typeface="Carlito"/>
                <a:cs typeface="Carlito"/>
              </a:rPr>
              <a:t>best </a:t>
            </a:r>
            <a:r>
              <a:rPr sz="2800" spc="-25" dirty="0">
                <a:latin typeface="Carlito"/>
                <a:cs typeface="Carlito"/>
              </a:rPr>
              <a:t>way </a:t>
            </a:r>
            <a:r>
              <a:rPr sz="2800" spc="-5" dirty="0">
                <a:latin typeface="Carlito"/>
                <a:cs typeface="Carlito"/>
              </a:rPr>
              <a:t>of doing </a:t>
            </a:r>
            <a:r>
              <a:rPr sz="2800" dirty="0">
                <a:latin typeface="Carlito"/>
                <a:cs typeface="Carlito"/>
              </a:rPr>
              <a:t>a </a:t>
            </a:r>
            <a:r>
              <a:rPr sz="2800" spc="-5" dirty="0">
                <a:latin typeface="Carlito"/>
                <a:cs typeface="Carlito"/>
              </a:rPr>
              <a:t>task </a:t>
            </a:r>
            <a:r>
              <a:rPr sz="2800" spc="-10" dirty="0">
                <a:latin typeface="Carlito"/>
                <a:cs typeface="Carlito"/>
              </a:rPr>
              <a:t>more </a:t>
            </a:r>
            <a:r>
              <a:rPr sz="2800" dirty="0">
                <a:latin typeface="Carlito"/>
                <a:cs typeface="Carlito"/>
              </a:rPr>
              <a:t>quickly </a:t>
            </a:r>
            <a:r>
              <a:rPr sz="2800" spc="-5" dirty="0">
                <a:latin typeface="Carlito"/>
                <a:cs typeface="Carlito"/>
              </a:rPr>
              <a:t>such </a:t>
            </a:r>
            <a:r>
              <a:rPr sz="2800" dirty="0">
                <a:latin typeface="Carlito"/>
                <a:cs typeface="Carlito"/>
              </a:rPr>
              <a:t>as </a:t>
            </a:r>
            <a:r>
              <a:rPr sz="2800" spc="-10" dirty="0">
                <a:latin typeface="Carlito"/>
                <a:cs typeface="Carlito"/>
              </a:rPr>
              <a:t>starting  </a:t>
            </a:r>
            <a:r>
              <a:rPr sz="2800" dirty="0">
                <a:latin typeface="Carlito"/>
                <a:cs typeface="Carlito"/>
              </a:rPr>
              <a:t>a </a:t>
            </a:r>
            <a:r>
              <a:rPr sz="2800" spc="-15" dirty="0">
                <a:latin typeface="Carlito"/>
                <a:cs typeface="Carlito"/>
              </a:rPr>
              <a:t>program </a:t>
            </a:r>
            <a:r>
              <a:rPr sz="2800" spc="-5" dirty="0">
                <a:latin typeface="Carlito"/>
                <a:cs typeface="Carlito"/>
              </a:rPr>
              <a:t>or </a:t>
            </a:r>
            <a:r>
              <a:rPr sz="2800" dirty="0">
                <a:latin typeface="Carlito"/>
                <a:cs typeface="Carlito"/>
              </a:rPr>
              <a:t>accessing a </a:t>
            </a:r>
            <a:r>
              <a:rPr sz="2800" spc="-5" dirty="0">
                <a:latin typeface="Carlito"/>
                <a:cs typeface="Carlito"/>
              </a:rPr>
              <a:t>document. </a:t>
            </a:r>
            <a:endParaRPr lang="en-US" sz="2800" spc="-5" dirty="0">
              <a:latin typeface="Carlito"/>
              <a:cs typeface="Carlito"/>
            </a:endParaRPr>
          </a:p>
          <a:p>
            <a:pPr marL="12700" marR="16510">
              <a:spcBef>
                <a:spcPts val="565"/>
              </a:spcBef>
            </a:pPr>
            <a:r>
              <a:rPr sz="2800" spc="-5" dirty="0">
                <a:latin typeface="Carlito"/>
                <a:cs typeface="Carlito"/>
              </a:rPr>
              <a:t>The shortcut icon has </a:t>
            </a:r>
            <a:r>
              <a:rPr sz="2800" dirty="0">
                <a:latin typeface="Carlito"/>
                <a:cs typeface="Carlito"/>
              </a:rPr>
              <a:t>a </a:t>
            </a:r>
            <a:r>
              <a:rPr sz="2800" b="1" spc="-5" dirty="0">
                <a:latin typeface="Carlito"/>
                <a:cs typeface="Carlito"/>
              </a:rPr>
              <a:t>small </a:t>
            </a:r>
            <a:r>
              <a:rPr sz="2800" b="1" spc="-15" dirty="0">
                <a:latin typeface="Carlito"/>
                <a:cs typeface="Carlito"/>
              </a:rPr>
              <a:t>arrow</a:t>
            </a:r>
            <a:r>
              <a:rPr sz="2800" spc="-15" dirty="0">
                <a:latin typeface="Carlito"/>
                <a:cs typeface="Carlito"/>
              </a:rPr>
              <a:t> </a:t>
            </a:r>
            <a:r>
              <a:rPr sz="2800" spc="-5" dirty="0">
                <a:latin typeface="Carlito"/>
                <a:cs typeface="Carlito"/>
              </a:rPr>
              <a:t>in  </a:t>
            </a:r>
            <a:r>
              <a:rPr sz="2800" dirty="0">
                <a:latin typeface="Carlito"/>
                <a:cs typeface="Carlito"/>
              </a:rPr>
              <a:t>the </a:t>
            </a:r>
            <a:r>
              <a:rPr sz="2800" spc="-5" dirty="0">
                <a:latin typeface="Carlito"/>
                <a:cs typeface="Carlito"/>
              </a:rPr>
              <a:t>left corner </a:t>
            </a:r>
            <a:r>
              <a:rPr sz="2800" spc="-15" dirty="0">
                <a:latin typeface="Carlito"/>
                <a:cs typeface="Carlito"/>
              </a:rPr>
              <a:t>to </a:t>
            </a:r>
            <a:r>
              <a:rPr sz="2800" spc="-5" dirty="0">
                <a:latin typeface="Carlito"/>
                <a:cs typeface="Carlito"/>
              </a:rPr>
              <a:t>help </a:t>
            </a:r>
            <a:r>
              <a:rPr sz="2800" spc="-10" dirty="0">
                <a:latin typeface="Carlito"/>
                <a:cs typeface="Carlito"/>
              </a:rPr>
              <a:t>you </a:t>
            </a:r>
            <a:r>
              <a:rPr sz="2800" spc="-5" dirty="0">
                <a:latin typeface="Carlito"/>
                <a:cs typeface="Carlito"/>
              </a:rPr>
              <a:t>distinguish </a:t>
            </a:r>
            <a:r>
              <a:rPr sz="2800" dirty="0">
                <a:latin typeface="Carlito"/>
                <a:cs typeface="Carlito"/>
              </a:rPr>
              <a:t>it </a:t>
            </a:r>
            <a:r>
              <a:rPr sz="2800" spc="-15" dirty="0">
                <a:latin typeface="Carlito"/>
                <a:cs typeface="Carlito"/>
              </a:rPr>
              <a:t>from </a:t>
            </a:r>
            <a:r>
              <a:rPr sz="2800" dirty="0">
                <a:latin typeface="Carlito"/>
                <a:cs typeface="Carlito"/>
              </a:rPr>
              <a:t>the actual </a:t>
            </a:r>
            <a:r>
              <a:rPr sz="2800" spc="-5" dirty="0">
                <a:latin typeface="Carlito"/>
                <a:cs typeface="Carlito"/>
              </a:rPr>
              <a:t>icon that  </a:t>
            </a:r>
            <a:r>
              <a:rPr sz="2800" spc="-10" dirty="0">
                <a:latin typeface="Carlito"/>
                <a:cs typeface="Carlito"/>
              </a:rPr>
              <a:t>represents programs </a:t>
            </a:r>
            <a:r>
              <a:rPr sz="2800" dirty="0">
                <a:latin typeface="Carlito"/>
                <a:cs typeface="Carlito"/>
              </a:rPr>
              <a:t>and</a:t>
            </a:r>
            <a:r>
              <a:rPr sz="2800" spc="20" dirty="0">
                <a:latin typeface="Carlito"/>
                <a:cs typeface="Carlito"/>
              </a:rPr>
              <a:t> </a:t>
            </a:r>
            <a:r>
              <a:rPr sz="2800" spc="-5" dirty="0">
                <a:latin typeface="Carlito"/>
                <a:cs typeface="Carlito"/>
              </a:rPr>
              <a:t>files.</a:t>
            </a:r>
            <a:endParaRPr sz="2800" dirty="0">
              <a:latin typeface="Carlito"/>
              <a:cs typeface="Carlito"/>
            </a:endParaRPr>
          </a:p>
          <a:p>
            <a:pPr marL="12700">
              <a:spcBef>
                <a:spcPts val="20"/>
              </a:spcBef>
            </a:pPr>
            <a:r>
              <a:rPr sz="2800" spc="-5" dirty="0">
                <a:latin typeface="Carlito"/>
                <a:cs typeface="Carlito"/>
              </a:rPr>
              <a:t>Deleting </a:t>
            </a:r>
            <a:r>
              <a:rPr sz="2800" dirty="0">
                <a:latin typeface="Carlito"/>
                <a:cs typeface="Carlito"/>
              </a:rPr>
              <a:t>a </a:t>
            </a:r>
            <a:r>
              <a:rPr sz="2800" spc="-5" dirty="0">
                <a:latin typeface="Carlito"/>
                <a:cs typeface="Carlito"/>
              </a:rPr>
              <a:t>shortcut does </a:t>
            </a:r>
            <a:r>
              <a:rPr sz="2800" dirty="0">
                <a:latin typeface="Carlito"/>
                <a:cs typeface="Carlito"/>
              </a:rPr>
              <a:t>not </a:t>
            </a:r>
            <a:r>
              <a:rPr sz="2800" spc="-15" dirty="0">
                <a:latin typeface="Carlito"/>
                <a:cs typeface="Carlito"/>
              </a:rPr>
              <a:t>affect </a:t>
            </a:r>
            <a:r>
              <a:rPr sz="2800" dirty="0">
                <a:latin typeface="Carlito"/>
                <a:cs typeface="Carlito"/>
              </a:rPr>
              <a:t>the </a:t>
            </a:r>
            <a:r>
              <a:rPr sz="2800" spc="-5" dirty="0">
                <a:latin typeface="Carlito"/>
                <a:cs typeface="Carlito"/>
              </a:rPr>
              <a:t>original </a:t>
            </a:r>
            <a:r>
              <a:rPr sz="2800" spc="-10" dirty="0">
                <a:latin typeface="Carlito"/>
                <a:cs typeface="Carlito"/>
              </a:rPr>
              <a:t>item </a:t>
            </a:r>
            <a:r>
              <a:rPr sz="2800" dirty="0">
                <a:latin typeface="Carlito"/>
                <a:cs typeface="Carlito"/>
              </a:rPr>
              <a:t>the </a:t>
            </a:r>
            <a:r>
              <a:rPr sz="2800" spc="-5" dirty="0">
                <a:latin typeface="Carlito"/>
                <a:cs typeface="Carlito"/>
              </a:rPr>
              <a:t>shortcut points</a:t>
            </a:r>
            <a:r>
              <a:rPr sz="2800" spc="65" dirty="0">
                <a:latin typeface="Carlito"/>
                <a:cs typeface="Carlito"/>
              </a:rPr>
              <a:t> </a:t>
            </a:r>
            <a:r>
              <a:rPr sz="2800" spc="-15" dirty="0">
                <a:latin typeface="Carlito"/>
                <a:cs typeface="Carlito"/>
              </a:rPr>
              <a:t>to.</a:t>
            </a:r>
            <a:endParaRPr sz="2800" dirty="0">
              <a:latin typeface="Carlito"/>
              <a:cs typeface="Carlito"/>
            </a:endParaRPr>
          </a:p>
          <a:p>
            <a:pPr>
              <a:spcBef>
                <a:spcPts val="20"/>
              </a:spcBef>
            </a:pPr>
            <a:endParaRPr sz="2400" dirty="0">
              <a:latin typeface="Carlito"/>
              <a:cs typeface="Carlito"/>
            </a:endParaRPr>
          </a:p>
        </p:txBody>
      </p:sp>
      <p:sp>
        <p:nvSpPr>
          <p:cNvPr id="7" name="object 2">
            <a:extLst>
              <a:ext uri="{FF2B5EF4-FFF2-40B4-BE49-F238E27FC236}">
                <a16:creationId xmlns:a16="http://schemas.microsoft.com/office/drawing/2014/main" id="{34ABDCE6-DD2C-4926-B0A5-EE692962DF4C}"/>
              </a:ext>
            </a:extLst>
          </p:cNvPr>
          <p:cNvSpPr txBox="1"/>
          <p:nvPr/>
        </p:nvSpPr>
        <p:spPr>
          <a:xfrm>
            <a:off x="4558386" y="0"/>
            <a:ext cx="2884729" cy="566822"/>
          </a:xfrm>
          <a:prstGeom prst="rect">
            <a:avLst/>
          </a:prstGeom>
        </p:spPr>
        <p:txBody>
          <a:bodyPr vert="horz" wrap="square" lIns="0" tIns="12700" rIns="0" bIns="0" rtlCol="0">
            <a:spAutoFit/>
          </a:bodyPr>
          <a:lstStyle/>
          <a:p>
            <a:pPr marL="12700" algn="ctr">
              <a:spcBef>
                <a:spcPts val="100"/>
              </a:spcBef>
            </a:pPr>
            <a:r>
              <a:rPr lang="en-US" sz="3600" b="1" spc="-5" dirty="0">
                <a:latin typeface="Carlito"/>
                <a:cs typeface="Carlito"/>
              </a:rPr>
              <a:t>Shortcut</a:t>
            </a:r>
            <a:endParaRPr sz="3600" dirty="0">
              <a:latin typeface="Carlito"/>
              <a:cs typeface="Carlito"/>
            </a:endParaRPr>
          </a:p>
        </p:txBody>
      </p:sp>
      <p:pic>
        <p:nvPicPr>
          <p:cNvPr id="9" name="Picture 8">
            <a:extLst>
              <a:ext uri="{FF2B5EF4-FFF2-40B4-BE49-F238E27FC236}">
                <a16:creationId xmlns:a16="http://schemas.microsoft.com/office/drawing/2014/main" id="{C5DBFA15-B068-4E35-85B0-A7500039D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924" y="3707947"/>
            <a:ext cx="2328190" cy="2461706"/>
          </a:xfrm>
          <a:prstGeom prst="rect">
            <a:avLst/>
          </a:prstGeom>
        </p:spPr>
      </p:pic>
      <p:sp>
        <p:nvSpPr>
          <p:cNvPr id="8" name="object 7">
            <a:extLst>
              <a:ext uri="{FF2B5EF4-FFF2-40B4-BE49-F238E27FC236}">
                <a16:creationId xmlns:a16="http://schemas.microsoft.com/office/drawing/2014/main" id="{56B02B08-8B41-4B83-A144-C93411AEF28A}"/>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048BF0-EA93-4F78-BD81-EBAE25844BF9}"/>
              </a:ext>
            </a:extLst>
          </p:cNvPr>
          <p:cNvSpPr txBox="1"/>
          <p:nvPr/>
        </p:nvSpPr>
        <p:spPr>
          <a:xfrm>
            <a:off x="1905000" y="122913"/>
            <a:ext cx="8382000" cy="5783635"/>
          </a:xfrm>
          <a:prstGeom prst="rect">
            <a:avLst/>
          </a:prstGeom>
          <a:noFill/>
        </p:spPr>
        <p:txBody>
          <a:bodyPr wrap="square">
            <a:spAutoFit/>
          </a:bodyPr>
          <a:lstStyle/>
          <a:p>
            <a:pPr marL="12700"/>
            <a:r>
              <a:rPr lang="en-US" sz="2800" b="1" spc="-10" dirty="0">
                <a:latin typeface="Carlito"/>
                <a:cs typeface="Carlito"/>
              </a:rPr>
              <a:t>Creating </a:t>
            </a:r>
            <a:r>
              <a:rPr lang="en-US" sz="2800" b="1" dirty="0">
                <a:latin typeface="Carlito"/>
                <a:cs typeface="Carlito"/>
              </a:rPr>
              <a:t>a</a:t>
            </a:r>
            <a:r>
              <a:rPr lang="en-US" sz="2800" b="1" spc="-5" dirty="0">
                <a:latin typeface="Carlito"/>
                <a:cs typeface="Carlito"/>
              </a:rPr>
              <a:t> Shortcut</a:t>
            </a:r>
            <a:endParaRPr lang="en-US" sz="2800" b="1" dirty="0">
              <a:latin typeface="Carlito"/>
              <a:cs typeface="Carlito"/>
            </a:endParaRPr>
          </a:p>
          <a:p>
            <a:pPr marL="12700"/>
            <a:r>
              <a:rPr lang="en-US" sz="2800" spc="-10" dirty="0">
                <a:latin typeface="Carlito"/>
                <a:cs typeface="Carlito"/>
              </a:rPr>
              <a:t>There are </a:t>
            </a:r>
            <a:r>
              <a:rPr lang="en-US" sz="2800" dirty="0">
                <a:latin typeface="Carlito"/>
                <a:cs typeface="Carlito"/>
              </a:rPr>
              <a:t>a </a:t>
            </a:r>
            <a:r>
              <a:rPr lang="en-US" sz="2800" spc="-5" dirty="0">
                <a:latin typeface="Carlito"/>
                <a:cs typeface="Carlito"/>
              </a:rPr>
              <a:t>number </a:t>
            </a:r>
            <a:r>
              <a:rPr lang="en-US" sz="2800" dirty="0">
                <a:latin typeface="Carlito"/>
                <a:cs typeface="Carlito"/>
              </a:rPr>
              <a:t>of </a:t>
            </a:r>
            <a:r>
              <a:rPr lang="en-US" sz="2800" spc="-20" dirty="0">
                <a:latin typeface="Carlito"/>
                <a:cs typeface="Carlito"/>
              </a:rPr>
              <a:t>ways </a:t>
            </a:r>
            <a:r>
              <a:rPr lang="en-US" sz="2800" spc="-5" dirty="0">
                <a:latin typeface="Carlito"/>
                <a:cs typeface="Carlito"/>
              </a:rPr>
              <a:t>by which </a:t>
            </a:r>
            <a:r>
              <a:rPr lang="en-US" sz="2800" dirty="0">
                <a:latin typeface="Carlito"/>
                <a:cs typeface="Carlito"/>
              </a:rPr>
              <a:t>one </a:t>
            </a:r>
            <a:r>
              <a:rPr lang="en-US" sz="2800" spc="-5" dirty="0">
                <a:latin typeface="Carlito"/>
                <a:cs typeface="Carlito"/>
              </a:rPr>
              <a:t>can </a:t>
            </a:r>
            <a:r>
              <a:rPr lang="en-US" sz="2800" spc="-15" dirty="0">
                <a:latin typeface="Carlito"/>
                <a:cs typeface="Carlito"/>
              </a:rPr>
              <a:t>create </a:t>
            </a:r>
            <a:r>
              <a:rPr lang="en-US" sz="2800" spc="-5" dirty="0">
                <a:latin typeface="Carlito"/>
                <a:cs typeface="Carlito"/>
              </a:rPr>
              <a:t>shortcuts </a:t>
            </a:r>
            <a:r>
              <a:rPr lang="en-US" sz="2800" spc="-15" dirty="0">
                <a:latin typeface="Carlito"/>
                <a:cs typeface="Carlito"/>
              </a:rPr>
              <a:t>for</a:t>
            </a:r>
            <a:r>
              <a:rPr lang="en-US" sz="2800" spc="5" dirty="0">
                <a:latin typeface="Carlito"/>
                <a:cs typeface="Carlito"/>
              </a:rPr>
              <a:t> </a:t>
            </a:r>
            <a:r>
              <a:rPr lang="en-US" sz="2800" spc="-5" dirty="0">
                <a:latin typeface="Carlito"/>
                <a:cs typeface="Carlito"/>
              </a:rPr>
              <a:t>files </a:t>
            </a:r>
            <a:r>
              <a:rPr lang="en-US" sz="2800" dirty="0">
                <a:latin typeface="Carlito"/>
                <a:cs typeface="Carlito"/>
              </a:rPr>
              <a:t>and </a:t>
            </a:r>
            <a:r>
              <a:rPr lang="en-US" sz="2800" spc="-10" dirty="0">
                <a:latin typeface="Carlito"/>
                <a:cs typeface="Carlito"/>
              </a:rPr>
              <a:t>programs. </a:t>
            </a:r>
            <a:r>
              <a:rPr lang="en-US" sz="2800" spc="-5" dirty="0">
                <a:latin typeface="Carlito"/>
                <a:cs typeface="Carlito"/>
              </a:rPr>
              <a:t>Below </a:t>
            </a:r>
            <a:r>
              <a:rPr lang="en-US" sz="2800" spc="-10" dirty="0">
                <a:latin typeface="Carlito"/>
                <a:cs typeface="Carlito"/>
              </a:rPr>
              <a:t>are </a:t>
            </a:r>
            <a:r>
              <a:rPr lang="en-US" sz="2800" spc="-5" dirty="0">
                <a:latin typeface="Carlito"/>
                <a:cs typeface="Carlito"/>
              </a:rPr>
              <a:t>some of </a:t>
            </a:r>
            <a:r>
              <a:rPr lang="en-US" sz="2800" dirty="0">
                <a:latin typeface="Carlito"/>
                <a:cs typeface="Carlito"/>
              </a:rPr>
              <a:t>the </a:t>
            </a:r>
            <a:r>
              <a:rPr lang="en-US" sz="2800" spc="-5" dirty="0">
                <a:latin typeface="Carlito"/>
                <a:cs typeface="Carlito"/>
              </a:rPr>
              <a:t>commonly used</a:t>
            </a:r>
            <a:r>
              <a:rPr lang="en-US" sz="2800" spc="-30" dirty="0">
                <a:latin typeface="Carlito"/>
                <a:cs typeface="Carlito"/>
              </a:rPr>
              <a:t> </a:t>
            </a:r>
            <a:r>
              <a:rPr lang="en-US" sz="2800" spc="-5" dirty="0">
                <a:latin typeface="Carlito"/>
                <a:cs typeface="Carlito"/>
              </a:rPr>
              <a:t>methods.</a:t>
            </a:r>
          </a:p>
          <a:p>
            <a:pPr marL="12700"/>
            <a:endParaRPr lang="en-US" sz="2800" dirty="0">
              <a:latin typeface="Carlito"/>
              <a:cs typeface="Carlito"/>
            </a:endParaRPr>
          </a:p>
          <a:p>
            <a:pPr marL="12700">
              <a:spcBef>
                <a:spcPts val="105"/>
              </a:spcBef>
            </a:pPr>
            <a:r>
              <a:rPr lang="en-US" sz="2800" i="1" spc="-10" dirty="0">
                <a:latin typeface="Carlito"/>
                <a:cs typeface="Carlito"/>
              </a:rPr>
              <a:t>Creating </a:t>
            </a:r>
            <a:r>
              <a:rPr lang="en-US" sz="2800" i="1" dirty="0">
                <a:latin typeface="Carlito"/>
                <a:cs typeface="Carlito"/>
              </a:rPr>
              <a:t>a </a:t>
            </a:r>
            <a:r>
              <a:rPr lang="en-US" sz="2800" i="1" spc="-5" dirty="0">
                <a:latin typeface="Carlito"/>
                <a:cs typeface="Carlito"/>
              </a:rPr>
              <a:t>shortcut </a:t>
            </a:r>
            <a:r>
              <a:rPr lang="en-US" sz="2800" i="1" spc="-10" dirty="0">
                <a:latin typeface="Carlito"/>
                <a:cs typeface="Carlito"/>
              </a:rPr>
              <a:t>to </a:t>
            </a:r>
            <a:r>
              <a:rPr lang="en-US" sz="2800" i="1" dirty="0">
                <a:latin typeface="Carlito"/>
                <a:cs typeface="Carlito"/>
              </a:rPr>
              <a:t>the </a:t>
            </a:r>
            <a:r>
              <a:rPr lang="en-US" sz="2800" i="1" spc="-5" dirty="0">
                <a:latin typeface="Carlito"/>
                <a:cs typeface="Carlito"/>
              </a:rPr>
              <a:t>desktop using Windows </a:t>
            </a:r>
            <a:r>
              <a:rPr lang="en-US" sz="2800" i="1" spc="-10" dirty="0">
                <a:latin typeface="Carlito"/>
                <a:cs typeface="Carlito"/>
              </a:rPr>
              <a:t>Explorer </a:t>
            </a:r>
            <a:r>
              <a:rPr lang="en-US" sz="2800" i="1" spc="-5" dirty="0">
                <a:latin typeface="Carlito"/>
                <a:cs typeface="Carlito"/>
              </a:rPr>
              <a:t>or </a:t>
            </a:r>
            <a:r>
              <a:rPr lang="en-US" sz="2800" i="1" dirty="0">
                <a:latin typeface="Carlito"/>
                <a:cs typeface="Carlito"/>
              </a:rPr>
              <a:t>This PC</a:t>
            </a:r>
            <a:r>
              <a:rPr lang="en-US" sz="2800" i="1" spc="-5" dirty="0">
                <a:latin typeface="Carlito"/>
                <a:cs typeface="Carlito"/>
              </a:rPr>
              <a:t>:</a:t>
            </a:r>
            <a:endParaRPr lang="en-US" sz="2800" i="1" dirty="0">
              <a:latin typeface="Carlito"/>
              <a:cs typeface="Carlito"/>
            </a:endParaRPr>
          </a:p>
          <a:p>
            <a:pPr marL="469900" indent="-457200">
              <a:spcBef>
                <a:spcPts val="105"/>
              </a:spcBef>
              <a:buFont typeface="Wingdings" panose="05000000000000000000" pitchFamily="2" charset="2"/>
              <a:buChar char="q"/>
            </a:pPr>
            <a:r>
              <a:rPr lang="en-US" sz="2800" dirty="0">
                <a:latin typeface="Carlito"/>
                <a:cs typeface="Carlito"/>
              </a:rPr>
              <a:t>Open </a:t>
            </a:r>
            <a:r>
              <a:rPr lang="en-US" sz="2800" spc="-5" dirty="0">
                <a:latin typeface="Carlito"/>
                <a:cs typeface="Carlito"/>
              </a:rPr>
              <a:t>File Explorer </a:t>
            </a:r>
            <a:r>
              <a:rPr lang="en-US" sz="2800" dirty="0">
                <a:latin typeface="Carlito"/>
                <a:cs typeface="Carlito"/>
              </a:rPr>
              <a:t>or This PC</a:t>
            </a:r>
            <a:r>
              <a:rPr lang="en-US" sz="2800" spc="-25" dirty="0">
                <a:latin typeface="Carlito"/>
                <a:cs typeface="Carlito"/>
              </a:rPr>
              <a:t>.</a:t>
            </a:r>
            <a:endParaRPr lang="en-US" sz="2800" dirty="0">
              <a:latin typeface="Carlito"/>
              <a:cs typeface="Carlito"/>
            </a:endParaRPr>
          </a:p>
          <a:p>
            <a:pPr marL="469900" indent="-457200">
              <a:buFont typeface="Wingdings" panose="05000000000000000000" pitchFamily="2" charset="2"/>
              <a:buChar char="q"/>
            </a:pPr>
            <a:r>
              <a:rPr lang="en-US" sz="2800" dirty="0">
                <a:latin typeface="Carlito"/>
                <a:cs typeface="Carlito"/>
              </a:rPr>
              <a:t>Browse to the location of the </a:t>
            </a:r>
            <a:r>
              <a:rPr lang="en-US" sz="2800" i="1" dirty="0">
                <a:latin typeface="Carlito"/>
                <a:cs typeface="Carlito"/>
              </a:rPr>
              <a:t>item</a:t>
            </a:r>
            <a:r>
              <a:rPr lang="en-US" sz="2800" dirty="0">
                <a:latin typeface="Carlito"/>
                <a:cs typeface="Carlito"/>
              </a:rPr>
              <a:t> you want </a:t>
            </a:r>
            <a:r>
              <a:rPr lang="en-US" sz="2800" spc="-40" dirty="0">
                <a:latin typeface="Carlito"/>
                <a:cs typeface="Carlito"/>
              </a:rPr>
              <a:t>.</a:t>
            </a:r>
            <a:endParaRPr lang="en-US" sz="2800" dirty="0">
              <a:latin typeface="Carlito"/>
              <a:cs typeface="Carlito"/>
            </a:endParaRPr>
          </a:p>
          <a:p>
            <a:pPr marL="469900" marR="5080" indent="-457200">
              <a:spcBef>
                <a:spcPts val="465"/>
              </a:spcBef>
              <a:buFont typeface="Wingdings" panose="05000000000000000000" pitchFamily="2" charset="2"/>
              <a:buChar char="q"/>
            </a:pPr>
            <a:r>
              <a:rPr lang="en-US" sz="2800" spc="-5" dirty="0">
                <a:latin typeface="Carlito"/>
                <a:cs typeface="Carlito"/>
              </a:rPr>
              <a:t>Right-click on </a:t>
            </a:r>
            <a:r>
              <a:rPr lang="en-US" sz="2800" dirty="0">
                <a:latin typeface="Carlito"/>
                <a:cs typeface="Carlito"/>
              </a:rPr>
              <a:t>the </a:t>
            </a:r>
            <a:r>
              <a:rPr lang="en-US" sz="2800" spc="-5" dirty="0">
                <a:latin typeface="Carlito"/>
                <a:cs typeface="Carlito"/>
              </a:rPr>
              <a:t>file, </a:t>
            </a:r>
            <a:r>
              <a:rPr lang="en-US" sz="2800" spc="-10" dirty="0">
                <a:latin typeface="Carlito"/>
                <a:cs typeface="Carlito"/>
              </a:rPr>
              <a:t>program, </a:t>
            </a:r>
            <a:r>
              <a:rPr lang="en-US" sz="2800" spc="-5" dirty="0">
                <a:latin typeface="Carlito"/>
                <a:cs typeface="Carlito"/>
              </a:rPr>
              <a:t>or </a:t>
            </a:r>
            <a:r>
              <a:rPr lang="en-US" sz="2800" spc="-10" dirty="0">
                <a:latin typeface="Carlito"/>
                <a:cs typeface="Carlito"/>
              </a:rPr>
              <a:t>folder </a:t>
            </a:r>
            <a:r>
              <a:rPr lang="en-US" sz="2800" spc="-15" dirty="0">
                <a:latin typeface="Carlito"/>
                <a:cs typeface="Carlito"/>
              </a:rPr>
              <a:t>for </a:t>
            </a:r>
            <a:r>
              <a:rPr lang="en-US" sz="2800" dirty="0">
                <a:latin typeface="Carlito"/>
                <a:cs typeface="Carlito"/>
              </a:rPr>
              <a:t>which </a:t>
            </a:r>
            <a:r>
              <a:rPr lang="en-US" sz="2800" spc="-10" dirty="0">
                <a:latin typeface="Carlito"/>
                <a:cs typeface="Carlito"/>
              </a:rPr>
              <a:t>you </a:t>
            </a:r>
            <a:r>
              <a:rPr lang="en-US" sz="2800" spc="-15" dirty="0">
                <a:latin typeface="Carlito"/>
                <a:cs typeface="Carlito"/>
              </a:rPr>
              <a:t>want </a:t>
            </a:r>
            <a:r>
              <a:rPr lang="en-US" sz="2800" spc="-10" dirty="0">
                <a:latin typeface="Carlito"/>
                <a:cs typeface="Carlito"/>
              </a:rPr>
              <a:t>to </a:t>
            </a:r>
            <a:r>
              <a:rPr lang="en-US" sz="2800" spc="-15" dirty="0">
                <a:latin typeface="Carlito"/>
                <a:cs typeface="Carlito"/>
              </a:rPr>
              <a:t>make </a:t>
            </a:r>
            <a:r>
              <a:rPr lang="en-US" sz="2800" dirty="0">
                <a:latin typeface="Carlito"/>
                <a:cs typeface="Carlito"/>
              </a:rPr>
              <a:t>a  </a:t>
            </a:r>
            <a:r>
              <a:rPr lang="en-US" sz="2800" spc="-5" dirty="0">
                <a:latin typeface="Carlito"/>
                <a:cs typeface="Carlito"/>
              </a:rPr>
              <a:t>shortcut </a:t>
            </a:r>
            <a:endParaRPr lang="en-US" sz="2800" dirty="0">
              <a:latin typeface="Carlito"/>
              <a:cs typeface="Carlito"/>
            </a:endParaRPr>
          </a:p>
          <a:p>
            <a:pPr marL="469900" indent="-457200">
              <a:spcBef>
                <a:spcPts val="15"/>
              </a:spcBef>
              <a:buFont typeface="Wingdings" panose="05000000000000000000" pitchFamily="2" charset="2"/>
              <a:buChar char="q"/>
            </a:pPr>
            <a:r>
              <a:rPr lang="en-US" sz="2800" spc="-5" dirty="0">
                <a:latin typeface="Carlito"/>
                <a:cs typeface="Carlito"/>
              </a:rPr>
              <a:t>Click on </a:t>
            </a:r>
            <a:r>
              <a:rPr lang="en-US" sz="2800" b="1" spc="-5" dirty="0">
                <a:latin typeface="Carlito"/>
                <a:cs typeface="Carlito"/>
              </a:rPr>
              <a:t>Send to</a:t>
            </a:r>
            <a:r>
              <a:rPr lang="en-US" sz="2800" spc="-5" dirty="0">
                <a:latin typeface="Carlito"/>
                <a:cs typeface="Carlito"/>
              </a:rPr>
              <a:t>, and click on </a:t>
            </a:r>
            <a:r>
              <a:rPr lang="en-US" sz="2800" b="1" spc="-5" dirty="0">
                <a:latin typeface="Carlito"/>
                <a:cs typeface="Carlito"/>
              </a:rPr>
              <a:t>Desktop (</a:t>
            </a:r>
            <a:r>
              <a:rPr lang="en-US" sz="2800" b="1" spc="-20" dirty="0">
                <a:latin typeface="Carlito"/>
                <a:cs typeface="Carlito"/>
              </a:rPr>
              <a:t>Create</a:t>
            </a:r>
            <a:r>
              <a:rPr lang="en-US" sz="2800" b="1" spc="-15" dirty="0">
                <a:latin typeface="Carlito"/>
                <a:cs typeface="Carlito"/>
              </a:rPr>
              <a:t> </a:t>
            </a:r>
            <a:r>
              <a:rPr lang="en-US" sz="2800" b="1" spc="-5" dirty="0">
                <a:latin typeface="Carlito"/>
                <a:cs typeface="Carlito"/>
              </a:rPr>
              <a:t>Shortcut)</a:t>
            </a:r>
            <a:endParaRPr lang="en-US" sz="2800" b="1" dirty="0">
              <a:latin typeface="Carlito"/>
              <a:cs typeface="Carlito"/>
            </a:endParaRPr>
          </a:p>
        </p:txBody>
      </p:sp>
      <p:sp>
        <p:nvSpPr>
          <p:cNvPr id="5" name="object 7">
            <a:extLst>
              <a:ext uri="{FF2B5EF4-FFF2-40B4-BE49-F238E27FC236}">
                <a16:creationId xmlns:a16="http://schemas.microsoft.com/office/drawing/2014/main" id="{18A9D5FC-C7C3-4E45-8741-3E99370C4FE7}"/>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9752144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048BF0-EA93-4F78-BD81-EBAE25844BF9}"/>
              </a:ext>
            </a:extLst>
          </p:cNvPr>
          <p:cNvSpPr txBox="1"/>
          <p:nvPr/>
        </p:nvSpPr>
        <p:spPr>
          <a:xfrm>
            <a:off x="1905000" y="122913"/>
            <a:ext cx="8382000" cy="646331"/>
          </a:xfrm>
          <a:prstGeom prst="rect">
            <a:avLst/>
          </a:prstGeom>
          <a:noFill/>
        </p:spPr>
        <p:txBody>
          <a:bodyPr wrap="square">
            <a:spAutoFit/>
          </a:bodyPr>
          <a:lstStyle/>
          <a:p>
            <a:pPr marL="12700" algn="ctr"/>
            <a:r>
              <a:rPr lang="en-US" sz="3600" b="1" spc="-10" dirty="0">
                <a:latin typeface="Carlito"/>
                <a:cs typeface="Carlito"/>
              </a:rPr>
              <a:t>Creating </a:t>
            </a:r>
            <a:r>
              <a:rPr lang="en-US" sz="3600" b="1" dirty="0">
                <a:latin typeface="Carlito"/>
                <a:cs typeface="Carlito"/>
              </a:rPr>
              <a:t>a</a:t>
            </a:r>
            <a:r>
              <a:rPr lang="en-US" sz="3600" b="1" spc="-5" dirty="0">
                <a:latin typeface="Carlito"/>
                <a:cs typeface="Carlito"/>
              </a:rPr>
              <a:t> Shortcut</a:t>
            </a:r>
            <a:endParaRPr lang="en-US" sz="3600" b="1" dirty="0">
              <a:latin typeface="Carlito"/>
              <a:cs typeface="Carlito"/>
            </a:endParaRPr>
          </a:p>
        </p:txBody>
      </p:sp>
      <p:pic>
        <p:nvPicPr>
          <p:cNvPr id="5" name="Picture 4">
            <a:extLst>
              <a:ext uri="{FF2B5EF4-FFF2-40B4-BE49-F238E27FC236}">
                <a16:creationId xmlns:a16="http://schemas.microsoft.com/office/drawing/2014/main" id="{88C5641A-F69B-43A9-AE47-845E25DC8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122" y="914400"/>
            <a:ext cx="8511757" cy="3352800"/>
          </a:xfrm>
          <a:prstGeom prst="rect">
            <a:avLst/>
          </a:prstGeom>
          <a:effectLst>
            <a:glow rad="101600">
              <a:schemeClr val="accent1">
                <a:alpha val="40000"/>
              </a:schemeClr>
            </a:glow>
          </a:effectLst>
        </p:spPr>
      </p:pic>
      <p:sp>
        <p:nvSpPr>
          <p:cNvPr id="6" name="Arrow: Up 5">
            <a:extLst>
              <a:ext uri="{FF2B5EF4-FFF2-40B4-BE49-F238E27FC236}">
                <a16:creationId xmlns:a16="http://schemas.microsoft.com/office/drawing/2014/main" id="{7596E6D8-EEB6-4166-8877-D626AA98AC69}"/>
              </a:ext>
            </a:extLst>
          </p:cNvPr>
          <p:cNvSpPr/>
          <p:nvPr/>
        </p:nvSpPr>
        <p:spPr>
          <a:xfrm>
            <a:off x="8039100" y="2133600"/>
            <a:ext cx="342900" cy="2819400"/>
          </a:xfrm>
          <a:prstGeom prst="upArrow">
            <a:avLst>
              <a:gd name="adj1" fmla="val 23333"/>
              <a:gd name="adj2" fmla="val 90000"/>
            </a:avLst>
          </a:prstGeom>
          <a:solidFill>
            <a:srgbClr val="26A0DA"/>
          </a:solidFill>
          <a:ln>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A693EF-4149-4AD0-834E-CC6CB6C2643C}"/>
              </a:ext>
            </a:extLst>
          </p:cNvPr>
          <p:cNvSpPr/>
          <p:nvPr/>
        </p:nvSpPr>
        <p:spPr>
          <a:xfrm>
            <a:off x="6324600" y="1854200"/>
            <a:ext cx="3962400" cy="381000"/>
          </a:xfrm>
          <a:prstGeom prst="roundRect">
            <a:avLst/>
          </a:prstGeom>
          <a:noFill/>
          <a:ln w="57150">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56E49D0-357E-4B54-8398-C5B04826B43D}"/>
              </a:ext>
            </a:extLst>
          </p:cNvPr>
          <p:cNvSpPr txBox="1"/>
          <p:nvPr/>
        </p:nvSpPr>
        <p:spPr>
          <a:xfrm>
            <a:off x="4435602" y="4935953"/>
            <a:ext cx="5573376" cy="523220"/>
          </a:xfrm>
          <a:prstGeom prst="rect">
            <a:avLst/>
          </a:prstGeom>
          <a:noFill/>
        </p:spPr>
        <p:txBody>
          <a:bodyPr wrap="square">
            <a:spAutoFit/>
          </a:bodyPr>
          <a:lstStyle/>
          <a:p>
            <a:pPr marL="12700">
              <a:spcBef>
                <a:spcPts val="105"/>
              </a:spcBef>
            </a:pPr>
            <a:r>
              <a:rPr lang="en-US" sz="2800" b="1" i="1" spc="-10" dirty="0">
                <a:latin typeface="Carlito"/>
                <a:cs typeface="Carlito"/>
              </a:rPr>
              <a:t>Creating </a:t>
            </a:r>
            <a:r>
              <a:rPr lang="en-US" sz="2800" b="1" i="1" dirty="0">
                <a:latin typeface="Carlito"/>
                <a:cs typeface="Carlito"/>
              </a:rPr>
              <a:t>a </a:t>
            </a:r>
            <a:r>
              <a:rPr lang="en-US" sz="2800" b="1" i="1" spc="-5" dirty="0">
                <a:latin typeface="Carlito"/>
                <a:cs typeface="Carlito"/>
              </a:rPr>
              <a:t>shortcut </a:t>
            </a:r>
            <a:r>
              <a:rPr lang="en-US" sz="2800" b="1" i="1" spc="-10" dirty="0">
                <a:latin typeface="Carlito"/>
                <a:cs typeface="Carlito"/>
              </a:rPr>
              <a:t>to </a:t>
            </a:r>
            <a:r>
              <a:rPr lang="en-US" sz="2800" b="1" i="1" dirty="0">
                <a:latin typeface="Carlito"/>
                <a:cs typeface="Carlito"/>
              </a:rPr>
              <a:t>the </a:t>
            </a:r>
            <a:r>
              <a:rPr lang="en-US" sz="2800" b="1" i="1" spc="-5" dirty="0">
                <a:latin typeface="Carlito"/>
                <a:cs typeface="Carlito"/>
              </a:rPr>
              <a:t>desktop</a:t>
            </a:r>
            <a:endParaRPr lang="en-US" sz="2800" b="1" i="1" dirty="0">
              <a:latin typeface="Carlito"/>
              <a:cs typeface="Carlito"/>
            </a:endParaRPr>
          </a:p>
        </p:txBody>
      </p:sp>
      <p:sp>
        <p:nvSpPr>
          <p:cNvPr id="8" name="object 7">
            <a:extLst>
              <a:ext uri="{FF2B5EF4-FFF2-40B4-BE49-F238E27FC236}">
                <a16:creationId xmlns:a16="http://schemas.microsoft.com/office/drawing/2014/main" id="{BB6CEC56-C405-4EB0-A70B-A2A9C402657D}"/>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462308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305"/>
            <a:ext cx="10515600" cy="932688"/>
          </a:xfrm>
        </p:spPr>
        <p:txBody>
          <a:bodyPr>
            <a:normAutofit/>
          </a:bodyPr>
          <a:lstStyle/>
          <a:p>
            <a:pPr algn="ctr"/>
            <a:r>
              <a:rPr lang="en-US" sz="6000" b="1" dirty="0">
                <a:latin typeface="Carlito"/>
              </a:rPr>
              <a:t>WINDOWS 10 TASKBAR</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988336"/>
            <a:ext cx="10515600" cy="2028190"/>
          </a:xfrm>
        </p:spPr>
      </p:pic>
      <p:sp>
        <p:nvSpPr>
          <p:cNvPr id="4" name="Content Placeholder 3"/>
          <p:cNvSpPr>
            <a:spLocks noGrp="1"/>
          </p:cNvSpPr>
          <p:nvPr>
            <p:ph sz="half" idx="2"/>
          </p:nvPr>
        </p:nvSpPr>
        <p:spPr>
          <a:xfrm>
            <a:off x="521110" y="3016526"/>
            <a:ext cx="11464412" cy="3617738"/>
          </a:xfrm>
        </p:spPr>
        <p:txBody>
          <a:bodyPr>
            <a:normAutofit fontScale="92500"/>
          </a:bodyPr>
          <a:lstStyle/>
          <a:p>
            <a:pPr>
              <a:lnSpc>
                <a:spcPct val="100000"/>
              </a:lnSpc>
            </a:pPr>
            <a:r>
              <a:rPr lang="en-US" dirty="0">
                <a:latin typeface="Carlito"/>
              </a:rPr>
              <a:t>The Windows 10 taskbar sits at the bottom of the screen giving the user access to </a:t>
            </a:r>
            <a:r>
              <a:rPr lang="en-US" b="1" dirty="0">
                <a:latin typeface="Carlito"/>
              </a:rPr>
              <a:t>the Start Menu</a:t>
            </a:r>
            <a:r>
              <a:rPr lang="en-US" dirty="0">
                <a:latin typeface="Carlito"/>
              </a:rPr>
              <a:t>, as well as </a:t>
            </a:r>
            <a:r>
              <a:rPr lang="en-US" b="1" dirty="0">
                <a:latin typeface="Carlito"/>
              </a:rPr>
              <a:t>the icons of frequently used applications</a:t>
            </a:r>
            <a:r>
              <a:rPr lang="en-US" dirty="0">
                <a:latin typeface="Carlito"/>
              </a:rPr>
              <a:t>.</a:t>
            </a:r>
          </a:p>
          <a:p>
            <a:pPr>
              <a:lnSpc>
                <a:spcPct val="100000"/>
              </a:lnSpc>
            </a:pPr>
            <a:r>
              <a:rPr lang="en-US" dirty="0">
                <a:latin typeface="Carlito"/>
              </a:rPr>
              <a:t>The Taskbar features the </a:t>
            </a:r>
            <a:r>
              <a:rPr lang="en-US" b="1" dirty="0">
                <a:latin typeface="Carlito"/>
              </a:rPr>
              <a:t>Notification Area </a:t>
            </a:r>
            <a:r>
              <a:rPr lang="en-US" dirty="0">
                <a:latin typeface="Carlito"/>
              </a:rPr>
              <a:t>which informs the user of different things like the state of the Internet connection or the charge of the laptop battery.</a:t>
            </a:r>
          </a:p>
          <a:p>
            <a:pPr>
              <a:lnSpc>
                <a:spcPct val="100000"/>
              </a:lnSpc>
            </a:pPr>
            <a:r>
              <a:rPr lang="en-US" dirty="0">
                <a:latin typeface="Carlito"/>
              </a:rPr>
              <a:t>The icons in the middle of the Taskbar are </a:t>
            </a:r>
            <a:r>
              <a:rPr lang="en-US" b="1" dirty="0">
                <a:latin typeface="Carlito"/>
              </a:rPr>
              <a:t>“pinned” applications</a:t>
            </a:r>
            <a:r>
              <a:rPr lang="en-US" dirty="0">
                <a:latin typeface="Carlito"/>
              </a:rPr>
              <a:t>, which is a way to have a quick access to applications you use frequently. “Pinned” applications will stay in the Taskbar until you “unpin” them.</a:t>
            </a:r>
          </a:p>
          <a:p>
            <a:pPr>
              <a:lnSpc>
                <a:spcPct val="100000"/>
              </a:lnSpc>
            </a:pPr>
            <a:endParaRPr lang="en-US" dirty="0">
              <a:latin typeface="Carlito"/>
            </a:endParaRPr>
          </a:p>
        </p:txBody>
      </p:sp>
      <p:sp>
        <p:nvSpPr>
          <p:cNvPr id="5" name="object 7">
            <a:extLst>
              <a:ext uri="{FF2B5EF4-FFF2-40B4-BE49-F238E27FC236}">
                <a16:creationId xmlns:a16="http://schemas.microsoft.com/office/drawing/2014/main" id="{3765A8C3-9860-4780-AAF1-D39F55626672}"/>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7629452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38400" y="57658"/>
            <a:ext cx="6023458" cy="504625"/>
          </a:xfrm>
          <a:prstGeom prst="rect">
            <a:avLst/>
          </a:prstGeom>
        </p:spPr>
        <p:txBody>
          <a:bodyPr vert="horz" wrap="square" lIns="0" tIns="12065" rIns="0" bIns="0" rtlCol="0">
            <a:spAutoFit/>
          </a:bodyPr>
          <a:lstStyle/>
          <a:p>
            <a:pPr marL="12700">
              <a:spcBef>
                <a:spcPts val="95"/>
              </a:spcBef>
            </a:pPr>
            <a:r>
              <a:rPr sz="3200" b="1" spc="-5" dirty="0">
                <a:latin typeface="Carlito"/>
                <a:cs typeface="Carlito"/>
              </a:rPr>
              <a:t>Right-clicking </a:t>
            </a:r>
            <a:r>
              <a:rPr sz="3200" b="1" spc="-15" dirty="0">
                <a:latin typeface="Carlito"/>
                <a:cs typeface="Carlito"/>
              </a:rPr>
              <a:t>to </a:t>
            </a:r>
            <a:r>
              <a:rPr sz="3200" b="1" spc="-5" dirty="0">
                <a:latin typeface="Carlito"/>
                <a:cs typeface="Carlito"/>
              </a:rPr>
              <a:t>Add a</a:t>
            </a:r>
            <a:r>
              <a:rPr sz="3200" b="1" spc="-10" dirty="0">
                <a:latin typeface="Carlito"/>
                <a:cs typeface="Carlito"/>
              </a:rPr>
              <a:t> Shortcut</a:t>
            </a:r>
            <a:endParaRPr sz="3200" dirty="0">
              <a:latin typeface="Carlito"/>
              <a:cs typeface="Carlito"/>
            </a:endParaRPr>
          </a:p>
        </p:txBody>
      </p:sp>
      <p:sp>
        <p:nvSpPr>
          <p:cNvPr id="14" name="TextBox 13">
            <a:extLst>
              <a:ext uri="{FF2B5EF4-FFF2-40B4-BE49-F238E27FC236}">
                <a16:creationId xmlns:a16="http://schemas.microsoft.com/office/drawing/2014/main" id="{F4457844-87A4-4765-8F87-3F94CD0789B4}"/>
              </a:ext>
            </a:extLst>
          </p:cNvPr>
          <p:cNvSpPr txBox="1"/>
          <p:nvPr/>
        </p:nvSpPr>
        <p:spPr>
          <a:xfrm>
            <a:off x="1600200" y="741464"/>
            <a:ext cx="4114800" cy="5632311"/>
          </a:xfrm>
          <a:prstGeom prst="rect">
            <a:avLst/>
          </a:prstGeom>
          <a:noFill/>
        </p:spPr>
        <p:txBody>
          <a:bodyPr wrap="square" rtlCol="0">
            <a:spAutoFit/>
          </a:bodyPr>
          <a:lstStyle/>
          <a:p>
            <a:r>
              <a:rPr lang="en-US" sz="2400" dirty="0"/>
              <a:t>The quickest way of creating a shortcut requires a right-click. To add a shortcut by right-clicking:</a:t>
            </a:r>
          </a:p>
          <a:p>
            <a:pPr marL="457200" indent="-457200">
              <a:buFont typeface="Wingdings" panose="05000000000000000000" pitchFamily="2" charset="2"/>
              <a:buChar char="§"/>
            </a:pPr>
            <a:r>
              <a:rPr lang="en-US" sz="2400" dirty="0"/>
              <a:t>Open File Explorer or This PC, Locate the file/folder for which you want to make a shortcut</a:t>
            </a:r>
          </a:p>
          <a:p>
            <a:pPr marL="457200" indent="-457200">
              <a:buFont typeface="Wingdings" panose="05000000000000000000" pitchFamily="2" charset="2"/>
              <a:buChar char="§"/>
            </a:pPr>
            <a:r>
              <a:rPr lang="en-US" sz="2400" dirty="0"/>
              <a:t>Click on </a:t>
            </a:r>
            <a:r>
              <a:rPr lang="en-US" sz="2400" b="1" dirty="0"/>
              <a:t>Create Shortcut</a:t>
            </a:r>
            <a:r>
              <a:rPr lang="en-US" sz="2400" dirty="0"/>
              <a:t>. Resize the window to see the desktop</a:t>
            </a:r>
          </a:p>
          <a:p>
            <a:pPr marL="457200" indent="-457200">
              <a:buFont typeface="Wingdings" panose="05000000000000000000" pitchFamily="2" charset="2"/>
              <a:buChar char="§"/>
            </a:pPr>
            <a:r>
              <a:rPr lang="en-US" sz="2400" b="1" dirty="0"/>
              <a:t>Drag </a:t>
            </a:r>
            <a:r>
              <a:rPr lang="en-US" sz="2400" dirty="0"/>
              <a:t>the shortcut icon to the desktop </a:t>
            </a:r>
          </a:p>
          <a:p>
            <a:pPr marL="457200" indent="-342900"/>
            <a:r>
              <a:rPr lang="en-US" sz="2400" dirty="0"/>
              <a:t>	(you can drag to the desktop in the left pane)</a:t>
            </a:r>
            <a:endParaRPr lang="en-US" sz="2400" b="1" dirty="0"/>
          </a:p>
        </p:txBody>
      </p:sp>
      <p:pic>
        <p:nvPicPr>
          <p:cNvPr id="16" name="Picture 15">
            <a:extLst>
              <a:ext uri="{FF2B5EF4-FFF2-40B4-BE49-F238E27FC236}">
                <a16:creationId xmlns:a16="http://schemas.microsoft.com/office/drawing/2014/main" id="{06DC358D-3AFF-4D76-B551-AEF91BC66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422" y="762000"/>
            <a:ext cx="5003578" cy="4562248"/>
          </a:xfrm>
          <a:prstGeom prst="rect">
            <a:avLst/>
          </a:prstGeom>
          <a:effectLst>
            <a:glow rad="88900">
              <a:schemeClr val="accent1">
                <a:alpha val="40000"/>
              </a:schemeClr>
            </a:glow>
          </a:effectLst>
        </p:spPr>
      </p:pic>
      <p:sp>
        <p:nvSpPr>
          <p:cNvPr id="17" name="Oval 16">
            <a:extLst>
              <a:ext uri="{FF2B5EF4-FFF2-40B4-BE49-F238E27FC236}">
                <a16:creationId xmlns:a16="http://schemas.microsoft.com/office/drawing/2014/main" id="{F1341FD5-D44F-4DD9-AE95-5A28B6748F7E}"/>
              </a:ext>
            </a:extLst>
          </p:cNvPr>
          <p:cNvSpPr/>
          <p:nvPr/>
        </p:nvSpPr>
        <p:spPr>
          <a:xfrm>
            <a:off x="5842000" y="1473201"/>
            <a:ext cx="1143000" cy="361315"/>
          </a:xfrm>
          <a:prstGeom prst="ellipse">
            <a:avLst/>
          </a:prstGeom>
          <a:noFill/>
          <a:ln w="38100">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6C8C35B-5127-4462-A03F-F9BA53B383F5}"/>
              </a:ext>
            </a:extLst>
          </p:cNvPr>
          <p:cNvSpPr/>
          <p:nvPr/>
        </p:nvSpPr>
        <p:spPr>
          <a:xfrm>
            <a:off x="7683500" y="3848100"/>
            <a:ext cx="2971800" cy="381000"/>
          </a:xfrm>
          <a:prstGeom prst="roundRect">
            <a:avLst/>
          </a:prstGeom>
          <a:noFill/>
          <a:ln w="57150">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Up 18">
            <a:extLst>
              <a:ext uri="{FF2B5EF4-FFF2-40B4-BE49-F238E27FC236}">
                <a16:creationId xmlns:a16="http://schemas.microsoft.com/office/drawing/2014/main" id="{4E38E8FC-2D43-48DE-9026-5E4E4B4C4ED7}"/>
              </a:ext>
            </a:extLst>
          </p:cNvPr>
          <p:cNvSpPr/>
          <p:nvPr/>
        </p:nvSpPr>
        <p:spPr>
          <a:xfrm>
            <a:off x="6403163" y="1834516"/>
            <a:ext cx="503274" cy="3804285"/>
          </a:xfrm>
          <a:prstGeom prst="upArrow">
            <a:avLst>
              <a:gd name="adj1" fmla="val 18833"/>
              <a:gd name="adj2" fmla="val 118538"/>
            </a:avLst>
          </a:prstGeom>
          <a:solidFill>
            <a:srgbClr val="26A0DA"/>
          </a:solidFill>
          <a:ln>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07E52D-5520-45E1-804B-87FD6B40EB18}"/>
              </a:ext>
            </a:extLst>
          </p:cNvPr>
          <p:cNvSpPr txBox="1"/>
          <p:nvPr/>
        </p:nvSpPr>
        <p:spPr>
          <a:xfrm>
            <a:off x="5715000" y="5654873"/>
            <a:ext cx="3657600" cy="461665"/>
          </a:xfrm>
          <a:prstGeom prst="rect">
            <a:avLst/>
          </a:prstGeom>
          <a:noFill/>
        </p:spPr>
        <p:txBody>
          <a:bodyPr wrap="square" rtlCol="0">
            <a:spAutoFit/>
          </a:bodyPr>
          <a:lstStyle/>
          <a:p>
            <a:r>
              <a:rPr lang="en-US" sz="2400" b="1" dirty="0"/>
              <a:t>Desktop on the left pane</a:t>
            </a:r>
          </a:p>
        </p:txBody>
      </p:sp>
      <p:sp>
        <p:nvSpPr>
          <p:cNvPr id="10" name="object 7">
            <a:extLst>
              <a:ext uri="{FF2B5EF4-FFF2-40B4-BE49-F238E27FC236}">
                <a16:creationId xmlns:a16="http://schemas.microsoft.com/office/drawing/2014/main" id="{6DF7D0B3-770D-4169-887E-7A80FA7C9336}"/>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2057" y="181200"/>
            <a:ext cx="3467886" cy="504625"/>
          </a:xfrm>
          <a:prstGeom prst="rect">
            <a:avLst/>
          </a:prstGeom>
        </p:spPr>
        <p:txBody>
          <a:bodyPr vert="horz" wrap="square" lIns="0" tIns="12065" rIns="0" bIns="0" rtlCol="0" anchor="ctr">
            <a:spAutoFit/>
          </a:bodyPr>
          <a:lstStyle/>
          <a:p>
            <a:pPr marL="12700" algn="ctr">
              <a:lnSpc>
                <a:spcPct val="100000"/>
              </a:lnSpc>
              <a:spcBef>
                <a:spcPts val="95"/>
              </a:spcBef>
            </a:pPr>
            <a:r>
              <a:rPr sz="3200" b="1" spc="-10" dirty="0">
                <a:latin typeface="Carlito"/>
                <a:cs typeface="Carlito"/>
              </a:rPr>
              <a:t>The </a:t>
            </a:r>
            <a:r>
              <a:rPr sz="3200" b="1" spc="-15" dirty="0">
                <a:latin typeface="Carlito"/>
                <a:cs typeface="Carlito"/>
              </a:rPr>
              <a:t>Recycle</a:t>
            </a:r>
            <a:r>
              <a:rPr sz="3200" b="1" spc="-40" dirty="0">
                <a:latin typeface="Carlito"/>
                <a:cs typeface="Carlito"/>
              </a:rPr>
              <a:t> </a:t>
            </a:r>
            <a:r>
              <a:rPr sz="3200" b="1" spc="-5" dirty="0">
                <a:latin typeface="Carlito"/>
                <a:cs typeface="Carlito"/>
              </a:rPr>
              <a:t>Bin</a:t>
            </a:r>
            <a:endParaRPr sz="3200" dirty="0">
              <a:latin typeface="Carlito"/>
              <a:cs typeface="Carlito"/>
            </a:endParaRPr>
          </a:p>
        </p:txBody>
      </p:sp>
      <p:sp>
        <p:nvSpPr>
          <p:cNvPr id="3" name="object 3"/>
          <p:cNvSpPr txBox="1"/>
          <p:nvPr/>
        </p:nvSpPr>
        <p:spPr>
          <a:xfrm>
            <a:off x="1924050" y="990600"/>
            <a:ext cx="8343900" cy="4671792"/>
          </a:xfrm>
          <a:prstGeom prst="rect">
            <a:avLst/>
          </a:prstGeom>
        </p:spPr>
        <p:txBody>
          <a:bodyPr vert="horz" wrap="square" lIns="0" tIns="80010" rIns="0" bIns="0" rtlCol="0">
            <a:spAutoFit/>
          </a:bodyPr>
          <a:lstStyle/>
          <a:p>
            <a:pPr marL="469900" indent="-457200">
              <a:spcBef>
                <a:spcPts val="630"/>
              </a:spcBef>
              <a:buFont typeface="Wingdings" panose="05000000000000000000" pitchFamily="2" charset="2"/>
              <a:buChar char="v"/>
              <a:tabLst>
                <a:tab pos="354965" algn="l"/>
                <a:tab pos="355600" algn="l"/>
              </a:tabLst>
            </a:pPr>
            <a:r>
              <a:rPr sz="2800" spc="-5" dirty="0">
                <a:latin typeface="Carlito"/>
                <a:cs typeface="Carlito"/>
              </a:rPr>
              <a:t>When </a:t>
            </a:r>
            <a:r>
              <a:rPr sz="2800" spc="-15" dirty="0">
                <a:latin typeface="Carlito"/>
                <a:cs typeface="Carlito"/>
              </a:rPr>
              <a:t>you delete any </a:t>
            </a:r>
            <a:r>
              <a:rPr sz="2800" spc="-10" dirty="0">
                <a:latin typeface="Carlito"/>
                <a:cs typeface="Carlito"/>
              </a:rPr>
              <a:t>file</a:t>
            </a:r>
            <a:r>
              <a:rPr lang="en-US" sz="2800" spc="-10" dirty="0">
                <a:latin typeface="Carlito"/>
                <a:cs typeface="Carlito"/>
              </a:rPr>
              <a:t> </a:t>
            </a:r>
            <a:r>
              <a:rPr lang="en-US" sz="2800" i="1" spc="-10" dirty="0">
                <a:latin typeface="Carlito"/>
                <a:cs typeface="Carlito"/>
              </a:rPr>
              <a:t>(not permanent delete)</a:t>
            </a:r>
            <a:r>
              <a:rPr sz="2800" spc="-10" dirty="0">
                <a:latin typeface="Carlito"/>
                <a:cs typeface="Carlito"/>
              </a:rPr>
              <a:t>, the </a:t>
            </a:r>
            <a:r>
              <a:rPr sz="2800" spc="-5" dirty="0">
                <a:latin typeface="Carlito"/>
                <a:cs typeface="Carlito"/>
              </a:rPr>
              <a:t>file is </a:t>
            </a:r>
            <a:r>
              <a:rPr sz="2800" spc="-25" dirty="0">
                <a:latin typeface="Carlito"/>
                <a:cs typeface="Carlito"/>
              </a:rPr>
              <a:t>kept </a:t>
            </a:r>
            <a:r>
              <a:rPr sz="2800" spc="-5" dirty="0">
                <a:latin typeface="Carlito"/>
                <a:cs typeface="Carlito"/>
              </a:rPr>
              <a:t>in the </a:t>
            </a:r>
            <a:r>
              <a:rPr sz="2800" b="1" spc="-15" dirty="0">
                <a:latin typeface="Carlito"/>
                <a:cs typeface="Carlito"/>
              </a:rPr>
              <a:t>recycle</a:t>
            </a:r>
            <a:r>
              <a:rPr sz="2800" b="1" spc="180" dirty="0">
                <a:latin typeface="Carlito"/>
                <a:cs typeface="Carlito"/>
              </a:rPr>
              <a:t> </a:t>
            </a:r>
            <a:r>
              <a:rPr sz="2800" b="1" spc="-10" dirty="0">
                <a:latin typeface="Carlito"/>
                <a:cs typeface="Carlito"/>
              </a:rPr>
              <a:t>bin</a:t>
            </a:r>
            <a:r>
              <a:rPr sz="2800" spc="-10" dirty="0">
                <a:latin typeface="Carlito"/>
                <a:cs typeface="Carlito"/>
              </a:rPr>
              <a:t>.</a:t>
            </a:r>
            <a:endParaRPr lang="en-US" sz="2800" dirty="0">
              <a:latin typeface="Carlito"/>
              <a:cs typeface="Carlito"/>
            </a:endParaRPr>
          </a:p>
          <a:p>
            <a:pPr marL="469900" indent="-457200">
              <a:spcBef>
                <a:spcPts val="630"/>
              </a:spcBef>
              <a:buFont typeface="Wingdings" panose="05000000000000000000" pitchFamily="2" charset="2"/>
              <a:buChar char="v"/>
              <a:tabLst>
                <a:tab pos="354965" algn="l"/>
                <a:tab pos="355600" algn="l"/>
              </a:tabLst>
            </a:pPr>
            <a:r>
              <a:rPr sz="2800" spc="-5" dirty="0">
                <a:latin typeface="Carlito"/>
                <a:cs typeface="Carlito"/>
              </a:rPr>
              <a:t>A file in the </a:t>
            </a:r>
            <a:r>
              <a:rPr sz="2800" spc="-10" dirty="0">
                <a:latin typeface="Carlito"/>
                <a:cs typeface="Carlito"/>
              </a:rPr>
              <a:t>recycle </a:t>
            </a:r>
            <a:r>
              <a:rPr sz="2800" spc="-5" dirty="0">
                <a:latin typeface="Carlito"/>
                <a:cs typeface="Carlito"/>
              </a:rPr>
              <a:t>bin </a:t>
            </a:r>
            <a:r>
              <a:rPr sz="2800" spc="-15" dirty="0">
                <a:latin typeface="Carlito"/>
                <a:cs typeface="Carlito"/>
              </a:rPr>
              <a:t>can </a:t>
            </a:r>
            <a:r>
              <a:rPr sz="2800" spc="-5" dirty="0">
                <a:latin typeface="Carlito"/>
                <a:cs typeface="Carlito"/>
              </a:rPr>
              <a:t>be </a:t>
            </a:r>
            <a:r>
              <a:rPr sz="2800" spc="-10" dirty="0">
                <a:latin typeface="Carlito"/>
                <a:cs typeface="Carlito"/>
              </a:rPr>
              <a:t>retrieved </a:t>
            </a:r>
            <a:r>
              <a:rPr sz="2800" spc="-5" dirty="0">
                <a:latin typeface="Carlito"/>
                <a:cs typeface="Carlito"/>
              </a:rPr>
              <a:t>if the </a:t>
            </a:r>
            <a:r>
              <a:rPr sz="2800" spc="-10" dirty="0">
                <a:latin typeface="Carlito"/>
                <a:cs typeface="Carlito"/>
              </a:rPr>
              <a:t>need</a:t>
            </a:r>
            <a:r>
              <a:rPr sz="2800" spc="65" dirty="0">
                <a:latin typeface="Carlito"/>
                <a:cs typeface="Carlito"/>
              </a:rPr>
              <a:t> </a:t>
            </a:r>
            <a:r>
              <a:rPr sz="2800" spc="-10" dirty="0">
                <a:latin typeface="Carlito"/>
                <a:cs typeface="Carlito"/>
              </a:rPr>
              <a:t>be.</a:t>
            </a:r>
            <a:r>
              <a:rPr lang="en-US" sz="2800" dirty="0">
                <a:latin typeface="Carlito"/>
                <a:cs typeface="Carlito"/>
              </a:rPr>
              <a:t> </a:t>
            </a:r>
          </a:p>
          <a:p>
            <a:pPr marL="469900" indent="-457200">
              <a:spcBef>
                <a:spcPts val="630"/>
              </a:spcBef>
              <a:buFont typeface="Wingdings" panose="05000000000000000000" pitchFamily="2" charset="2"/>
              <a:buChar char="v"/>
              <a:tabLst>
                <a:tab pos="354965" algn="l"/>
                <a:tab pos="355600" algn="l"/>
              </a:tabLst>
            </a:pPr>
            <a:r>
              <a:rPr sz="2800" spc="-10" dirty="0">
                <a:latin typeface="Carlito"/>
                <a:cs typeface="Carlito"/>
              </a:rPr>
              <a:t>The </a:t>
            </a:r>
            <a:r>
              <a:rPr sz="2800" spc="-15" dirty="0">
                <a:latin typeface="Carlito"/>
                <a:cs typeface="Carlito"/>
              </a:rPr>
              <a:t>Recycle </a:t>
            </a:r>
            <a:r>
              <a:rPr sz="2800" spc="-5" dirty="0">
                <a:latin typeface="Carlito"/>
                <a:cs typeface="Carlito"/>
              </a:rPr>
              <a:t>Bin is the </a:t>
            </a:r>
            <a:r>
              <a:rPr sz="2800" spc="-15" dirty="0">
                <a:latin typeface="Carlito"/>
                <a:cs typeface="Carlito"/>
              </a:rPr>
              <a:t>desktop </a:t>
            </a:r>
            <a:r>
              <a:rPr sz="2800" spc="-10" dirty="0">
                <a:latin typeface="Carlito"/>
                <a:cs typeface="Carlito"/>
              </a:rPr>
              <a:t>icon that </a:t>
            </a:r>
            <a:r>
              <a:rPr sz="2800" spc="-5" dirty="0">
                <a:latin typeface="Carlito"/>
                <a:cs typeface="Carlito"/>
              </a:rPr>
              <a:t>resembles</a:t>
            </a:r>
            <a:r>
              <a:rPr sz="2800" spc="125" dirty="0">
                <a:latin typeface="Carlito"/>
                <a:cs typeface="Carlito"/>
              </a:rPr>
              <a:t> </a:t>
            </a:r>
            <a:r>
              <a:rPr sz="2800" spc="-5" dirty="0">
                <a:latin typeface="Carlito"/>
                <a:cs typeface="Carlito"/>
              </a:rPr>
              <a:t>a</a:t>
            </a:r>
            <a:r>
              <a:rPr lang="en-US" sz="2800" dirty="0">
                <a:latin typeface="Carlito"/>
                <a:cs typeface="Carlito"/>
              </a:rPr>
              <a:t> </a:t>
            </a:r>
            <a:r>
              <a:rPr sz="2800" spc="-15" dirty="0">
                <a:latin typeface="Carlito"/>
                <a:cs typeface="Carlito"/>
              </a:rPr>
              <a:t>wastebasket.</a:t>
            </a:r>
            <a:endParaRPr sz="2800" dirty="0">
              <a:latin typeface="Carlito"/>
              <a:cs typeface="Carlito"/>
            </a:endParaRPr>
          </a:p>
          <a:p>
            <a:pPr marL="469900" marR="50800" indent="-457200">
              <a:spcBef>
                <a:spcPts val="530"/>
              </a:spcBef>
              <a:buFont typeface="Wingdings" panose="05000000000000000000" pitchFamily="2" charset="2"/>
              <a:buChar char="v"/>
              <a:tabLst>
                <a:tab pos="354965" algn="l"/>
                <a:tab pos="355600" algn="l"/>
              </a:tabLst>
            </a:pPr>
            <a:r>
              <a:rPr sz="2800" spc="-5" dirty="0">
                <a:latin typeface="Carlito"/>
                <a:cs typeface="Carlito"/>
              </a:rPr>
              <a:t>It is </a:t>
            </a:r>
            <a:r>
              <a:rPr sz="2800" spc="-10" dirty="0">
                <a:latin typeface="Carlito"/>
                <a:cs typeface="Carlito"/>
              </a:rPr>
              <a:t>possible </a:t>
            </a:r>
            <a:r>
              <a:rPr sz="2800" spc="-20" dirty="0">
                <a:latin typeface="Carlito"/>
                <a:cs typeface="Carlito"/>
              </a:rPr>
              <a:t>to </a:t>
            </a:r>
            <a:r>
              <a:rPr sz="2800" spc="-5" dirty="0">
                <a:latin typeface="Carlito"/>
                <a:cs typeface="Carlito"/>
              </a:rPr>
              <a:t>open the </a:t>
            </a:r>
            <a:r>
              <a:rPr sz="2800" spc="-15" dirty="0">
                <a:latin typeface="Carlito"/>
                <a:cs typeface="Carlito"/>
              </a:rPr>
              <a:t>Recycle </a:t>
            </a:r>
            <a:r>
              <a:rPr sz="2800" spc="-5" dirty="0">
                <a:latin typeface="Carlito"/>
                <a:cs typeface="Carlito"/>
              </a:rPr>
              <a:t>Bin </a:t>
            </a:r>
            <a:r>
              <a:rPr sz="2800" spc="-10" dirty="0">
                <a:latin typeface="Carlito"/>
                <a:cs typeface="Carlito"/>
              </a:rPr>
              <a:t>folder anytime </a:t>
            </a:r>
            <a:r>
              <a:rPr sz="2800" spc="-5" dirty="0">
                <a:latin typeface="Carlito"/>
                <a:cs typeface="Carlito"/>
              </a:rPr>
              <a:t>and </a:t>
            </a:r>
            <a:r>
              <a:rPr sz="2800" spc="-10" dirty="0">
                <a:latin typeface="Carlito"/>
                <a:cs typeface="Carlito"/>
              </a:rPr>
              <a:t>see  what's </a:t>
            </a:r>
            <a:r>
              <a:rPr sz="2800" spc="-5" dirty="0">
                <a:latin typeface="Carlito"/>
                <a:cs typeface="Carlito"/>
              </a:rPr>
              <a:t>inside </a:t>
            </a:r>
            <a:r>
              <a:rPr sz="2800" spc="-10" dirty="0">
                <a:latin typeface="Carlito"/>
                <a:cs typeface="Carlito"/>
              </a:rPr>
              <a:t>by </a:t>
            </a:r>
            <a:r>
              <a:rPr sz="2800" i="1" spc="-10" dirty="0">
                <a:latin typeface="Carlito"/>
                <a:cs typeface="Carlito"/>
              </a:rPr>
              <a:t>double-clicking</a:t>
            </a:r>
            <a:r>
              <a:rPr sz="2800" spc="-10" dirty="0">
                <a:latin typeface="Carlito"/>
                <a:cs typeface="Carlito"/>
              </a:rPr>
              <a:t> </a:t>
            </a:r>
            <a:r>
              <a:rPr sz="2800" spc="-5" dirty="0">
                <a:latin typeface="Carlito"/>
                <a:cs typeface="Carlito"/>
              </a:rPr>
              <a:t>the </a:t>
            </a:r>
            <a:r>
              <a:rPr sz="2800" i="1" spc="-15" dirty="0">
                <a:latin typeface="Carlito"/>
                <a:cs typeface="Carlito"/>
              </a:rPr>
              <a:t>Recycle </a:t>
            </a:r>
            <a:r>
              <a:rPr sz="2800" i="1" spc="-5" dirty="0">
                <a:latin typeface="Carlito"/>
                <a:cs typeface="Carlito"/>
              </a:rPr>
              <a:t>Bin </a:t>
            </a:r>
            <a:r>
              <a:rPr sz="2800" i="1" spc="-10" dirty="0">
                <a:latin typeface="Carlito"/>
                <a:cs typeface="Carlito"/>
              </a:rPr>
              <a:t>icon</a:t>
            </a:r>
            <a:r>
              <a:rPr sz="2800" spc="-10" dirty="0">
                <a:latin typeface="Carlito"/>
                <a:cs typeface="Carlito"/>
              </a:rPr>
              <a:t> </a:t>
            </a:r>
            <a:r>
              <a:rPr sz="2800" spc="-15" dirty="0">
                <a:latin typeface="Carlito"/>
                <a:cs typeface="Carlito"/>
              </a:rPr>
              <a:t>located </a:t>
            </a:r>
            <a:r>
              <a:rPr sz="2800" dirty="0">
                <a:latin typeface="Carlito"/>
                <a:cs typeface="Carlito"/>
              </a:rPr>
              <a:t>on  </a:t>
            </a:r>
            <a:r>
              <a:rPr sz="2800" spc="-5" dirty="0">
                <a:latin typeface="Carlito"/>
                <a:cs typeface="Carlito"/>
              </a:rPr>
              <a:t>the </a:t>
            </a:r>
            <a:r>
              <a:rPr sz="2800" spc="-15" dirty="0">
                <a:latin typeface="Carlito"/>
                <a:cs typeface="Carlito"/>
              </a:rPr>
              <a:t>desktop </a:t>
            </a:r>
            <a:r>
              <a:rPr sz="2800" spc="-5" dirty="0">
                <a:latin typeface="Carlito"/>
                <a:cs typeface="Carlito"/>
              </a:rPr>
              <a:t>or </a:t>
            </a:r>
            <a:r>
              <a:rPr sz="2800" spc="-10" dirty="0">
                <a:latin typeface="Carlito"/>
                <a:cs typeface="Carlito"/>
              </a:rPr>
              <a:t>using </a:t>
            </a:r>
            <a:r>
              <a:rPr lang="en-US" sz="2800" spc="-10" dirty="0">
                <a:latin typeface="Carlito"/>
                <a:cs typeface="Carlito"/>
              </a:rPr>
              <a:t>File</a:t>
            </a:r>
            <a:r>
              <a:rPr sz="2800" spc="45" dirty="0">
                <a:latin typeface="Carlito"/>
                <a:cs typeface="Carlito"/>
              </a:rPr>
              <a:t> </a:t>
            </a:r>
            <a:r>
              <a:rPr sz="2800" spc="-30" dirty="0">
                <a:latin typeface="Carlito"/>
                <a:cs typeface="Carlito"/>
              </a:rPr>
              <a:t>Explorer.</a:t>
            </a:r>
            <a:endParaRPr sz="2800" dirty="0">
              <a:latin typeface="Carlito"/>
              <a:cs typeface="Carlito"/>
            </a:endParaRPr>
          </a:p>
          <a:p>
            <a:pPr marL="469900" marR="474980" indent="-457200">
              <a:spcBef>
                <a:spcPts val="530"/>
              </a:spcBef>
              <a:buFont typeface="Wingdings" panose="05000000000000000000" pitchFamily="2" charset="2"/>
              <a:buChar char="v"/>
              <a:tabLst>
                <a:tab pos="419100" algn="l"/>
                <a:tab pos="419734" algn="l"/>
              </a:tabLst>
            </a:pPr>
            <a:r>
              <a:rPr sz="2800" spc="-60" dirty="0">
                <a:latin typeface="Carlito"/>
                <a:cs typeface="Carlito"/>
              </a:rPr>
              <a:t>You </a:t>
            </a:r>
            <a:r>
              <a:rPr sz="2800" spc="-15" dirty="0">
                <a:latin typeface="Carlito"/>
                <a:cs typeface="Carlito"/>
              </a:rPr>
              <a:t>can delete </a:t>
            </a:r>
            <a:r>
              <a:rPr sz="2800" spc="-5" dirty="0">
                <a:latin typeface="Carlito"/>
                <a:cs typeface="Carlito"/>
              </a:rPr>
              <a:t>an </a:t>
            </a:r>
            <a:r>
              <a:rPr sz="2800" spc="-10" dirty="0">
                <a:latin typeface="Carlito"/>
                <a:cs typeface="Carlito"/>
              </a:rPr>
              <a:t>item by </a:t>
            </a:r>
            <a:r>
              <a:rPr sz="2800" b="1" spc="-5" dirty="0">
                <a:latin typeface="Carlito"/>
                <a:cs typeface="Carlito"/>
              </a:rPr>
              <a:t>moving</a:t>
            </a:r>
            <a:r>
              <a:rPr sz="2800" spc="-5" dirty="0">
                <a:latin typeface="Carlito"/>
                <a:cs typeface="Carlito"/>
              </a:rPr>
              <a:t> it </a:t>
            </a:r>
            <a:r>
              <a:rPr sz="2800" spc="-15" dirty="0">
                <a:latin typeface="Carlito"/>
                <a:cs typeface="Carlito"/>
              </a:rPr>
              <a:t>to </a:t>
            </a:r>
            <a:r>
              <a:rPr sz="2800" spc="-5" dirty="0">
                <a:latin typeface="Carlito"/>
                <a:cs typeface="Carlito"/>
              </a:rPr>
              <a:t>the </a:t>
            </a:r>
            <a:r>
              <a:rPr sz="2800" spc="-15" dirty="0">
                <a:latin typeface="Carlito"/>
                <a:cs typeface="Carlito"/>
              </a:rPr>
              <a:t>Recycle </a:t>
            </a:r>
            <a:r>
              <a:rPr sz="2800" spc="-5" dirty="0">
                <a:latin typeface="Carlito"/>
                <a:cs typeface="Carlito"/>
              </a:rPr>
              <a:t>Bin. </a:t>
            </a:r>
            <a:r>
              <a:rPr sz="2800" spc="-10" dirty="0">
                <a:latin typeface="Carlito"/>
                <a:cs typeface="Carlito"/>
              </a:rPr>
              <a:t>The  items </a:t>
            </a:r>
            <a:r>
              <a:rPr sz="2800" spc="-15" dirty="0">
                <a:latin typeface="Carlito"/>
                <a:cs typeface="Carlito"/>
              </a:rPr>
              <a:t>can </a:t>
            </a:r>
            <a:r>
              <a:rPr sz="2800" spc="-5" dirty="0">
                <a:latin typeface="Carlito"/>
                <a:cs typeface="Carlito"/>
              </a:rPr>
              <a:t>be </a:t>
            </a:r>
            <a:r>
              <a:rPr sz="2800" spc="-10" dirty="0">
                <a:latin typeface="Carlito"/>
                <a:cs typeface="Carlito"/>
              </a:rPr>
              <a:t>moved </a:t>
            </a:r>
            <a:r>
              <a:rPr sz="2800" spc="-15" dirty="0">
                <a:latin typeface="Carlito"/>
                <a:cs typeface="Carlito"/>
              </a:rPr>
              <a:t>from</a:t>
            </a:r>
            <a:r>
              <a:rPr sz="2800" spc="60" dirty="0">
                <a:latin typeface="Carlito"/>
                <a:cs typeface="Carlito"/>
              </a:rPr>
              <a:t> </a:t>
            </a:r>
            <a:r>
              <a:rPr sz="2800" spc="-10" dirty="0">
                <a:latin typeface="Carlito"/>
                <a:cs typeface="Carlito"/>
              </a:rPr>
              <a:t>anywhere.</a:t>
            </a:r>
            <a:endParaRPr sz="2800" dirty="0">
              <a:latin typeface="Carlito"/>
              <a:cs typeface="Carlito"/>
            </a:endParaRPr>
          </a:p>
        </p:txBody>
      </p:sp>
      <p:sp>
        <p:nvSpPr>
          <p:cNvPr id="5" name="object 7">
            <a:extLst>
              <a:ext uri="{FF2B5EF4-FFF2-40B4-BE49-F238E27FC236}">
                <a16:creationId xmlns:a16="http://schemas.microsoft.com/office/drawing/2014/main" id="{7FD415E5-ACF8-4F01-ABDE-97342392176C}"/>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7400" y="1447801"/>
            <a:ext cx="7010400" cy="4582665"/>
          </a:xfrm>
          <a:prstGeom prst="rect">
            <a:avLst/>
          </a:prstGeom>
        </p:spPr>
        <p:txBody>
          <a:bodyPr vert="horz" wrap="square" lIns="0" tIns="12065" rIns="0" bIns="0" rtlCol="0">
            <a:spAutoFit/>
          </a:bodyPr>
          <a:lstStyle/>
          <a:p>
            <a:pPr marL="469900" indent="-457200">
              <a:spcBef>
                <a:spcPts val="95"/>
              </a:spcBef>
              <a:buFont typeface="Wingdings" panose="05000000000000000000" pitchFamily="2" charset="2"/>
              <a:buChar char="v"/>
              <a:tabLst>
                <a:tab pos="354965" algn="l"/>
                <a:tab pos="355600" algn="l"/>
              </a:tabLst>
            </a:pPr>
            <a:r>
              <a:rPr sz="2700" b="1" spc="-10" dirty="0">
                <a:latin typeface="Carlito"/>
                <a:cs typeface="Carlito"/>
              </a:rPr>
              <a:t>Click </a:t>
            </a:r>
            <a:r>
              <a:rPr sz="2700" b="1" spc="-5" dirty="0">
                <a:latin typeface="Carlito"/>
                <a:cs typeface="Carlito"/>
              </a:rPr>
              <a:t>and </a:t>
            </a:r>
            <a:r>
              <a:rPr sz="2700" b="1" spc="-20" dirty="0">
                <a:latin typeface="Carlito"/>
                <a:cs typeface="Carlito"/>
              </a:rPr>
              <a:t>drag </a:t>
            </a:r>
            <a:r>
              <a:rPr sz="2700" spc="-5" dirty="0">
                <a:latin typeface="Carlito"/>
                <a:cs typeface="Carlito"/>
              </a:rPr>
              <a:t>the file or </a:t>
            </a:r>
            <a:r>
              <a:rPr sz="2700" spc="-15" dirty="0">
                <a:latin typeface="Carlito"/>
                <a:cs typeface="Carlito"/>
              </a:rPr>
              <a:t>folder </a:t>
            </a:r>
            <a:r>
              <a:rPr sz="2700" spc="-10" dirty="0">
                <a:latin typeface="Carlito"/>
                <a:cs typeface="Carlito"/>
              </a:rPr>
              <a:t>to </a:t>
            </a:r>
            <a:r>
              <a:rPr sz="2700" spc="-5" dirty="0">
                <a:latin typeface="Carlito"/>
                <a:cs typeface="Carlito"/>
              </a:rPr>
              <a:t>the </a:t>
            </a:r>
            <a:r>
              <a:rPr sz="2700" b="1" spc="-15" dirty="0">
                <a:latin typeface="Carlito"/>
                <a:cs typeface="Carlito"/>
              </a:rPr>
              <a:t>Recycle</a:t>
            </a:r>
            <a:r>
              <a:rPr sz="2700" b="1" spc="114" dirty="0">
                <a:latin typeface="Carlito"/>
                <a:cs typeface="Carlito"/>
              </a:rPr>
              <a:t> </a:t>
            </a:r>
            <a:r>
              <a:rPr sz="2700" b="1" dirty="0">
                <a:latin typeface="Carlito"/>
                <a:cs typeface="Carlito"/>
              </a:rPr>
              <a:t>Bin</a:t>
            </a:r>
            <a:r>
              <a:rPr lang="en-US" sz="2700" b="1" dirty="0">
                <a:latin typeface="Carlito"/>
                <a:cs typeface="Carlito"/>
              </a:rPr>
              <a:t> </a:t>
            </a:r>
            <a:r>
              <a:rPr lang="en-US" sz="2700" dirty="0">
                <a:latin typeface="Carlito"/>
                <a:cs typeface="Carlito"/>
              </a:rPr>
              <a:t>(while the recycle bin can be seen)</a:t>
            </a:r>
            <a:r>
              <a:rPr sz="2700" dirty="0">
                <a:latin typeface="Carlito"/>
                <a:cs typeface="Carlito"/>
              </a:rPr>
              <a:t>.</a:t>
            </a:r>
          </a:p>
          <a:p>
            <a:pPr marL="12700">
              <a:tabLst>
                <a:tab pos="354965" algn="l"/>
                <a:tab pos="355600" algn="l"/>
              </a:tabLst>
            </a:pPr>
            <a:r>
              <a:rPr lang="en-US" sz="2700" spc="-5" dirty="0">
                <a:latin typeface="Carlito"/>
                <a:cs typeface="Carlito"/>
              </a:rPr>
              <a:t>			</a:t>
            </a:r>
            <a:r>
              <a:rPr sz="2700" b="1" spc="-5" dirty="0">
                <a:latin typeface="Carlito"/>
                <a:cs typeface="Carlito"/>
              </a:rPr>
              <a:t>OR</a:t>
            </a:r>
            <a:endParaRPr sz="2700" b="1" dirty="0">
              <a:latin typeface="Carlito"/>
              <a:cs typeface="Carlito"/>
            </a:endParaRPr>
          </a:p>
          <a:p>
            <a:pPr marL="469900" indent="-457200">
              <a:buFont typeface="Wingdings" panose="05000000000000000000" pitchFamily="2" charset="2"/>
              <a:buChar char="v"/>
              <a:tabLst>
                <a:tab pos="354965" algn="l"/>
                <a:tab pos="355600" algn="l"/>
              </a:tabLst>
            </a:pPr>
            <a:r>
              <a:rPr sz="2700" b="1" spc="-10" dirty="0">
                <a:latin typeface="Carlito"/>
                <a:cs typeface="Carlito"/>
              </a:rPr>
              <a:t>Right-click </a:t>
            </a:r>
            <a:r>
              <a:rPr sz="2700" spc="-5" dirty="0">
                <a:latin typeface="Carlito"/>
                <a:cs typeface="Carlito"/>
              </a:rPr>
              <a:t>the file</a:t>
            </a:r>
            <a:r>
              <a:rPr lang="en-US" sz="2700" spc="-5" dirty="0">
                <a:latin typeface="Carlito"/>
                <a:cs typeface="Carlito"/>
              </a:rPr>
              <a:t>/f</a:t>
            </a:r>
            <a:r>
              <a:rPr sz="2700" spc="-15" dirty="0">
                <a:latin typeface="Carlito"/>
                <a:cs typeface="Carlito"/>
              </a:rPr>
              <a:t>older you want to </a:t>
            </a:r>
            <a:r>
              <a:rPr sz="2700" spc="-10" dirty="0">
                <a:latin typeface="Carlito"/>
                <a:cs typeface="Carlito"/>
              </a:rPr>
              <a:t>delete</a:t>
            </a:r>
            <a:r>
              <a:rPr lang="en-US" sz="2700" spc="-10" dirty="0">
                <a:latin typeface="Carlito"/>
                <a:cs typeface="Carlito"/>
              </a:rPr>
              <a:t>, and select delete.</a:t>
            </a:r>
          </a:p>
          <a:p>
            <a:pPr marL="469900" lvl="1">
              <a:tabLst>
                <a:tab pos="354965" algn="l"/>
                <a:tab pos="355600" algn="l"/>
              </a:tabLst>
            </a:pPr>
            <a:r>
              <a:rPr lang="en-US" sz="2700" spc="-5" dirty="0">
                <a:latin typeface="Carlito"/>
                <a:cs typeface="Carlito"/>
              </a:rPr>
              <a:t>	</a:t>
            </a:r>
            <a:r>
              <a:rPr sz="2700" b="1" spc="-5" dirty="0">
                <a:latin typeface="Carlito"/>
                <a:cs typeface="Carlito"/>
              </a:rPr>
              <a:t>OR</a:t>
            </a:r>
            <a:endParaRPr sz="2700" b="1" dirty="0">
              <a:latin typeface="Carlito"/>
              <a:cs typeface="Carlito"/>
            </a:endParaRPr>
          </a:p>
          <a:p>
            <a:pPr marL="469265" indent="-457200">
              <a:buFont typeface="Wingdings" panose="05000000000000000000" pitchFamily="2" charset="2"/>
              <a:buChar char="v"/>
              <a:tabLst>
                <a:tab pos="426720" algn="l"/>
                <a:tab pos="427355" algn="l"/>
              </a:tabLst>
            </a:pPr>
            <a:r>
              <a:rPr sz="2700" spc="-5" dirty="0">
                <a:latin typeface="Carlito"/>
                <a:cs typeface="Carlito"/>
              </a:rPr>
              <a:t>Click the file or </a:t>
            </a:r>
            <a:r>
              <a:rPr sz="2700" spc="-15" dirty="0">
                <a:latin typeface="Carlito"/>
                <a:cs typeface="Carlito"/>
              </a:rPr>
              <a:t>folder you want to</a:t>
            </a:r>
            <a:r>
              <a:rPr sz="2700" spc="25" dirty="0">
                <a:latin typeface="Carlito"/>
                <a:cs typeface="Carlito"/>
              </a:rPr>
              <a:t> </a:t>
            </a:r>
            <a:r>
              <a:rPr sz="2700" spc="-10" dirty="0">
                <a:latin typeface="Carlito"/>
                <a:cs typeface="Carlito"/>
              </a:rPr>
              <a:t>delete.</a:t>
            </a:r>
            <a:endParaRPr lang="en-US" sz="2700" dirty="0">
              <a:latin typeface="Carlito"/>
              <a:cs typeface="Carlito"/>
            </a:endParaRPr>
          </a:p>
          <a:p>
            <a:pPr marL="12065">
              <a:tabLst>
                <a:tab pos="426720" algn="l"/>
                <a:tab pos="427355" algn="l"/>
              </a:tabLst>
            </a:pPr>
            <a:r>
              <a:rPr lang="en-US" sz="2700" spc="-10" dirty="0">
                <a:latin typeface="Carlito"/>
                <a:cs typeface="Carlito"/>
              </a:rPr>
              <a:t>	Under </a:t>
            </a:r>
            <a:r>
              <a:rPr lang="en-US" sz="2700" b="1" spc="-10" dirty="0">
                <a:latin typeface="Carlito"/>
                <a:cs typeface="Carlito"/>
              </a:rPr>
              <a:t>Home tab,</a:t>
            </a:r>
            <a:r>
              <a:rPr sz="2700" b="1" spc="-10" dirty="0">
                <a:latin typeface="Carlito"/>
                <a:cs typeface="Carlito"/>
              </a:rPr>
              <a:t> </a:t>
            </a:r>
            <a:r>
              <a:rPr lang="en-US" sz="2700" spc="-10" dirty="0">
                <a:latin typeface="Carlito"/>
                <a:cs typeface="Carlito"/>
              </a:rPr>
              <a:t>click on </a:t>
            </a:r>
            <a:r>
              <a:rPr lang="en-US" sz="2700" b="1" spc="-10" dirty="0">
                <a:latin typeface="Carlito"/>
                <a:cs typeface="Carlito"/>
              </a:rPr>
              <a:t>delete</a:t>
            </a:r>
            <a:r>
              <a:rPr lang="en-US" sz="2700" spc="-10" dirty="0">
                <a:latin typeface="Carlito"/>
                <a:cs typeface="Carlito"/>
              </a:rPr>
              <a:t> </a:t>
            </a:r>
          </a:p>
          <a:p>
            <a:pPr marL="469265" lvl="1">
              <a:tabLst>
                <a:tab pos="426720" algn="l"/>
                <a:tab pos="427355" algn="l"/>
              </a:tabLst>
            </a:pPr>
            <a:r>
              <a:rPr lang="en-US" sz="2700" spc="-10" dirty="0">
                <a:latin typeface="Carlito"/>
                <a:cs typeface="Carlito"/>
              </a:rPr>
              <a:t>in the Organize ribbon.</a:t>
            </a:r>
          </a:p>
          <a:p>
            <a:pPr marL="469265" lvl="1">
              <a:tabLst>
                <a:tab pos="426720" algn="l"/>
                <a:tab pos="427355" algn="l"/>
              </a:tabLst>
            </a:pPr>
            <a:r>
              <a:rPr lang="en-US" sz="2700" spc="-10" dirty="0">
                <a:latin typeface="Carlito"/>
                <a:cs typeface="Carlito"/>
              </a:rPr>
              <a:t>	OR</a:t>
            </a:r>
          </a:p>
          <a:p>
            <a:pPr marL="406400" lvl="1" indent="-406400">
              <a:buFont typeface="Wingdings" panose="05000000000000000000" pitchFamily="2" charset="2"/>
              <a:buChar char="v"/>
              <a:tabLst>
                <a:tab pos="426720" algn="l"/>
                <a:tab pos="427355" algn="l"/>
              </a:tabLst>
            </a:pPr>
            <a:r>
              <a:rPr lang="en-US" sz="2700" spc="-10" dirty="0">
                <a:latin typeface="Carlito"/>
                <a:cs typeface="Carlito"/>
              </a:rPr>
              <a:t>Select the file/folder and press the </a:t>
            </a:r>
            <a:r>
              <a:rPr lang="en-US" sz="2700" b="1" spc="-10" dirty="0">
                <a:latin typeface="Carlito"/>
                <a:cs typeface="Carlito"/>
              </a:rPr>
              <a:t>Delete key</a:t>
            </a:r>
            <a:endParaRPr sz="2700" b="1" dirty="0">
              <a:latin typeface="Carlito"/>
              <a:cs typeface="Carlito"/>
            </a:endParaRPr>
          </a:p>
        </p:txBody>
      </p:sp>
      <p:sp>
        <p:nvSpPr>
          <p:cNvPr id="5" name="TextBox 4">
            <a:extLst>
              <a:ext uri="{FF2B5EF4-FFF2-40B4-BE49-F238E27FC236}">
                <a16:creationId xmlns:a16="http://schemas.microsoft.com/office/drawing/2014/main" id="{2553E40E-D8AC-4C8C-ABDC-7E3C4EB49D25}"/>
              </a:ext>
            </a:extLst>
          </p:cNvPr>
          <p:cNvSpPr txBox="1"/>
          <p:nvPr/>
        </p:nvSpPr>
        <p:spPr>
          <a:xfrm>
            <a:off x="1981200" y="135611"/>
            <a:ext cx="8229600" cy="1077218"/>
          </a:xfrm>
          <a:prstGeom prst="rect">
            <a:avLst/>
          </a:prstGeom>
          <a:noFill/>
        </p:spPr>
        <p:txBody>
          <a:bodyPr wrap="square">
            <a:spAutoFit/>
          </a:bodyPr>
          <a:lstStyle/>
          <a:p>
            <a:pPr marL="12700">
              <a:spcBef>
                <a:spcPts val="530"/>
              </a:spcBef>
              <a:tabLst>
                <a:tab pos="354965" algn="l"/>
                <a:tab pos="355600" algn="l"/>
              </a:tabLst>
            </a:pPr>
            <a:r>
              <a:rPr lang="en-US" sz="3200" b="1" spc="-100" dirty="0">
                <a:latin typeface="Carlito"/>
                <a:cs typeface="Carlito"/>
              </a:rPr>
              <a:t>To </a:t>
            </a:r>
            <a:r>
              <a:rPr lang="en-US" sz="3200" b="1" spc="-10" dirty="0">
                <a:latin typeface="Carlito"/>
                <a:cs typeface="Carlito"/>
              </a:rPr>
              <a:t>move </a:t>
            </a:r>
            <a:r>
              <a:rPr lang="en-US" sz="3200" b="1" spc="-5" dirty="0">
                <a:latin typeface="Carlito"/>
                <a:cs typeface="Carlito"/>
              </a:rPr>
              <a:t>an </a:t>
            </a:r>
            <a:r>
              <a:rPr lang="en-US" sz="3200" b="1" spc="-10" dirty="0">
                <a:latin typeface="Carlito"/>
                <a:cs typeface="Carlito"/>
              </a:rPr>
              <a:t>item </a:t>
            </a:r>
            <a:r>
              <a:rPr lang="en-US" sz="3200" b="1" spc="-20" dirty="0">
                <a:latin typeface="Carlito"/>
                <a:cs typeface="Carlito"/>
              </a:rPr>
              <a:t>to </a:t>
            </a:r>
            <a:r>
              <a:rPr lang="en-US" sz="3200" b="1" spc="-5" dirty="0">
                <a:latin typeface="Carlito"/>
                <a:cs typeface="Carlito"/>
              </a:rPr>
              <a:t>the </a:t>
            </a:r>
            <a:r>
              <a:rPr lang="en-US" sz="3200" b="1" spc="-15" dirty="0">
                <a:latin typeface="Carlito"/>
                <a:cs typeface="Carlito"/>
              </a:rPr>
              <a:t>Recycle </a:t>
            </a:r>
            <a:r>
              <a:rPr lang="en-US" sz="3200" b="1" spc="-5" dirty="0">
                <a:latin typeface="Carlito"/>
                <a:cs typeface="Carlito"/>
              </a:rPr>
              <a:t>Bin </a:t>
            </a:r>
            <a:r>
              <a:rPr lang="en-US" sz="3200" b="1" spc="-15" dirty="0">
                <a:latin typeface="Carlito"/>
                <a:cs typeface="Carlito"/>
              </a:rPr>
              <a:t>using </a:t>
            </a:r>
            <a:r>
              <a:rPr lang="en-US" sz="3200" b="1" spc="-10" dirty="0">
                <a:latin typeface="Carlito"/>
                <a:cs typeface="Carlito"/>
              </a:rPr>
              <a:t>File </a:t>
            </a:r>
            <a:r>
              <a:rPr lang="en-US" sz="3200" b="1" spc="-30" dirty="0">
                <a:latin typeface="Carlito"/>
                <a:cs typeface="Carlito"/>
              </a:rPr>
              <a:t>Explorer</a:t>
            </a:r>
            <a:endParaRPr lang="en-US" sz="3200" b="1" dirty="0">
              <a:latin typeface="Carlito"/>
              <a:cs typeface="Carlito"/>
            </a:endParaRPr>
          </a:p>
        </p:txBody>
      </p:sp>
      <p:pic>
        <p:nvPicPr>
          <p:cNvPr id="7" name="Picture 6">
            <a:extLst>
              <a:ext uri="{FF2B5EF4-FFF2-40B4-BE49-F238E27FC236}">
                <a16:creationId xmlns:a16="http://schemas.microsoft.com/office/drawing/2014/main" id="{5980E06F-3183-4283-8AFF-F0F9B65F1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3811218"/>
            <a:ext cx="1066800" cy="1623391"/>
          </a:xfrm>
          <a:prstGeom prst="rect">
            <a:avLst/>
          </a:prstGeom>
        </p:spPr>
      </p:pic>
      <p:sp>
        <p:nvSpPr>
          <p:cNvPr id="6" name="object 7">
            <a:extLst>
              <a:ext uri="{FF2B5EF4-FFF2-40B4-BE49-F238E27FC236}">
                <a16:creationId xmlns:a16="http://schemas.microsoft.com/office/drawing/2014/main" id="{993012D7-DE00-4837-9675-963939D6616B}"/>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5000" y="780355"/>
            <a:ext cx="8229600" cy="5436745"/>
          </a:xfrm>
          <a:prstGeom prst="rect">
            <a:avLst/>
          </a:prstGeom>
        </p:spPr>
        <p:txBody>
          <a:bodyPr vert="horz" wrap="square" lIns="0" tIns="12065" rIns="0" bIns="0" rtlCol="0">
            <a:spAutoFit/>
          </a:bodyPr>
          <a:lstStyle/>
          <a:p>
            <a:pPr marL="355600" marR="5080" indent="-342900">
              <a:spcBef>
                <a:spcPts val="530"/>
              </a:spcBef>
              <a:buFont typeface="Arial"/>
              <a:buChar char="•"/>
              <a:tabLst>
                <a:tab pos="354965" algn="l"/>
                <a:tab pos="355600" algn="l"/>
              </a:tabLst>
            </a:pPr>
            <a:r>
              <a:rPr sz="2800" spc="-10" dirty="0">
                <a:latin typeface="Carlito"/>
                <a:cs typeface="Carlito"/>
              </a:rPr>
              <a:t>Though items </a:t>
            </a:r>
            <a:r>
              <a:rPr sz="2800" spc="-5" dirty="0">
                <a:latin typeface="Carlito"/>
                <a:cs typeface="Carlito"/>
              </a:rPr>
              <a:t>in the </a:t>
            </a:r>
            <a:r>
              <a:rPr sz="2800" spc="-15" dirty="0">
                <a:latin typeface="Carlito"/>
                <a:cs typeface="Carlito"/>
              </a:rPr>
              <a:t>Recycle </a:t>
            </a:r>
            <a:r>
              <a:rPr sz="2800" spc="-5" dirty="0">
                <a:latin typeface="Carlito"/>
                <a:cs typeface="Carlito"/>
              </a:rPr>
              <a:t>Bin </a:t>
            </a:r>
            <a:r>
              <a:rPr sz="2800" spc="-10" dirty="0">
                <a:latin typeface="Carlito"/>
                <a:cs typeface="Carlito"/>
              </a:rPr>
              <a:t>are </a:t>
            </a:r>
            <a:r>
              <a:rPr lang="en-US" sz="2800" i="1" spc="-10" dirty="0">
                <a:latin typeface="Carlito"/>
                <a:cs typeface="Carlito"/>
              </a:rPr>
              <a:t>"</a:t>
            </a:r>
            <a:r>
              <a:rPr sz="2800" i="1" spc="-10" dirty="0">
                <a:latin typeface="Carlito"/>
                <a:cs typeface="Carlito"/>
              </a:rPr>
              <a:t>deleted items</a:t>
            </a:r>
            <a:r>
              <a:rPr lang="en-US" sz="2800" i="1" spc="-10" dirty="0">
                <a:latin typeface="Carlito"/>
                <a:cs typeface="Carlito"/>
              </a:rPr>
              <a:t>“,</a:t>
            </a:r>
            <a:r>
              <a:rPr sz="2800" spc="-10" dirty="0">
                <a:latin typeface="Carlito"/>
                <a:cs typeface="Carlito"/>
              </a:rPr>
              <a:t> </a:t>
            </a:r>
            <a:r>
              <a:rPr sz="2800" spc="-15" dirty="0">
                <a:latin typeface="Carlito"/>
                <a:cs typeface="Carlito"/>
              </a:rPr>
              <a:t>you can </a:t>
            </a:r>
            <a:r>
              <a:rPr sz="2800" spc="-10" dirty="0">
                <a:latin typeface="Carlito"/>
                <a:cs typeface="Carlito"/>
              </a:rPr>
              <a:t>still  </a:t>
            </a:r>
            <a:r>
              <a:rPr sz="2800" spc="-15" dirty="0">
                <a:latin typeface="Carlito"/>
                <a:cs typeface="Carlito"/>
              </a:rPr>
              <a:t>retrieve </a:t>
            </a:r>
            <a:r>
              <a:rPr sz="2800" spc="-5" dirty="0">
                <a:latin typeface="Carlito"/>
                <a:cs typeface="Carlito"/>
              </a:rPr>
              <a:t>them </a:t>
            </a:r>
            <a:r>
              <a:rPr sz="2800" spc="-15" dirty="0">
                <a:latin typeface="Carlito"/>
                <a:cs typeface="Carlito"/>
              </a:rPr>
              <a:t>at </a:t>
            </a:r>
            <a:r>
              <a:rPr sz="2800" spc="-5" dirty="0">
                <a:latin typeface="Carlito"/>
                <a:cs typeface="Carlito"/>
              </a:rPr>
              <a:t>a </a:t>
            </a:r>
            <a:r>
              <a:rPr sz="2800" spc="-15" dirty="0">
                <a:latin typeface="Carlito"/>
                <a:cs typeface="Carlito"/>
              </a:rPr>
              <a:t>later date. </a:t>
            </a:r>
            <a:r>
              <a:rPr sz="2800" spc="-60" dirty="0">
                <a:latin typeface="Carlito"/>
                <a:cs typeface="Carlito"/>
              </a:rPr>
              <a:t>You </a:t>
            </a:r>
            <a:r>
              <a:rPr sz="2800" spc="-15" dirty="0">
                <a:latin typeface="Carlito"/>
                <a:cs typeface="Carlito"/>
              </a:rPr>
              <a:t>can </a:t>
            </a:r>
            <a:r>
              <a:rPr sz="2800" spc="-20" dirty="0">
                <a:latin typeface="Carlito"/>
                <a:cs typeface="Carlito"/>
              </a:rPr>
              <a:t>restore </a:t>
            </a:r>
            <a:r>
              <a:rPr sz="2800" spc="-5" dirty="0">
                <a:latin typeface="Carlito"/>
                <a:cs typeface="Carlito"/>
              </a:rPr>
              <a:t>either a </a:t>
            </a:r>
            <a:r>
              <a:rPr sz="2800" spc="-10" dirty="0">
                <a:latin typeface="Carlito"/>
                <a:cs typeface="Carlito"/>
              </a:rPr>
              <a:t>single </a:t>
            </a:r>
            <a:r>
              <a:rPr sz="2800" spc="-5" dirty="0">
                <a:latin typeface="Carlito"/>
                <a:cs typeface="Carlito"/>
              </a:rPr>
              <a:t>file,  </a:t>
            </a:r>
            <a:r>
              <a:rPr sz="2800" spc="-15" dirty="0">
                <a:latin typeface="Carlito"/>
                <a:cs typeface="Carlito"/>
              </a:rPr>
              <a:t>group </a:t>
            </a:r>
            <a:r>
              <a:rPr sz="2800" spc="-5" dirty="0">
                <a:latin typeface="Carlito"/>
                <a:cs typeface="Carlito"/>
              </a:rPr>
              <a:t>of </a:t>
            </a:r>
            <a:r>
              <a:rPr sz="2800" spc="-10" dirty="0">
                <a:latin typeface="Carlito"/>
                <a:cs typeface="Carlito"/>
              </a:rPr>
              <a:t>files </a:t>
            </a:r>
            <a:r>
              <a:rPr sz="2800" spc="-5" dirty="0">
                <a:latin typeface="Carlito"/>
                <a:cs typeface="Carlito"/>
              </a:rPr>
              <a:t>or all </a:t>
            </a:r>
            <a:r>
              <a:rPr sz="2800" spc="-10" dirty="0">
                <a:latin typeface="Carlito"/>
                <a:cs typeface="Carlito"/>
              </a:rPr>
              <a:t>files. </a:t>
            </a:r>
            <a:endParaRPr lang="en-US" sz="2800" spc="-10" dirty="0">
              <a:latin typeface="Carlito"/>
              <a:cs typeface="Carlito"/>
            </a:endParaRPr>
          </a:p>
          <a:p>
            <a:pPr marL="355600" marR="5080" indent="-342900">
              <a:spcBef>
                <a:spcPts val="530"/>
              </a:spcBef>
              <a:buFont typeface="Arial"/>
              <a:buChar char="•"/>
              <a:tabLst>
                <a:tab pos="354965" algn="l"/>
                <a:tab pos="355600" algn="l"/>
              </a:tabLst>
            </a:pPr>
            <a:r>
              <a:rPr sz="2800" spc="-5" dirty="0">
                <a:latin typeface="Carlito"/>
                <a:cs typeface="Carlito"/>
              </a:rPr>
              <a:t>Using the </a:t>
            </a:r>
            <a:r>
              <a:rPr sz="2800" b="1" spc="-25" dirty="0">
                <a:latin typeface="Carlito"/>
                <a:cs typeface="Carlito"/>
              </a:rPr>
              <a:t>Restore </a:t>
            </a:r>
            <a:r>
              <a:rPr sz="2800" b="1" spc="-5" dirty="0">
                <a:latin typeface="Carlito"/>
                <a:cs typeface="Carlito"/>
              </a:rPr>
              <a:t>all </a:t>
            </a:r>
            <a:r>
              <a:rPr sz="2800" b="1" spc="-10" dirty="0">
                <a:latin typeface="Carlito"/>
                <a:cs typeface="Carlito"/>
              </a:rPr>
              <a:t>items </a:t>
            </a:r>
            <a:r>
              <a:rPr lang="en-US" sz="2800" b="1" spc="-5" dirty="0">
                <a:latin typeface="Carlito"/>
                <a:cs typeface="Carlito"/>
              </a:rPr>
              <a:t>command</a:t>
            </a:r>
            <a:r>
              <a:rPr sz="2800" b="1" spc="-5" dirty="0">
                <a:latin typeface="Carlito"/>
                <a:cs typeface="Carlito"/>
              </a:rPr>
              <a:t> </a:t>
            </a:r>
            <a:r>
              <a:rPr sz="2800" spc="-15" dirty="0">
                <a:latin typeface="Carlito"/>
                <a:cs typeface="Carlito"/>
              </a:rPr>
              <a:t>(located  </a:t>
            </a:r>
            <a:r>
              <a:rPr sz="2800" spc="-5" dirty="0">
                <a:latin typeface="Carlito"/>
                <a:cs typeface="Carlito"/>
              </a:rPr>
              <a:t>in </a:t>
            </a:r>
            <a:r>
              <a:rPr sz="2800" spc="-10" dirty="0">
                <a:latin typeface="Carlito"/>
                <a:cs typeface="Carlito"/>
              </a:rPr>
              <a:t>the </a:t>
            </a:r>
            <a:r>
              <a:rPr sz="2800" i="1" spc="-15" dirty="0">
                <a:latin typeface="Carlito"/>
                <a:cs typeface="Carlito"/>
              </a:rPr>
              <a:t>Recycle </a:t>
            </a:r>
            <a:r>
              <a:rPr sz="2800" i="1" spc="-5" dirty="0">
                <a:latin typeface="Carlito"/>
                <a:cs typeface="Carlito"/>
              </a:rPr>
              <a:t>Bin </a:t>
            </a:r>
            <a:r>
              <a:rPr lang="en-US" sz="2800" i="1" spc="-45" dirty="0">
                <a:latin typeface="Carlito"/>
                <a:cs typeface="Carlito"/>
              </a:rPr>
              <a:t>Tool tab</a:t>
            </a:r>
            <a:r>
              <a:rPr sz="2800" spc="-10" dirty="0">
                <a:latin typeface="Carlito"/>
                <a:cs typeface="Carlito"/>
              </a:rPr>
              <a:t>) </a:t>
            </a:r>
            <a:r>
              <a:rPr sz="2800" spc="-5" dirty="0">
                <a:latin typeface="Carlito"/>
                <a:cs typeface="Carlito"/>
              </a:rPr>
              <a:t>will </a:t>
            </a:r>
            <a:r>
              <a:rPr sz="2800" spc="-15" dirty="0">
                <a:latin typeface="Carlito"/>
                <a:cs typeface="Carlito"/>
              </a:rPr>
              <a:t>move </a:t>
            </a:r>
            <a:r>
              <a:rPr sz="2800" spc="-5" dirty="0">
                <a:latin typeface="Carlito"/>
                <a:cs typeface="Carlito"/>
              </a:rPr>
              <a:t>all </a:t>
            </a:r>
            <a:r>
              <a:rPr sz="2800" spc="-10" dirty="0">
                <a:latin typeface="Carlito"/>
                <a:cs typeface="Carlito"/>
              </a:rPr>
              <a:t>files </a:t>
            </a:r>
            <a:r>
              <a:rPr sz="2800" spc="-5" dirty="0">
                <a:latin typeface="Carlito"/>
                <a:cs typeface="Carlito"/>
              </a:rPr>
              <a:t>and </a:t>
            </a:r>
            <a:r>
              <a:rPr sz="2800" spc="-15" dirty="0">
                <a:latin typeface="Carlito"/>
                <a:cs typeface="Carlito"/>
              </a:rPr>
              <a:t>folders </a:t>
            </a:r>
            <a:r>
              <a:rPr sz="2800" spc="-5" dirty="0">
                <a:latin typeface="Carlito"/>
                <a:cs typeface="Carlito"/>
              </a:rPr>
              <a:t>in </a:t>
            </a:r>
            <a:r>
              <a:rPr sz="2800" spc="-10" dirty="0">
                <a:latin typeface="Carlito"/>
                <a:cs typeface="Carlito"/>
              </a:rPr>
              <a:t>the  </a:t>
            </a:r>
            <a:r>
              <a:rPr sz="2800" spc="-15" dirty="0">
                <a:latin typeface="Carlito"/>
                <a:cs typeface="Carlito"/>
              </a:rPr>
              <a:t>Recycle </a:t>
            </a:r>
            <a:r>
              <a:rPr sz="2800" spc="-5" dirty="0">
                <a:latin typeface="Carlito"/>
                <a:cs typeface="Carlito"/>
              </a:rPr>
              <a:t>bin back </a:t>
            </a:r>
            <a:r>
              <a:rPr sz="2800" spc="-20" dirty="0">
                <a:latin typeface="Carlito"/>
                <a:cs typeface="Carlito"/>
              </a:rPr>
              <a:t>to </a:t>
            </a:r>
            <a:r>
              <a:rPr lang="en-US" sz="2800" spc="-5" dirty="0">
                <a:latin typeface="Carlito"/>
                <a:cs typeface="Carlito"/>
              </a:rPr>
              <a:t>their</a:t>
            </a:r>
            <a:r>
              <a:rPr sz="2800" spc="-5" dirty="0">
                <a:latin typeface="Carlito"/>
                <a:cs typeface="Carlito"/>
              </a:rPr>
              <a:t> </a:t>
            </a:r>
            <a:r>
              <a:rPr sz="2800" b="1" spc="-10" dirty="0">
                <a:latin typeface="Carlito"/>
                <a:cs typeface="Carlito"/>
              </a:rPr>
              <a:t>original location</a:t>
            </a:r>
            <a:r>
              <a:rPr lang="en-US" sz="2800" b="1" spc="-10" dirty="0">
                <a:latin typeface="Carlito"/>
                <a:cs typeface="Carlito"/>
              </a:rPr>
              <a:t>s</a:t>
            </a:r>
            <a:r>
              <a:rPr sz="2800" b="1" spc="-10" dirty="0">
                <a:latin typeface="Carlito"/>
                <a:cs typeface="Carlito"/>
              </a:rPr>
              <a:t> </a:t>
            </a:r>
            <a:r>
              <a:rPr sz="2800" spc="-5" dirty="0">
                <a:latin typeface="Carlito"/>
                <a:cs typeface="Carlito"/>
              </a:rPr>
              <a:t>on </a:t>
            </a:r>
            <a:r>
              <a:rPr sz="2800" spc="-15" dirty="0">
                <a:latin typeface="Carlito"/>
                <a:cs typeface="Carlito"/>
              </a:rPr>
              <a:t>your</a:t>
            </a:r>
            <a:r>
              <a:rPr sz="2800" spc="145" dirty="0">
                <a:latin typeface="Carlito"/>
                <a:cs typeface="Carlito"/>
              </a:rPr>
              <a:t> </a:t>
            </a:r>
            <a:r>
              <a:rPr sz="2800" spc="-40" dirty="0">
                <a:latin typeface="Carlito"/>
                <a:cs typeface="Carlito"/>
              </a:rPr>
              <a:t>computer.</a:t>
            </a:r>
            <a:endParaRPr lang="en-US" sz="2800" spc="-40" dirty="0">
              <a:latin typeface="Carlito"/>
              <a:cs typeface="Carlito"/>
            </a:endParaRPr>
          </a:p>
          <a:p>
            <a:pPr marL="12700" marR="5080">
              <a:spcBef>
                <a:spcPts val="530"/>
              </a:spcBef>
              <a:tabLst>
                <a:tab pos="354965" algn="l"/>
                <a:tab pos="355600" algn="l"/>
              </a:tabLst>
            </a:pPr>
            <a:endParaRPr sz="2800" dirty="0">
              <a:latin typeface="Carlito"/>
              <a:cs typeface="Carlito"/>
            </a:endParaRPr>
          </a:p>
          <a:p>
            <a:pPr marL="12700">
              <a:spcBef>
                <a:spcPts val="5"/>
              </a:spcBef>
              <a:tabLst>
                <a:tab pos="354965" algn="l"/>
                <a:tab pos="355600" algn="l"/>
              </a:tabLst>
            </a:pPr>
            <a:r>
              <a:rPr sz="3200" b="1" spc="-100" dirty="0">
                <a:latin typeface="Carlito"/>
                <a:cs typeface="Carlito"/>
              </a:rPr>
              <a:t>To </a:t>
            </a:r>
            <a:r>
              <a:rPr sz="3200" b="1" spc="-20" dirty="0">
                <a:latin typeface="Carlito"/>
                <a:cs typeface="Carlito"/>
              </a:rPr>
              <a:t>restore </a:t>
            </a:r>
            <a:r>
              <a:rPr sz="3200" b="1" spc="-5" dirty="0">
                <a:latin typeface="Carlito"/>
                <a:cs typeface="Carlito"/>
              </a:rPr>
              <a:t>all </a:t>
            </a:r>
            <a:r>
              <a:rPr sz="3200" b="1" spc="-10" dirty="0">
                <a:latin typeface="Carlito"/>
                <a:cs typeface="Carlito"/>
              </a:rPr>
              <a:t>items </a:t>
            </a:r>
            <a:r>
              <a:rPr sz="3200" b="1" spc="-5" dirty="0">
                <a:latin typeface="Carlito"/>
                <a:cs typeface="Carlito"/>
              </a:rPr>
              <a:t>in the </a:t>
            </a:r>
            <a:r>
              <a:rPr sz="3200" b="1" spc="-15" dirty="0">
                <a:latin typeface="Carlito"/>
                <a:cs typeface="Carlito"/>
              </a:rPr>
              <a:t>Recycle</a:t>
            </a:r>
            <a:r>
              <a:rPr sz="3200" b="1" spc="170" dirty="0">
                <a:latin typeface="Carlito"/>
                <a:cs typeface="Carlito"/>
              </a:rPr>
              <a:t> </a:t>
            </a:r>
            <a:r>
              <a:rPr sz="3200" b="1" spc="-5" dirty="0">
                <a:latin typeface="Carlito"/>
                <a:cs typeface="Carlito"/>
              </a:rPr>
              <a:t>Bin,</a:t>
            </a:r>
            <a:endParaRPr sz="3200" dirty="0">
              <a:latin typeface="Carlito"/>
              <a:cs typeface="Carlito"/>
            </a:endParaRPr>
          </a:p>
          <a:p>
            <a:pPr marL="355600" marR="262255" indent="-342900">
              <a:spcBef>
                <a:spcPts val="509"/>
              </a:spcBef>
              <a:buFont typeface="Arial"/>
              <a:buChar char="•"/>
              <a:tabLst>
                <a:tab pos="354965" algn="l"/>
                <a:tab pos="355600" algn="l"/>
              </a:tabLst>
            </a:pPr>
            <a:r>
              <a:rPr sz="2800" spc="-10" dirty="0">
                <a:latin typeface="Carlito"/>
                <a:cs typeface="Carlito"/>
              </a:rPr>
              <a:t>Click </a:t>
            </a:r>
            <a:r>
              <a:rPr sz="2800" spc="-5" dirty="0">
                <a:latin typeface="Carlito"/>
                <a:cs typeface="Carlito"/>
              </a:rPr>
              <a:t>the </a:t>
            </a:r>
            <a:r>
              <a:rPr sz="2800" b="1" spc="-25" dirty="0">
                <a:latin typeface="Carlito"/>
                <a:cs typeface="Carlito"/>
              </a:rPr>
              <a:t>Restore </a:t>
            </a:r>
            <a:r>
              <a:rPr sz="2800" b="1" spc="-5" dirty="0">
                <a:latin typeface="Carlito"/>
                <a:cs typeface="Carlito"/>
              </a:rPr>
              <a:t>all </a:t>
            </a:r>
            <a:r>
              <a:rPr sz="2800" b="1" spc="-10" dirty="0">
                <a:latin typeface="Carlito"/>
                <a:cs typeface="Carlito"/>
              </a:rPr>
              <a:t>items </a:t>
            </a:r>
            <a:r>
              <a:rPr lang="en-US" sz="2800" spc="-5" dirty="0">
                <a:latin typeface="Carlito"/>
                <a:cs typeface="Carlito"/>
              </a:rPr>
              <a:t>command</a:t>
            </a:r>
            <a:r>
              <a:rPr sz="2800" spc="-5" dirty="0">
                <a:latin typeface="Carlito"/>
                <a:cs typeface="Carlito"/>
              </a:rPr>
              <a:t> in </a:t>
            </a:r>
            <a:r>
              <a:rPr sz="2800" spc="-10" dirty="0">
                <a:latin typeface="Carlito"/>
                <a:cs typeface="Carlito"/>
              </a:rPr>
              <a:t>the </a:t>
            </a:r>
            <a:r>
              <a:rPr lang="en-US" sz="2800" spc="-10" dirty="0">
                <a:latin typeface="Carlito"/>
                <a:cs typeface="Carlito"/>
              </a:rPr>
              <a:t> </a:t>
            </a:r>
            <a:r>
              <a:rPr lang="en-US" sz="2800" b="1" spc="-10" dirty="0">
                <a:latin typeface="Carlito"/>
                <a:cs typeface="Carlito"/>
              </a:rPr>
              <a:t>Restore</a:t>
            </a:r>
            <a:r>
              <a:rPr lang="en-US" sz="2800" spc="-10" dirty="0">
                <a:latin typeface="Carlito"/>
                <a:cs typeface="Carlito"/>
              </a:rPr>
              <a:t> ribbon of the </a:t>
            </a:r>
            <a:r>
              <a:rPr sz="2800" b="1" spc="-15" dirty="0">
                <a:latin typeface="Carlito"/>
                <a:cs typeface="Carlito"/>
              </a:rPr>
              <a:t>Recycle </a:t>
            </a:r>
            <a:r>
              <a:rPr sz="2800" b="1" spc="-5" dirty="0">
                <a:latin typeface="Carlito"/>
                <a:cs typeface="Carlito"/>
              </a:rPr>
              <a:t>Bin </a:t>
            </a:r>
            <a:r>
              <a:rPr lang="en-US" sz="2800" b="1" spc="-45" dirty="0">
                <a:latin typeface="Carlito"/>
                <a:cs typeface="Carlito"/>
              </a:rPr>
              <a:t>Tool tab</a:t>
            </a:r>
            <a:r>
              <a:rPr lang="en-US" sz="2800" spc="-45" dirty="0">
                <a:latin typeface="Carlito"/>
                <a:cs typeface="Carlito"/>
              </a:rPr>
              <a:t>.</a:t>
            </a:r>
            <a:endParaRPr sz="2800" dirty="0">
              <a:latin typeface="Carlito"/>
              <a:cs typeface="Carlito"/>
            </a:endParaRPr>
          </a:p>
          <a:p>
            <a:pPr marL="355600" indent="-342900">
              <a:spcBef>
                <a:spcPts val="20"/>
              </a:spcBef>
              <a:buFont typeface="Arial"/>
              <a:buChar char="•"/>
              <a:tabLst>
                <a:tab pos="354965" algn="l"/>
                <a:tab pos="355600" algn="l"/>
              </a:tabLst>
            </a:pPr>
            <a:r>
              <a:rPr sz="2800" spc="-5" dirty="0">
                <a:latin typeface="Carlito"/>
                <a:cs typeface="Carlito"/>
              </a:rPr>
              <a:t>The </a:t>
            </a:r>
            <a:r>
              <a:rPr sz="2800" spc="-10" dirty="0">
                <a:latin typeface="Carlito"/>
                <a:cs typeface="Carlito"/>
              </a:rPr>
              <a:t>items are </a:t>
            </a:r>
            <a:r>
              <a:rPr sz="2800" spc="-15" dirty="0">
                <a:latin typeface="Carlito"/>
                <a:cs typeface="Carlito"/>
              </a:rPr>
              <a:t>restored </a:t>
            </a:r>
            <a:r>
              <a:rPr sz="2800" spc="-20" dirty="0">
                <a:latin typeface="Carlito"/>
                <a:cs typeface="Carlito"/>
              </a:rPr>
              <a:t>to </a:t>
            </a:r>
            <a:r>
              <a:rPr sz="2800" spc="-5" dirty="0">
                <a:latin typeface="Carlito"/>
                <a:cs typeface="Carlito"/>
              </a:rPr>
              <a:t>their </a:t>
            </a:r>
            <a:r>
              <a:rPr sz="2800" b="1" spc="-10" dirty="0">
                <a:latin typeface="Carlito"/>
                <a:cs typeface="Carlito"/>
              </a:rPr>
              <a:t>original</a:t>
            </a:r>
            <a:r>
              <a:rPr sz="2800" b="1" spc="90" dirty="0">
                <a:latin typeface="Carlito"/>
                <a:cs typeface="Carlito"/>
              </a:rPr>
              <a:t> </a:t>
            </a:r>
            <a:r>
              <a:rPr sz="2800" b="1" spc="-10" dirty="0">
                <a:latin typeface="Carlito"/>
                <a:cs typeface="Carlito"/>
              </a:rPr>
              <a:t>locations</a:t>
            </a:r>
            <a:r>
              <a:rPr sz="2800" spc="-10" dirty="0">
                <a:latin typeface="Carlito"/>
                <a:cs typeface="Carlito"/>
              </a:rPr>
              <a:t>.</a:t>
            </a:r>
            <a:endParaRPr sz="2800" dirty="0">
              <a:latin typeface="Carlito"/>
              <a:cs typeface="Carlito"/>
            </a:endParaRPr>
          </a:p>
        </p:txBody>
      </p:sp>
      <p:sp>
        <p:nvSpPr>
          <p:cNvPr id="5" name="TextBox 4">
            <a:extLst>
              <a:ext uri="{FF2B5EF4-FFF2-40B4-BE49-F238E27FC236}">
                <a16:creationId xmlns:a16="http://schemas.microsoft.com/office/drawing/2014/main" id="{46EF65C7-6202-40AD-A9B9-847F6C3DE1C2}"/>
              </a:ext>
            </a:extLst>
          </p:cNvPr>
          <p:cNvSpPr txBox="1"/>
          <p:nvPr/>
        </p:nvSpPr>
        <p:spPr>
          <a:xfrm>
            <a:off x="2743200" y="105719"/>
            <a:ext cx="6553200" cy="584775"/>
          </a:xfrm>
          <a:prstGeom prst="rect">
            <a:avLst/>
          </a:prstGeom>
          <a:noFill/>
        </p:spPr>
        <p:txBody>
          <a:bodyPr wrap="square">
            <a:spAutoFit/>
          </a:bodyPr>
          <a:lstStyle/>
          <a:p>
            <a:pPr marL="12700" algn="ctr">
              <a:tabLst>
                <a:tab pos="354965" algn="l"/>
                <a:tab pos="355600" algn="l"/>
              </a:tabLst>
            </a:pPr>
            <a:r>
              <a:rPr lang="en-US" sz="3200" b="1" spc="-20" dirty="0">
                <a:latin typeface="Carlito"/>
                <a:cs typeface="Carlito"/>
              </a:rPr>
              <a:t>Restoring </a:t>
            </a:r>
            <a:r>
              <a:rPr lang="en-US" sz="3200" b="1" spc="-5" dirty="0">
                <a:latin typeface="Carlito"/>
                <a:cs typeface="Carlito"/>
              </a:rPr>
              <a:t>Files </a:t>
            </a:r>
            <a:r>
              <a:rPr lang="en-US" sz="3200" b="1" spc="-10" dirty="0">
                <a:latin typeface="Carlito"/>
                <a:cs typeface="Carlito"/>
              </a:rPr>
              <a:t>From </a:t>
            </a:r>
            <a:r>
              <a:rPr lang="en-US" sz="3200" b="1" spc="-5" dirty="0">
                <a:latin typeface="Carlito"/>
                <a:cs typeface="Carlito"/>
              </a:rPr>
              <a:t>the </a:t>
            </a:r>
            <a:r>
              <a:rPr lang="en-US" sz="3200" b="1" spc="-15" dirty="0">
                <a:latin typeface="Carlito"/>
                <a:cs typeface="Carlito"/>
              </a:rPr>
              <a:t>Recycle</a:t>
            </a:r>
            <a:r>
              <a:rPr lang="en-US" sz="3200" b="1" spc="85" dirty="0">
                <a:latin typeface="Carlito"/>
                <a:cs typeface="Carlito"/>
              </a:rPr>
              <a:t> </a:t>
            </a:r>
            <a:r>
              <a:rPr lang="en-US" sz="3200" b="1" spc="-5" dirty="0">
                <a:latin typeface="Carlito"/>
                <a:cs typeface="Carlito"/>
              </a:rPr>
              <a:t>Bin</a:t>
            </a:r>
            <a:endParaRPr lang="en-US" sz="3200" dirty="0">
              <a:latin typeface="Carlito"/>
              <a:cs typeface="Carlito"/>
            </a:endParaRPr>
          </a:p>
        </p:txBody>
      </p:sp>
      <p:sp>
        <p:nvSpPr>
          <p:cNvPr id="6" name="object 7">
            <a:extLst>
              <a:ext uri="{FF2B5EF4-FFF2-40B4-BE49-F238E27FC236}">
                <a16:creationId xmlns:a16="http://schemas.microsoft.com/office/drawing/2014/main" id="{946E892B-4101-4697-9428-5C89915975B0}"/>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28800" y="685800"/>
            <a:ext cx="8229600" cy="3429000"/>
          </a:xfrm>
          <a:prstGeom prst="rect">
            <a:avLst/>
          </a:prstGeom>
        </p:spPr>
        <p:txBody>
          <a:bodyPr vert="horz" wrap="square" lIns="0" tIns="90805" rIns="0" bIns="0" rtlCol="0">
            <a:spAutoFit/>
          </a:bodyPr>
          <a:lstStyle/>
          <a:p>
            <a:pPr marL="355600" marR="417195" indent="-342900">
              <a:spcBef>
                <a:spcPts val="740"/>
              </a:spcBef>
              <a:buFont typeface="Arial"/>
              <a:buChar char="•"/>
              <a:tabLst>
                <a:tab pos="354965" algn="l"/>
                <a:tab pos="355600" algn="l"/>
              </a:tabLst>
            </a:pPr>
            <a:r>
              <a:rPr sz="2800" spc="-5" dirty="0">
                <a:latin typeface="Carlito"/>
                <a:cs typeface="Carlito"/>
              </a:rPr>
              <a:t>Click </a:t>
            </a:r>
            <a:r>
              <a:rPr sz="2800" dirty="0">
                <a:latin typeface="Carlito"/>
                <a:cs typeface="Carlito"/>
              </a:rPr>
              <a:t>the </a:t>
            </a:r>
            <a:r>
              <a:rPr sz="2800" b="1" spc="-5" dirty="0">
                <a:latin typeface="Carlito"/>
                <a:cs typeface="Carlito"/>
              </a:rPr>
              <a:t>Empty </a:t>
            </a:r>
            <a:r>
              <a:rPr sz="2800" b="1" dirty="0">
                <a:latin typeface="Carlito"/>
                <a:cs typeface="Carlito"/>
              </a:rPr>
              <a:t>the </a:t>
            </a:r>
            <a:r>
              <a:rPr sz="2800" b="1" spc="-20" dirty="0">
                <a:latin typeface="Carlito"/>
                <a:cs typeface="Carlito"/>
              </a:rPr>
              <a:t>Recycle </a:t>
            </a:r>
            <a:r>
              <a:rPr sz="2800" b="1" dirty="0">
                <a:latin typeface="Carlito"/>
                <a:cs typeface="Carlito"/>
              </a:rPr>
              <a:t>Bin</a:t>
            </a:r>
            <a:r>
              <a:rPr lang="en-US" sz="2800" dirty="0">
                <a:latin typeface="Carlito"/>
                <a:cs typeface="Carlito"/>
              </a:rPr>
              <a:t> command</a:t>
            </a:r>
            <a:r>
              <a:rPr sz="2800" b="1" dirty="0">
                <a:latin typeface="Carlito"/>
                <a:cs typeface="Carlito"/>
              </a:rPr>
              <a:t> </a:t>
            </a:r>
            <a:r>
              <a:rPr lang="en-US" sz="2800" spc="-5" dirty="0">
                <a:latin typeface="Carlito"/>
                <a:cs typeface="Carlito"/>
              </a:rPr>
              <a:t>in </a:t>
            </a:r>
            <a:r>
              <a:rPr lang="en-US" sz="2800" spc="-10" dirty="0">
                <a:latin typeface="Carlito"/>
                <a:cs typeface="Carlito"/>
              </a:rPr>
              <a:t>the  </a:t>
            </a:r>
            <a:r>
              <a:rPr lang="en-US" sz="2800" b="1" spc="-10" dirty="0">
                <a:latin typeface="Carlito"/>
                <a:cs typeface="Carlito"/>
              </a:rPr>
              <a:t>Manage</a:t>
            </a:r>
            <a:r>
              <a:rPr lang="en-US" sz="2800" spc="-10" dirty="0">
                <a:latin typeface="Carlito"/>
                <a:cs typeface="Carlito"/>
              </a:rPr>
              <a:t> ribbon of the </a:t>
            </a:r>
            <a:r>
              <a:rPr lang="en-US" sz="2800" b="1" spc="-15" dirty="0">
                <a:latin typeface="Carlito"/>
                <a:cs typeface="Carlito"/>
              </a:rPr>
              <a:t>Recycle </a:t>
            </a:r>
            <a:r>
              <a:rPr lang="en-US" sz="2800" b="1" spc="-5" dirty="0">
                <a:latin typeface="Carlito"/>
                <a:cs typeface="Carlito"/>
              </a:rPr>
              <a:t>Bin </a:t>
            </a:r>
            <a:r>
              <a:rPr lang="en-US" sz="2800" b="1" spc="-45" dirty="0">
                <a:latin typeface="Carlito"/>
                <a:cs typeface="Carlito"/>
              </a:rPr>
              <a:t>Tool tab</a:t>
            </a:r>
            <a:r>
              <a:rPr sz="2800" spc="-10" dirty="0">
                <a:latin typeface="Carlito"/>
                <a:cs typeface="Carlito"/>
              </a:rPr>
              <a:t>.</a:t>
            </a:r>
            <a:endParaRPr sz="2800" dirty="0">
              <a:latin typeface="Carlito"/>
              <a:cs typeface="Carlito"/>
            </a:endParaRPr>
          </a:p>
          <a:p>
            <a:pPr marL="355600" marR="144145" indent="-342900">
              <a:spcBef>
                <a:spcPts val="770"/>
              </a:spcBef>
              <a:buFont typeface="Arial"/>
              <a:buChar char="•"/>
              <a:tabLst>
                <a:tab pos="354965" algn="l"/>
                <a:tab pos="355600" algn="l"/>
              </a:tabLst>
            </a:pPr>
            <a:r>
              <a:rPr sz="2800" dirty="0">
                <a:latin typeface="Carlito"/>
                <a:cs typeface="Carlito"/>
              </a:rPr>
              <a:t>It is also </a:t>
            </a:r>
            <a:r>
              <a:rPr sz="2800" spc="-5" dirty="0">
                <a:latin typeface="Carlito"/>
                <a:cs typeface="Carlito"/>
              </a:rPr>
              <a:t>possible </a:t>
            </a:r>
            <a:r>
              <a:rPr sz="2800" spc="-20" dirty="0">
                <a:latin typeface="Carlito"/>
                <a:cs typeface="Carlito"/>
              </a:rPr>
              <a:t>to </a:t>
            </a:r>
            <a:r>
              <a:rPr sz="2800" spc="-10" dirty="0">
                <a:latin typeface="Carlito"/>
                <a:cs typeface="Carlito"/>
              </a:rPr>
              <a:t>delete </a:t>
            </a:r>
            <a:r>
              <a:rPr sz="2800" spc="-5" dirty="0">
                <a:latin typeface="Carlito"/>
                <a:cs typeface="Carlito"/>
              </a:rPr>
              <a:t>some </a:t>
            </a:r>
            <a:r>
              <a:rPr sz="2800" dirty="0">
                <a:latin typeface="Carlito"/>
                <a:cs typeface="Carlito"/>
              </a:rPr>
              <a:t>of </a:t>
            </a:r>
            <a:r>
              <a:rPr sz="2800" spc="-5" dirty="0">
                <a:latin typeface="Carlito"/>
                <a:cs typeface="Carlito"/>
              </a:rPr>
              <a:t>the  </a:t>
            </a:r>
            <a:r>
              <a:rPr sz="2800" spc="-10" dirty="0">
                <a:latin typeface="Carlito"/>
                <a:cs typeface="Carlito"/>
              </a:rPr>
              <a:t>items </a:t>
            </a:r>
            <a:r>
              <a:rPr sz="2800" dirty="0">
                <a:latin typeface="Carlito"/>
                <a:cs typeface="Carlito"/>
              </a:rPr>
              <a:t>in the </a:t>
            </a:r>
            <a:r>
              <a:rPr sz="2800" spc="-10" dirty="0">
                <a:latin typeface="Carlito"/>
                <a:cs typeface="Carlito"/>
              </a:rPr>
              <a:t>recycle </a:t>
            </a:r>
            <a:r>
              <a:rPr sz="2800" spc="-5" dirty="0">
                <a:latin typeface="Carlito"/>
                <a:cs typeface="Carlito"/>
              </a:rPr>
              <a:t>bin. </a:t>
            </a:r>
            <a:endParaRPr lang="en-US" sz="2800" spc="-5" dirty="0">
              <a:latin typeface="Carlito"/>
              <a:cs typeface="Carlito"/>
            </a:endParaRPr>
          </a:p>
          <a:p>
            <a:pPr marL="355600" marR="144145" indent="-342900">
              <a:spcBef>
                <a:spcPts val="770"/>
              </a:spcBef>
              <a:buFont typeface="Arial"/>
              <a:buChar char="•"/>
              <a:tabLst>
                <a:tab pos="354965" algn="l"/>
                <a:tab pos="355600" algn="l"/>
              </a:tabLst>
            </a:pPr>
            <a:r>
              <a:rPr sz="2800" b="1" spc="-10" dirty="0">
                <a:latin typeface="Carlito"/>
                <a:cs typeface="Carlito"/>
              </a:rPr>
              <a:t>Note</a:t>
            </a:r>
            <a:r>
              <a:rPr sz="2800" spc="-10" dirty="0">
                <a:latin typeface="Carlito"/>
                <a:cs typeface="Carlito"/>
              </a:rPr>
              <a:t> that </a:t>
            </a:r>
            <a:r>
              <a:rPr sz="2800" spc="-5" dirty="0">
                <a:latin typeface="Carlito"/>
                <a:cs typeface="Carlito"/>
              </a:rPr>
              <a:t>this </a:t>
            </a:r>
            <a:r>
              <a:rPr sz="2800" dirty="0">
                <a:latin typeface="Carlito"/>
                <a:cs typeface="Carlito"/>
              </a:rPr>
              <a:t>will  </a:t>
            </a:r>
            <a:r>
              <a:rPr sz="2800" spc="-15" dirty="0">
                <a:latin typeface="Carlito"/>
                <a:cs typeface="Carlito"/>
              </a:rPr>
              <a:t>delete </a:t>
            </a:r>
            <a:r>
              <a:rPr sz="2800" spc="-5" dirty="0">
                <a:latin typeface="Carlito"/>
                <a:cs typeface="Carlito"/>
              </a:rPr>
              <a:t>the </a:t>
            </a:r>
            <a:r>
              <a:rPr sz="2800" spc="-10" dirty="0">
                <a:latin typeface="Carlito"/>
                <a:cs typeface="Carlito"/>
              </a:rPr>
              <a:t>items </a:t>
            </a:r>
            <a:r>
              <a:rPr sz="2800" spc="-25" dirty="0">
                <a:latin typeface="Carlito"/>
                <a:cs typeface="Carlito"/>
              </a:rPr>
              <a:t>permanently. </a:t>
            </a:r>
            <a:r>
              <a:rPr sz="2800" spc="-145" dirty="0">
                <a:latin typeface="Carlito"/>
                <a:cs typeface="Carlito"/>
              </a:rPr>
              <a:t>To </a:t>
            </a:r>
            <a:r>
              <a:rPr sz="2800" dirty="0">
                <a:latin typeface="Carlito"/>
                <a:cs typeface="Carlito"/>
              </a:rPr>
              <a:t>do </a:t>
            </a:r>
            <a:r>
              <a:rPr sz="2800" spc="-25" dirty="0">
                <a:latin typeface="Carlito"/>
                <a:cs typeface="Carlito"/>
              </a:rPr>
              <a:t>so, </a:t>
            </a:r>
            <a:r>
              <a:rPr sz="2800" spc="-15" dirty="0">
                <a:latin typeface="Carlito"/>
                <a:cs typeface="Carlito"/>
              </a:rPr>
              <a:t>just  </a:t>
            </a:r>
            <a:r>
              <a:rPr sz="2800" spc="-5" dirty="0">
                <a:latin typeface="Carlito"/>
                <a:cs typeface="Carlito"/>
              </a:rPr>
              <a:t>select the item(s) </a:t>
            </a:r>
            <a:r>
              <a:rPr sz="2800" spc="-25" dirty="0">
                <a:latin typeface="Carlito"/>
                <a:cs typeface="Carlito"/>
              </a:rPr>
              <a:t>to </a:t>
            </a:r>
            <a:r>
              <a:rPr sz="2800" spc="-5" dirty="0">
                <a:latin typeface="Carlito"/>
                <a:cs typeface="Carlito"/>
              </a:rPr>
              <a:t>be</a:t>
            </a:r>
            <a:r>
              <a:rPr sz="2800" spc="25" dirty="0">
                <a:latin typeface="Carlito"/>
                <a:cs typeface="Carlito"/>
              </a:rPr>
              <a:t> </a:t>
            </a:r>
            <a:r>
              <a:rPr sz="2800" spc="-10" dirty="0">
                <a:latin typeface="Carlito"/>
                <a:cs typeface="Carlito"/>
              </a:rPr>
              <a:t>deleted.</a:t>
            </a:r>
            <a:endParaRPr sz="2800" dirty="0">
              <a:latin typeface="Carlito"/>
              <a:cs typeface="Carlito"/>
            </a:endParaRPr>
          </a:p>
          <a:p>
            <a:pPr marL="355600" marR="5080" indent="-342900">
              <a:spcBef>
                <a:spcPts val="770"/>
              </a:spcBef>
              <a:buFont typeface="Arial"/>
              <a:buChar char="•"/>
              <a:tabLst>
                <a:tab pos="354965" algn="l"/>
                <a:tab pos="355600" algn="l"/>
              </a:tabLst>
            </a:pPr>
            <a:r>
              <a:rPr sz="2800" spc="-5" dirty="0">
                <a:latin typeface="Carlito"/>
                <a:cs typeface="Carlito"/>
              </a:rPr>
              <a:t>Right </a:t>
            </a:r>
            <a:r>
              <a:rPr sz="2800" dirty="0">
                <a:latin typeface="Carlito"/>
                <a:cs typeface="Carlito"/>
              </a:rPr>
              <a:t>click the mouse </a:t>
            </a:r>
            <a:r>
              <a:rPr sz="2800" spc="-20" dirty="0">
                <a:latin typeface="Carlito"/>
                <a:cs typeface="Carlito"/>
              </a:rPr>
              <a:t>button </a:t>
            </a:r>
            <a:r>
              <a:rPr sz="2800" dirty="0">
                <a:latin typeface="Carlito"/>
                <a:cs typeface="Carlito"/>
              </a:rPr>
              <a:t>and then </a:t>
            </a:r>
            <a:r>
              <a:rPr sz="2800" spc="-5" dirty="0">
                <a:latin typeface="Carlito"/>
                <a:cs typeface="Carlito"/>
              </a:rPr>
              <a:t>select  </a:t>
            </a:r>
            <a:r>
              <a:rPr sz="2800" b="1" spc="-10" dirty="0">
                <a:latin typeface="Carlito"/>
                <a:cs typeface="Carlito"/>
              </a:rPr>
              <a:t>Delete</a:t>
            </a:r>
            <a:r>
              <a:rPr sz="2800" spc="-10" dirty="0">
                <a:latin typeface="Carlito"/>
                <a:cs typeface="Carlito"/>
              </a:rPr>
              <a:t>.</a:t>
            </a:r>
            <a:endParaRPr sz="2800" dirty="0">
              <a:latin typeface="Carlito"/>
              <a:cs typeface="Carlito"/>
            </a:endParaRPr>
          </a:p>
        </p:txBody>
      </p:sp>
      <p:sp>
        <p:nvSpPr>
          <p:cNvPr id="5" name="TextBox 4">
            <a:extLst>
              <a:ext uri="{FF2B5EF4-FFF2-40B4-BE49-F238E27FC236}">
                <a16:creationId xmlns:a16="http://schemas.microsoft.com/office/drawing/2014/main" id="{3ADF32A6-FF19-45CB-B7BD-502F627149FD}"/>
              </a:ext>
            </a:extLst>
          </p:cNvPr>
          <p:cNvSpPr txBox="1"/>
          <p:nvPr/>
        </p:nvSpPr>
        <p:spPr>
          <a:xfrm>
            <a:off x="3364294" y="72112"/>
            <a:ext cx="5463413" cy="600989"/>
          </a:xfrm>
          <a:prstGeom prst="rect">
            <a:avLst/>
          </a:prstGeom>
          <a:noFill/>
        </p:spPr>
        <p:txBody>
          <a:bodyPr wrap="square">
            <a:spAutoFit/>
          </a:bodyPr>
          <a:lstStyle/>
          <a:p>
            <a:pPr marL="12700" algn="ctr">
              <a:spcBef>
                <a:spcPts val="715"/>
              </a:spcBef>
              <a:tabLst>
                <a:tab pos="354965" algn="l"/>
                <a:tab pos="355600" algn="l"/>
              </a:tabLst>
            </a:pPr>
            <a:r>
              <a:rPr lang="en-US" sz="3200" b="1" spc="-120" dirty="0">
                <a:latin typeface="Carlito"/>
                <a:cs typeface="Carlito"/>
              </a:rPr>
              <a:t>To </a:t>
            </a:r>
            <a:r>
              <a:rPr lang="en-US" sz="3200" b="1" spc="-5" dirty="0">
                <a:latin typeface="Carlito"/>
                <a:cs typeface="Carlito"/>
              </a:rPr>
              <a:t>empty </a:t>
            </a:r>
            <a:r>
              <a:rPr lang="en-US" sz="3200" b="1" dirty="0">
                <a:latin typeface="Carlito"/>
                <a:cs typeface="Carlito"/>
              </a:rPr>
              <a:t>the </a:t>
            </a:r>
            <a:r>
              <a:rPr lang="en-US" sz="3200" b="1" spc="-15" dirty="0">
                <a:latin typeface="Carlito"/>
                <a:cs typeface="Carlito"/>
              </a:rPr>
              <a:t>Recycle</a:t>
            </a:r>
            <a:r>
              <a:rPr lang="en-US" sz="3200" b="1" spc="125" dirty="0">
                <a:latin typeface="Carlito"/>
                <a:cs typeface="Carlito"/>
              </a:rPr>
              <a:t> </a:t>
            </a:r>
            <a:r>
              <a:rPr lang="en-US" sz="3200" b="1" spc="-5" dirty="0">
                <a:latin typeface="Carlito"/>
                <a:cs typeface="Carlito"/>
              </a:rPr>
              <a:t>Bin</a:t>
            </a:r>
            <a:endParaRPr lang="en-US" sz="3200" dirty="0">
              <a:latin typeface="Carlito"/>
              <a:cs typeface="Carlito"/>
            </a:endParaRPr>
          </a:p>
        </p:txBody>
      </p:sp>
      <p:pic>
        <p:nvPicPr>
          <p:cNvPr id="7" name="Picture 6">
            <a:extLst>
              <a:ext uri="{FF2B5EF4-FFF2-40B4-BE49-F238E27FC236}">
                <a16:creationId xmlns:a16="http://schemas.microsoft.com/office/drawing/2014/main" id="{9FBE6FB9-847D-4682-AD83-91A945DF3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4166904"/>
            <a:ext cx="5486400" cy="2005296"/>
          </a:xfrm>
          <a:prstGeom prst="rect">
            <a:avLst/>
          </a:prstGeom>
          <a:effectLst>
            <a:glow rad="101600">
              <a:schemeClr val="accent1">
                <a:alpha val="40000"/>
              </a:schemeClr>
            </a:glow>
          </a:effectLst>
        </p:spPr>
      </p:pic>
      <p:sp>
        <p:nvSpPr>
          <p:cNvPr id="6" name="object 7">
            <a:extLst>
              <a:ext uri="{FF2B5EF4-FFF2-40B4-BE49-F238E27FC236}">
                <a16:creationId xmlns:a16="http://schemas.microsoft.com/office/drawing/2014/main" id="{C41927BB-0FB4-4A3C-AC89-6C7D0134305B}"/>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41777" y="145145"/>
            <a:ext cx="6172200" cy="505908"/>
          </a:xfrm>
          <a:prstGeom prst="rect">
            <a:avLst/>
          </a:prstGeom>
        </p:spPr>
        <p:txBody>
          <a:bodyPr vert="horz" wrap="square" lIns="0" tIns="13335" rIns="0" bIns="0" rtlCol="0">
            <a:spAutoFit/>
          </a:bodyPr>
          <a:lstStyle/>
          <a:p>
            <a:pPr marL="12700" algn="ctr">
              <a:spcBef>
                <a:spcPts val="105"/>
              </a:spcBef>
            </a:pPr>
            <a:r>
              <a:rPr sz="3200" b="1" spc="-5" dirty="0">
                <a:latin typeface="Carlito"/>
                <a:cs typeface="Carlito"/>
              </a:rPr>
              <a:t>Opening </a:t>
            </a:r>
            <a:r>
              <a:rPr sz="3200" b="1" dirty="0">
                <a:latin typeface="Carlito"/>
                <a:cs typeface="Carlito"/>
              </a:rPr>
              <a:t>the </a:t>
            </a:r>
            <a:r>
              <a:rPr sz="3200" b="1" spc="-5" dirty="0">
                <a:latin typeface="Carlito"/>
                <a:cs typeface="Carlito"/>
              </a:rPr>
              <a:t>Search</a:t>
            </a:r>
            <a:r>
              <a:rPr sz="3200" b="1" spc="-80" dirty="0">
                <a:latin typeface="Carlito"/>
                <a:cs typeface="Carlito"/>
              </a:rPr>
              <a:t> </a:t>
            </a:r>
            <a:r>
              <a:rPr sz="3200" b="1" spc="-5" dirty="0">
                <a:latin typeface="Carlito"/>
                <a:cs typeface="Carlito"/>
              </a:rPr>
              <a:t>Companion</a:t>
            </a:r>
            <a:endParaRPr sz="3200" dirty="0">
              <a:latin typeface="Carlito"/>
              <a:cs typeface="Carlito"/>
            </a:endParaRPr>
          </a:p>
        </p:txBody>
      </p:sp>
      <p:sp>
        <p:nvSpPr>
          <p:cNvPr id="3" name="object 3"/>
          <p:cNvSpPr txBox="1">
            <a:spLocks noGrp="1"/>
          </p:cNvSpPr>
          <p:nvPr>
            <p:ph type="title"/>
          </p:nvPr>
        </p:nvSpPr>
        <p:spPr>
          <a:xfrm>
            <a:off x="1867158" y="873950"/>
            <a:ext cx="8121439" cy="3170355"/>
          </a:xfrm>
          <a:prstGeom prst="rect">
            <a:avLst/>
          </a:prstGeom>
        </p:spPr>
        <p:txBody>
          <a:bodyPr vert="horz" wrap="square" lIns="0" tIns="67310" rIns="0" bIns="0" rtlCol="0" anchor="ctr">
            <a:spAutoFit/>
          </a:bodyPr>
          <a:lstStyle/>
          <a:p>
            <a:pPr marL="12700" marR="5080">
              <a:spcBef>
                <a:spcPts val="530"/>
              </a:spcBef>
            </a:pPr>
            <a:r>
              <a:rPr sz="2800" spc="-25" dirty="0"/>
              <a:t>At </a:t>
            </a:r>
            <a:r>
              <a:rPr sz="2800" spc="-5" dirty="0"/>
              <a:t>times, </a:t>
            </a:r>
            <a:r>
              <a:rPr sz="2800" dirty="0"/>
              <a:t>it </a:t>
            </a:r>
            <a:r>
              <a:rPr sz="2800" spc="-5" dirty="0"/>
              <a:t>is possible </a:t>
            </a:r>
            <a:r>
              <a:rPr sz="2800" spc="-15" dirty="0"/>
              <a:t>for </a:t>
            </a:r>
            <a:r>
              <a:rPr sz="2800" spc="-5" dirty="0"/>
              <a:t>one not </a:t>
            </a:r>
            <a:r>
              <a:rPr sz="2800" spc="-10" dirty="0"/>
              <a:t>to </a:t>
            </a:r>
            <a:r>
              <a:rPr sz="2800" spc="-5" dirty="0"/>
              <a:t>remember where </a:t>
            </a:r>
            <a:r>
              <a:rPr sz="2800" dirty="0"/>
              <a:t>an </a:t>
            </a:r>
            <a:r>
              <a:rPr sz="2800" spc="-10" dirty="0"/>
              <a:t>item </a:t>
            </a:r>
            <a:r>
              <a:rPr sz="2800" spc="-5" dirty="0"/>
              <a:t>on his/her  </a:t>
            </a:r>
            <a:r>
              <a:rPr sz="2800" spc="-10" dirty="0"/>
              <a:t>computer can </a:t>
            </a:r>
            <a:r>
              <a:rPr sz="2800" spc="-5" dirty="0"/>
              <a:t>be </a:t>
            </a:r>
            <a:r>
              <a:rPr sz="2800" spc="-10" dirty="0"/>
              <a:t>located. </a:t>
            </a:r>
            <a:r>
              <a:rPr sz="2800" spc="-5" dirty="0"/>
              <a:t>This is </a:t>
            </a:r>
            <a:r>
              <a:rPr sz="2800" spc="-10" dirty="0"/>
              <a:t>normally </a:t>
            </a:r>
            <a:r>
              <a:rPr sz="2800" dirty="0"/>
              <a:t>the </a:t>
            </a:r>
            <a:r>
              <a:rPr sz="2800" spc="-5" dirty="0"/>
              <a:t>case </a:t>
            </a:r>
            <a:r>
              <a:rPr sz="2800" dirty="0"/>
              <a:t>when </a:t>
            </a:r>
            <a:r>
              <a:rPr sz="2800" spc="-10" dirty="0"/>
              <a:t>you have too many  </a:t>
            </a:r>
            <a:r>
              <a:rPr sz="2800" spc="-15" dirty="0"/>
              <a:t>folders </a:t>
            </a:r>
            <a:r>
              <a:rPr sz="2800" dirty="0"/>
              <a:t>and </a:t>
            </a:r>
            <a:r>
              <a:rPr sz="2800" spc="-15" dirty="0"/>
              <a:t>folders </a:t>
            </a:r>
            <a:r>
              <a:rPr sz="2800" spc="-5" dirty="0"/>
              <a:t>within </a:t>
            </a:r>
            <a:r>
              <a:rPr sz="2800" spc="-15" dirty="0"/>
              <a:t>folders. </a:t>
            </a:r>
            <a:r>
              <a:rPr sz="2800" spc="-10" dirty="0"/>
              <a:t>Windows </a:t>
            </a:r>
            <a:r>
              <a:rPr lang="en-US" sz="2800" dirty="0"/>
              <a:t>10</a:t>
            </a:r>
            <a:r>
              <a:rPr sz="2800" dirty="0"/>
              <a:t> </a:t>
            </a:r>
            <a:r>
              <a:rPr sz="2800" spc="-5" dirty="0"/>
              <a:t>has </a:t>
            </a:r>
            <a:r>
              <a:rPr sz="2800" dirty="0"/>
              <a:t>a </a:t>
            </a:r>
            <a:r>
              <a:rPr sz="2800" spc="-5" dirty="0"/>
              <a:t>search </a:t>
            </a:r>
            <a:r>
              <a:rPr lang="en-US" sz="2800" spc="-10" dirty="0"/>
              <a:t>companion called </a:t>
            </a:r>
            <a:r>
              <a:rPr lang="en-US" sz="2800" b="1" spc="-10" dirty="0"/>
              <a:t>Cortana</a:t>
            </a:r>
            <a:r>
              <a:rPr sz="2800" spc="-10" dirty="0"/>
              <a:t> </a:t>
            </a:r>
            <a:r>
              <a:rPr sz="2800" spc="-5" dirty="0"/>
              <a:t>that </a:t>
            </a:r>
            <a:r>
              <a:rPr sz="2800" spc="-15" dirty="0"/>
              <a:t>makes </a:t>
            </a:r>
            <a:r>
              <a:rPr sz="2800" spc="-5" dirty="0"/>
              <a:t>it  possible </a:t>
            </a:r>
            <a:r>
              <a:rPr sz="2800" spc="-10" dirty="0"/>
              <a:t>to </a:t>
            </a:r>
            <a:r>
              <a:rPr sz="2800" spc="-5" dirty="0"/>
              <a:t>look </a:t>
            </a:r>
            <a:r>
              <a:rPr sz="2800" spc="-15" dirty="0"/>
              <a:t>for </a:t>
            </a:r>
            <a:r>
              <a:rPr sz="2800" spc="-5" dirty="0"/>
              <a:t>files </a:t>
            </a:r>
            <a:r>
              <a:rPr sz="2800" dirty="0"/>
              <a:t>and </a:t>
            </a:r>
            <a:r>
              <a:rPr sz="2800" spc="-15" dirty="0"/>
              <a:t>folders</a:t>
            </a:r>
            <a:r>
              <a:rPr lang="en-US" sz="2800" spc="-15" dirty="0"/>
              <a:t>, just by clicking on the search bar on the taskbar.</a:t>
            </a:r>
            <a:br>
              <a:rPr lang="en-US" sz="2800" spc="-15" dirty="0"/>
            </a:br>
            <a:r>
              <a:rPr lang="en-US" sz="2800" spc="-15" dirty="0"/>
              <a:t>To search, simply type in the </a:t>
            </a:r>
            <a:r>
              <a:rPr lang="en-US" sz="2800" b="1" i="1" spc="-15" dirty="0"/>
              <a:t>Cortana Search Box </a:t>
            </a:r>
            <a:endParaRPr sz="2800" b="1" i="1" dirty="0"/>
          </a:p>
        </p:txBody>
      </p:sp>
      <p:pic>
        <p:nvPicPr>
          <p:cNvPr id="7" name="Picture 6">
            <a:extLst>
              <a:ext uri="{FF2B5EF4-FFF2-40B4-BE49-F238E27FC236}">
                <a16:creationId xmlns:a16="http://schemas.microsoft.com/office/drawing/2014/main" id="{A6776A51-C1B5-44DD-A71D-8479CCBEF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713" y="4267201"/>
            <a:ext cx="7268328" cy="843475"/>
          </a:xfrm>
          <a:prstGeom prst="rect">
            <a:avLst/>
          </a:prstGeom>
        </p:spPr>
      </p:pic>
      <p:sp>
        <p:nvSpPr>
          <p:cNvPr id="8" name="TextBox 7">
            <a:extLst>
              <a:ext uri="{FF2B5EF4-FFF2-40B4-BE49-F238E27FC236}">
                <a16:creationId xmlns:a16="http://schemas.microsoft.com/office/drawing/2014/main" id="{EE9E4FE5-C979-49B5-87BC-1F6F01C1276C}"/>
              </a:ext>
            </a:extLst>
          </p:cNvPr>
          <p:cNvSpPr txBox="1"/>
          <p:nvPr/>
        </p:nvSpPr>
        <p:spPr>
          <a:xfrm>
            <a:off x="2327605" y="5636568"/>
            <a:ext cx="2799563" cy="461665"/>
          </a:xfrm>
          <a:prstGeom prst="rect">
            <a:avLst/>
          </a:prstGeom>
          <a:noFill/>
        </p:spPr>
        <p:txBody>
          <a:bodyPr wrap="square" rtlCol="0">
            <a:spAutoFit/>
          </a:bodyPr>
          <a:lstStyle/>
          <a:p>
            <a:r>
              <a:rPr lang="en-US" sz="2400" b="1" dirty="0"/>
              <a:t>Cortana Search Box</a:t>
            </a:r>
          </a:p>
        </p:txBody>
      </p:sp>
      <p:sp>
        <p:nvSpPr>
          <p:cNvPr id="9" name="TextBox 8">
            <a:extLst>
              <a:ext uri="{FF2B5EF4-FFF2-40B4-BE49-F238E27FC236}">
                <a16:creationId xmlns:a16="http://schemas.microsoft.com/office/drawing/2014/main" id="{8F37B7B2-AD75-4764-A049-8D14AEE78254}"/>
              </a:ext>
            </a:extLst>
          </p:cNvPr>
          <p:cNvSpPr txBox="1"/>
          <p:nvPr/>
        </p:nvSpPr>
        <p:spPr>
          <a:xfrm>
            <a:off x="8077200" y="5536385"/>
            <a:ext cx="2147654" cy="461665"/>
          </a:xfrm>
          <a:prstGeom prst="rect">
            <a:avLst/>
          </a:prstGeom>
          <a:noFill/>
        </p:spPr>
        <p:txBody>
          <a:bodyPr wrap="square" rtlCol="0">
            <a:spAutoFit/>
          </a:bodyPr>
          <a:lstStyle/>
          <a:p>
            <a:r>
              <a:rPr lang="en-US" sz="2400" b="1" dirty="0"/>
              <a:t>Cortana Button</a:t>
            </a:r>
          </a:p>
        </p:txBody>
      </p:sp>
      <p:sp>
        <p:nvSpPr>
          <p:cNvPr id="10" name="Arrow: Up 9">
            <a:extLst>
              <a:ext uri="{FF2B5EF4-FFF2-40B4-BE49-F238E27FC236}">
                <a16:creationId xmlns:a16="http://schemas.microsoft.com/office/drawing/2014/main" id="{0B28F238-B598-4A04-9803-A8FE8D24C289}"/>
              </a:ext>
            </a:extLst>
          </p:cNvPr>
          <p:cNvSpPr/>
          <p:nvPr/>
        </p:nvSpPr>
        <p:spPr>
          <a:xfrm>
            <a:off x="3886201" y="4953001"/>
            <a:ext cx="228601" cy="767275"/>
          </a:xfrm>
          <a:prstGeom prst="upArrow">
            <a:avLst>
              <a:gd name="adj1" fmla="val 12500"/>
              <a:gd name="adj2" fmla="val 7559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FBC39AE8-D94F-4C67-A43C-79C61FB4101A}"/>
              </a:ext>
            </a:extLst>
          </p:cNvPr>
          <p:cNvSpPr/>
          <p:nvPr/>
        </p:nvSpPr>
        <p:spPr>
          <a:xfrm>
            <a:off x="9144000" y="4953000"/>
            <a:ext cx="228601" cy="583384"/>
          </a:xfrm>
          <a:prstGeom prst="upArrow">
            <a:avLst>
              <a:gd name="adj1" fmla="val 12500"/>
              <a:gd name="adj2" fmla="val 7559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bject 7">
            <a:extLst>
              <a:ext uri="{FF2B5EF4-FFF2-40B4-BE49-F238E27FC236}">
                <a16:creationId xmlns:a16="http://schemas.microsoft.com/office/drawing/2014/main" id="{B3BCD57D-D3DD-466F-B61F-B84C9549DD30}"/>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33601" y="990601"/>
            <a:ext cx="7503795" cy="5214247"/>
          </a:xfrm>
          <a:prstGeom prst="rect">
            <a:avLst/>
          </a:prstGeom>
        </p:spPr>
        <p:txBody>
          <a:bodyPr vert="horz" wrap="square" lIns="0" tIns="58419" rIns="0" bIns="0" rtlCol="0">
            <a:spAutoFit/>
          </a:bodyPr>
          <a:lstStyle/>
          <a:p>
            <a:pPr marL="469900" marR="5080" indent="-457200">
              <a:lnSpc>
                <a:spcPts val="2920"/>
              </a:lnSpc>
              <a:spcBef>
                <a:spcPts val="459"/>
              </a:spcBef>
              <a:buFont typeface="Wingdings" panose="05000000000000000000" pitchFamily="2" charset="2"/>
              <a:buChar char="Ø"/>
            </a:pPr>
            <a:r>
              <a:rPr sz="2700" spc="-5" dirty="0">
                <a:latin typeface="Carlito"/>
                <a:cs typeface="Carlito"/>
              </a:rPr>
              <a:t>The </a:t>
            </a:r>
            <a:r>
              <a:rPr lang="en-US" sz="2700" i="1" spc="-10" dirty="0">
                <a:latin typeface="Carlito"/>
                <a:cs typeface="Carlito"/>
              </a:rPr>
              <a:t>Search </a:t>
            </a:r>
            <a:r>
              <a:rPr lang="en-US" sz="2700" i="1" spc="-5" dirty="0">
                <a:latin typeface="Carlito"/>
                <a:cs typeface="Carlito"/>
              </a:rPr>
              <a:t>Companion (Cortana) </a:t>
            </a:r>
            <a:r>
              <a:rPr sz="2700" spc="-10" dirty="0">
                <a:latin typeface="Carlito"/>
                <a:cs typeface="Carlito"/>
              </a:rPr>
              <a:t>tells </a:t>
            </a:r>
            <a:r>
              <a:rPr sz="2700" spc="-15" dirty="0">
                <a:latin typeface="Carlito"/>
                <a:cs typeface="Carlito"/>
              </a:rPr>
              <a:t>you </a:t>
            </a:r>
            <a:r>
              <a:rPr sz="2700" dirty="0">
                <a:latin typeface="Carlito"/>
                <a:cs typeface="Carlito"/>
              </a:rPr>
              <a:t>when the </a:t>
            </a:r>
            <a:r>
              <a:rPr sz="2700" spc="-10" dirty="0">
                <a:latin typeface="Carlito"/>
                <a:cs typeface="Carlito"/>
              </a:rPr>
              <a:t>search </a:t>
            </a:r>
            <a:r>
              <a:rPr sz="2700" dirty="0">
                <a:latin typeface="Carlito"/>
                <a:cs typeface="Carlito"/>
              </a:rPr>
              <a:t>is  </a:t>
            </a:r>
            <a:r>
              <a:rPr sz="2700" spc="-15" dirty="0">
                <a:latin typeface="Carlito"/>
                <a:cs typeface="Carlito"/>
              </a:rPr>
              <a:t>complete </a:t>
            </a:r>
            <a:r>
              <a:rPr sz="2700" dirty="0">
                <a:latin typeface="Carlito"/>
                <a:cs typeface="Carlito"/>
              </a:rPr>
              <a:t>and </a:t>
            </a:r>
            <a:r>
              <a:rPr sz="2700" spc="-15" dirty="0">
                <a:latin typeface="Carlito"/>
                <a:cs typeface="Carlito"/>
              </a:rPr>
              <a:t>prompts you </a:t>
            </a:r>
            <a:r>
              <a:rPr sz="2700" dirty="0">
                <a:latin typeface="Carlito"/>
                <a:cs typeface="Carlito"/>
              </a:rPr>
              <a:t>with </a:t>
            </a:r>
            <a:r>
              <a:rPr sz="2700" spc="-10" dirty="0">
                <a:latin typeface="Carlito"/>
                <a:cs typeface="Carlito"/>
              </a:rPr>
              <a:t>more Search</a:t>
            </a:r>
            <a:r>
              <a:rPr sz="2700" spc="-50" dirty="0">
                <a:latin typeface="Carlito"/>
                <a:cs typeface="Carlito"/>
              </a:rPr>
              <a:t> </a:t>
            </a:r>
            <a:r>
              <a:rPr sz="2700" spc="-5" dirty="0">
                <a:latin typeface="Carlito"/>
                <a:cs typeface="Carlito"/>
              </a:rPr>
              <a:t>options.</a:t>
            </a:r>
            <a:endParaRPr lang="en-US" sz="2700" spc="-5" dirty="0">
              <a:latin typeface="Carlito"/>
              <a:cs typeface="Carlito"/>
            </a:endParaRPr>
          </a:p>
          <a:p>
            <a:pPr marL="469265" marR="317500" indent="-457200">
              <a:lnSpc>
                <a:spcPts val="2920"/>
              </a:lnSpc>
              <a:spcBef>
                <a:spcPts val="459"/>
              </a:spcBef>
              <a:buFont typeface="Wingdings" panose="05000000000000000000" pitchFamily="2" charset="2"/>
              <a:buChar char="Ø"/>
              <a:tabLst>
                <a:tab pos="926465" algn="l"/>
                <a:tab pos="927100" algn="l"/>
              </a:tabLst>
            </a:pPr>
            <a:r>
              <a:rPr lang="en-US" sz="2700" dirty="0">
                <a:latin typeface="Carlito"/>
                <a:cs typeface="Carlito"/>
              </a:rPr>
              <a:t>Cortana has a item category search, where you can filter the search to only some item type(e.g. Music)</a:t>
            </a:r>
          </a:p>
          <a:p>
            <a:pPr marL="469265" marR="317500" indent="-457200">
              <a:lnSpc>
                <a:spcPts val="2920"/>
              </a:lnSpc>
              <a:spcBef>
                <a:spcPts val="459"/>
              </a:spcBef>
              <a:buFont typeface="Wingdings" panose="05000000000000000000" pitchFamily="2" charset="2"/>
              <a:buChar char="Ø"/>
              <a:tabLst>
                <a:tab pos="926465" algn="l"/>
                <a:tab pos="927100" algn="l"/>
              </a:tabLst>
            </a:pPr>
            <a:r>
              <a:rPr lang="en-US" sz="2700" dirty="0">
                <a:latin typeface="Carlito"/>
                <a:cs typeface="Carlito"/>
              </a:rPr>
              <a:t>If </a:t>
            </a:r>
            <a:r>
              <a:rPr lang="en-US" sz="2700" spc="-5" dirty="0">
                <a:latin typeface="Carlito"/>
                <a:cs typeface="Carlito"/>
              </a:rPr>
              <a:t>the file </a:t>
            </a:r>
            <a:r>
              <a:rPr lang="en-US" sz="2700" dirty="0">
                <a:latin typeface="Carlito"/>
                <a:cs typeface="Carlito"/>
              </a:rPr>
              <a:t>is </a:t>
            </a:r>
            <a:r>
              <a:rPr lang="en-US" sz="2700" spc="-15" dirty="0">
                <a:latin typeface="Carlito"/>
                <a:cs typeface="Carlito"/>
              </a:rPr>
              <a:t>found </a:t>
            </a:r>
            <a:r>
              <a:rPr lang="en-US" sz="2700" spc="-5" dirty="0">
                <a:latin typeface="Carlito"/>
                <a:cs typeface="Carlito"/>
              </a:rPr>
              <a:t>then simply </a:t>
            </a:r>
            <a:r>
              <a:rPr lang="en-US" sz="2700" dirty="0">
                <a:latin typeface="Carlito"/>
                <a:cs typeface="Carlito"/>
              </a:rPr>
              <a:t>double-click the  </a:t>
            </a:r>
            <a:r>
              <a:rPr lang="en-US" sz="2700" spc="-15" dirty="0">
                <a:latin typeface="Carlito"/>
                <a:cs typeface="Carlito"/>
              </a:rPr>
              <a:t>to </a:t>
            </a:r>
            <a:r>
              <a:rPr lang="en-US" sz="2700" spc="-5" dirty="0">
                <a:latin typeface="Carlito"/>
                <a:cs typeface="Carlito"/>
              </a:rPr>
              <a:t>open </a:t>
            </a:r>
            <a:r>
              <a:rPr lang="en-US" sz="2700" dirty="0">
                <a:latin typeface="Carlito"/>
                <a:cs typeface="Carlito"/>
              </a:rPr>
              <a:t>it.</a:t>
            </a:r>
          </a:p>
          <a:p>
            <a:pPr marL="469265" marR="317500" indent="-457200">
              <a:lnSpc>
                <a:spcPts val="2920"/>
              </a:lnSpc>
              <a:spcBef>
                <a:spcPts val="459"/>
              </a:spcBef>
              <a:buFont typeface="Wingdings" panose="05000000000000000000" pitchFamily="2" charset="2"/>
              <a:buChar char="Ø"/>
              <a:tabLst>
                <a:tab pos="926465" algn="l"/>
                <a:tab pos="927100" algn="l"/>
              </a:tabLst>
            </a:pPr>
            <a:r>
              <a:rPr lang="en-US" sz="2700" dirty="0">
                <a:latin typeface="Carlito"/>
                <a:cs typeface="Carlito"/>
              </a:rPr>
              <a:t>Cortana takes the entire system as it’s scope of search, however, it is quick in its search.</a:t>
            </a:r>
          </a:p>
          <a:p>
            <a:pPr marL="469265" marR="317500" indent="-457200">
              <a:lnSpc>
                <a:spcPts val="2920"/>
              </a:lnSpc>
              <a:spcBef>
                <a:spcPts val="459"/>
              </a:spcBef>
              <a:buFont typeface="Wingdings" panose="05000000000000000000" pitchFamily="2" charset="2"/>
              <a:buChar char="Ø"/>
              <a:tabLst>
                <a:tab pos="926465" algn="l"/>
                <a:tab pos="927100" algn="l"/>
              </a:tabLst>
            </a:pPr>
            <a:r>
              <a:rPr lang="en-US" sz="2700" dirty="0">
                <a:latin typeface="Carlito"/>
                <a:cs typeface="Carlito"/>
              </a:rPr>
              <a:t>Cortana also makes room for a web search to be conducted.</a:t>
            </a:r>
          </a:p>
          <a:p>
            <a:pPr marL="12700" marR="5080">
              <a:lnSpc>
                <a:spcPts val="2920"/>
              </a:lnSpc>
              <a:spcBef>
                <a:spcPts val="459"/>
              </a:spcBef>
            </a:pPr>
            <a:endParaRPr sz="2700" dirty="0">
              <a:latin typeface="Carlito"/>
              <a:cs typeface="Carlito"/>
            </a:endParaRPr>
          </a:p>
        </p:txBody>
      </p:sp>
      <p:sp>
        <p:nvSpPr>
          <p:cNvPr id="8" name="object 2">
            <a:extLst>
              <a:ext uri="{FF2B5EF4-FFF2-40B4-BE49-F238E27FC236}">
                <a16:creationId xmlns:a16="http://schemas.microsoft.com/office/drawing/2014/main" id="{D9C618C3-2FF3-4285-B63A-6D6F5569F6A8}"/>
              </a:ext>
            </a:extLst>
          </p:cNvPr>
          <p:cNvSpPr txBox="1"/>
          <p:nvPr/>
        </p:nvSpPr>
        <p:spPr>
          <a:xfrm>
            <a:off x="2799397" y="257718"/>
            <a:ext cx="6172200" cy="505908"/>
          </a:xfrm>
          <a:prstGeom prst="rect">
            <a:avLst/>
          </a:prstGeom>
        </p:spPr>
        <p:txBody>
          <a:bodyPr vert="horz" wrap="square" lIns="0" tIns="13335" rIns="0" bIns="0" rtlCol="0">
            <a:spAutoFit/>
          </a:bodyPr>
          <a:lstStyle/>
          <a:p>
            <a:pPr marL="12700" algn="ctr">
              <a:spcBef>
                <a:spcPts val="105"/>
              </a:spcBef>
            </a:pPr>
            <a:r>
              <a:rPr sz="3200" b="1" spc="-5" dirty="0">
                <a:latin typeface="Carlito"/>
                <a:cs typeface="Carlito"/>
              </a:rPr>
              <a:t>Search</a:t>
            </a:r>
            <a:r>
              <a:rPr sz="3200" b="1" spc="-80" dirty="0">
                <a:latin typeface="Carlito"/>
                <a:cs typeface="Carlito"/>
              </a:rPr>
              <a:t> </a:t>
            </a:r>
            <a:r>
              <a:rPr sz="3200" b="1" spc="-5" dirty="0">
                <a:latin typeface="Carlito"/>
                <a:cs typeface="Carlito"/>
              </a:rPr>
              <a:t>Companion</a:t>
            </a:r>
            <a:r>
              <a:rPr lang="en-US" sz="3200" b="1" spc="-5" dirty="0">
                <a:latin typeface="Carlito"/>
                <a:cs typeface="Carlito"/>
              </a:rPr>
              <a:t> – Cortana </a:t>
            </a:r>
            <a:endParaRPr sz="3200" dirty="0">
              <a:latin typeface="Carlito"/>
              <a:cs typeface="Carlito"/>
            </a:endParaRPr>
          </a:p>
        </p:txBody>
      </p:sp>
      <p:sp>
        <p:nvSpPr>
          <p:cNvPr id="5" name="object 7">
            <a:extLst>
              <a:ext uri="{FF2B5EF4-FFF2-40B4-BE49-F238E27FC236}">
                <a16:creationId xmlns:a16="http://schemas.microsoft.com/office/drawing/2014/main" id="{5BC30D77-E8F8-492F-A6D9-4E60D8525B2A}"/>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D9C618C3-2FF3-4285-B63A-6D6F5569F6A8}"/>
              </a:ext>
            </a:extLst>
          </p:cNvPr>
          <p:cNvSpPr txBox="1"/>
          <p:nvPr/>
        </p:nvSpPr>
        <p:spPr>
          <a:xfrm>
            <a:off x="3490087" y="5727848"/>
            <a:ext cx="7848600" cy="444352"/>
          </a:xfrm>
          <a:prstGeom prst="rect">
            <a:avLst/>
          </a:prstGeom>
        </p:spPr>
        <p:txBody>
          <a:bodyPr vert="horz" wrap="square" lIns="0" tIns="13335" rIns="0" bIns="0" rtlCol="0">
            <a:spAutoFit/>
          </a:bodyPr>
          <a:lstStyle/>
          <a:p>
            <a:pPr marL="12700" algn="ctr">
              <a:spcBef>
                <a:spcPts val="105"/>
              </a:spcBef>
            </a:pPr>
            <a:r>
              <a:rPr sz="2800" b="1" spc="-5" dirty="0">
                <a:latin typeface="Carlito"/>
                <a:cs typeface="Carlito"/>
              </a:rPr>
              <a:t>Search</a:t>
            </a:r>
            <a:r>
              <a:rPr sz="2800" b="1" spc="-80" dirty="0">
                <a:latin typeface="Carlito"/>
                <a:cs typeface="Carlito"/>
              </a:rPr>
              <a:t> </a:t>
            </a:r>
            <a:r>
              <a:rPr lang="en-US" sz="2800" b="1" spc="-80" dirty="0">
                <a:latin typeface="Carlito"/>
                <a:cs typeface="Carlito"/>
              </a:rPr>
              <a:t> </a:t>
            </a:r>
            <a:r>
              <a:rPr sz="2800" b="1" spc="-5" dirty="0">
                <a:latin typeface="Carlito"/>
                <a:cs typeface="Carlito"/>
              </a:rPr>
              <a:t>Companion</a:t>
            </a:r>
            <a:r>
              <a:rPr lang="en-US" sz="2800" b="1" spc="-5" dirty="0">
                <a:latin typeface="Carlito"/>
                <a:cs typeface="Carlito"/>
              </a:rPr>
              <a:t> – Cortana </a:t>
            </a:r>
            <a:endParaRPr sz="2800" dirty="0">
              <a:latin typeface="Carlito"/>
              <a:cs typeface="Carlito"/>
            </a:endParaRPr>
          </a:p>
        </p:txBody>
      </p:sp>
      <p:pic>
        <p:nvPicPr>
          <p:cNvPr id="4" name="Picture 3">
            <a:extLst>
              <a:ext uri="{FF2B5EF4-FFF2-40B4-BE49-F238E27FC236}">
                <a16:creationId xmlns:a16="http://schemas.microsoft.com/office/drawing/2014/main" id="{82092507-D310-4C1F-84D0-046568DE2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50800"/>
            <a:ext cx="6477000" cy="5511800"/>
          </a:xfrm>
          <a:prstGeom prst="rect">
            <a:avLst/>
          </a:prstGeom>
        </p:spPr>
      </p:pic>
      <p:sp>
        <p:nvSpPr>
          <p:cNvPr id="5" name="Rectangle: Rounded Corners 4">
            <a:extLst>
              <a:ext uri="{FF2B5EF4-FFF2-40B4-BE49-F238E27FC236}">
                <a16:creationId xmlns:a16="http://schemas.microsoft.com/office/drawing/2014/main" id="{46E663B9-29F5-42BF-9435-0DEF543FCFF5}"/>
              </a:ext>
            </a:extLst>
          </p:cNvPr>
          <p:cNvSpPr/>
          <p:nvPr/>
        </p:nvSpPr>
        <p:spPr>
          <a:xfrm>
            <a:off x="4114800" y="76200"/>
            <a:ext cx="3810000" cy="311528"/>
          </a:xfrm>
          <a:prstGeom prst="roundRect">
            <a:avLst/>
          </a:prstGeom>
          <a:noFill/>
          <a:ln w="57150">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D803BC1E-5EDB-4606-8040-3EB2FED5BA33}"/>
              </a:ext>
            </a:extLst>
          </p:cNvPr>
          <p:cNvSpPr/>
          <p:nvPr/>
        </p:nvSpPr>
        <p:spPr>
          <a:xfrm rot="19910487">
            <a:off x="2867387" y="574567"/>
            <a:ext cx="1532644" cy="264814"/>
          </a:xfrm>
          <a:prstGeom prst="rightArrow">
            <a:avLst>
              <a:gd name="adj1" fmla="val 30423"/>
              <a:gd name="adj2" fmla="val 118248"/>
            </a:avLst>
          </a:prstGeom>
          <a:solidFill>
            <a:srgbClr val="26A0DA"/>
          </a:solidFill>
          <a:ln>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22CE33-3A35-43AB-9CB1-E2203FD30DDB}"/>
              </a:ext>
            </a:extLst>
          </p:cNvPr>
          <p:cNvSpPr txBox="1"/>
          <p:nvPr/>
        </p:nvSpPr>
        <p:spPr>
          <a:xfrm>
            <a:off x="1724787" y="304801"/>
            <a:ext cx="1752600" cy="1384995"/>
          </a:xfrm>
          <a:prstGeom prst="rect">
            <a:avLst/>
          </a:prstGeom>
          <a:noFill/>
        </p:spPr>
        <p:txBody>
          <a:bodyPr wrap="square" rtlCol="0">
            <a:spAutoFit/>
          </a:bodyPr>
          <a:lstStyle/>
          <a:p>
            <a:r>
              <a:rPr lang="en-US" sz="2800" b="1" dirty="0"/>
              <a:t>Cortana Search Categories</a:t>
            </a:r>
          </a:p>
        </p:txBody>
      </p:sp>
      <p:sp>
        <p:nvSpPr>
          <p:cNvPr id="12" name="Rectangle 11">
            <a:extLst>
              <a:ext uri="{FF2B5EF4-FFF2-40B4-BE49-F238E27FC236}">
                <a16:creationId xmlns:a16="http://schemas.microsoft.com/office/drawing/2014/main" id="{766D8BB1-C115-427D-8B39-5738A0979763}"/>
              </a:ext>
            </a:extLst>
          </p:cNvPr>
          <p:cNvSpPr/>
          <p:nvPr/>
        </p:nvSpPr>
        <p:spPr>
          <a:xfrm>
            <a:off x="4114800" y="685800"/>
            <a:ext cx="2819400" cy="4419600"/>
          </a:xfrm>
          <a:prstGeom prst="rect">
            <a:avLst/>
          </a:prstGeom>
          <a:noFill/>
          <a:ln w="76200">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6C5B107-A22E-4207-AE77-E6E4AD193139}"/>
              </a:ext>
            </a:extLst>
          </p:cNvPr>
          <p:cNvSpPr/>
          <p:nvPr/>
        </p:nvSpPr>
        <p:spPr>
          <a:xfrm rot="19910487">
            <a:off x="2867388" y="3010487"/>
            <a:ext cx="1532644" cy="264814"/>
          </a:xfrm>
          <a:prstGeom prst="rightArrow">
            <a:avLst>
              <a:gd name="adj1" fmla="val 30423"/>
              <a:gd name="adj2" fmla="val 118248"/>
            </a:avLst>
          </a:prstGeom>
          <a:solidFill>
            <a:srgbClr val="26A0DA"/>
          </a:solidFill>
          <a:ln>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9543A40-7617-4C7C-BE44-D4AC6E9A253E}"/>
              </a:ext>
            </a:extLst>
          </p:cNvPr>
          <p:cNvSpPr txBox="1"/>
          <p:nvPr/>
        </p:nvSpPr>
        <p:spPr>
          <a:xfrm>
            <a:off x="1710881" y="3104795"/>
            <a:ext cx="1752600" cy="954107"/>
          </a:xfrm>
          <a:prstGeom prst="rect">
            <a:avLst/>
          </a:prstGeom>
          <a:noFill/>
        </p:spPr>
        <p:txBody>
          <a:bodyPr wrap="square" rtlCol="0">
            <a:spAutoFit/>
          </a:bodyPr>
          <a:lstStyle/>
          <a:p>
            <a:r>
              <a:rPr lang="en-US" sz="2800" b="1" dirty="0"/>
              <a:t>Search Results</a:t>
            </a:r>
          </a:p>
        </p:txBody>
      </p:sp>
      <p:sp>
        <p:nvSpPr>
          <p:cNvPr id="11" name="object 7">
            <a:extLst>
              <a:ext uri="{FF2B5EF4-FFF2-40B4-BE49-F238E27FC236}">
                <a16:creationId xmlns:a16="http://schemas.microsoft.com/office/drawing/2014/main" id="{18CE960D-1119-42F9-963D-8BB2F2E6AF1C}"/>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4282872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28800" y="228601"/>
            <a:ext cx="8382000" cy="6265817"/>
          </a:xfrm>
          <a:prstGeom prst="rect">
            <a:avLst/>
          </a:prstGeom>
        </p:spPr>
        <p:txBody>
          <a:bodyPr vert="horz" wrap="square" lIns="0" tIns="58419" rIns="0" bIns="0" rtlCol="0">
            <a:spAutoFit/>
          </a:bodyPr>
          <a:lstStyle/>
          <a:p>
            <a:pPr marL="469900" marR="5080" indent="-457200">
              <a:lnSpc>
                <a:spcPts val="2920"/>
              </a:lnSpc>
              <a:spcBef>
                <a:spcPts val="459"/>
              </a:spcBef>
              <a:buFont typeface="Wingdings" panose="05000000000000000000" pitchFamily="2" charset="2"/>
              <a:buChar char="v"/>
            </a:pPr>
            <a:r>
              <a:rPr lang="en-US" sz="2700" b="1" spc="-5" dirty="0">
                <a:latin typeface="Carlito"/>
                <a:cs typeface="Carlito"/>
              </a:rPr>
              <a:t>Alternatively, you can search with the Search box in File Explorer</a:t>
            </a:r>
            <a:r>
              <a:rPr lang="en-US" sz="2700" spc="-5" dirty="0">
                <a:latin typeface="Carlito"/>
                <a:cs typeface="Carlito"/>
              </a:rPr>
              <a:t>. </a:t>
            </a:r>
          </a:p>
          <a:p>
            <a:pPr marL="469900" marR="5080" indent="-457200">
              <a:lnSpc>
                <a:spcPts val="2920"/>
              </a:lnSpc>
              <a:spcBef>
                <a:spcPts val="459"/>
              </a:spcBef>
              <a:buFont typeface="Wingdings" panose="05000000000000000000" pitchFamily="2" charset="2"/>
              <a:buChar char="v"/>
            </a:pPr>
            <a:r>
              <a:rPr lang="en-US" sz="2700" spc="-5" dirty="0">
                <a:latin typeface="Carlito"/>
                <a:cs typeface="Carlito"/>
              </a:rPr>
              <a:t>Key thing with this search is that, the current folder you are in, and its sub-folders, becomes the scope of the search. </a:t>
            </a:r>
          </a:p>
          <a:p>
            <a:pPr marL="469900" marR="5080" indent="-457200">
              <a:lnSpc>
                <a:spcPts val="2920"/>
              </a:lnSpc>
              <a:spcBef>
                <a:spcPts val="459"/>
              </a:spcBef>
              <a:buFont typeface="Wingdings" panose="05000000000000000000" pitchFamily="2" charset="2"/>
              <a:buChar char="v"/>
            </a:pPr>
            <a:r>
              <a:rPr sz="2700" spc="-5" dirty="0">
                <a:latin typeface="Carlito"/>
                <a:cs typeface="Carlito"/>
              </a:rPr>
              <a:t>The </a:t>
            </a:r>
            <a:r>
              <a:rPr lang="en-US" sz="2700" i="1" spc="-10" dirty="0">
                <a:latin typeface="Carlito"/>
                <a:cs typeface="Carlito"/>
              </a:rPr>
              <a:t>Search </a:t>
            </a:r>
            <a:r>
              <a:rPr sz="2700" spc="-10" dirty="0">
                <a:latin typeface="Carlito"/>
                <a:cs typeface="Carlito"/>
              </a:rPr>
              <a:t>tells </a:t>
            </a:r>
            <a:r>
              <a:rPr sz="2700" spc="-15" dirty="0">
                <a:latin typeface="Carlito"/>
                <a:cs typeface="Carlito"/>
              </a:rPr>
              <a:t>you </a:t>
            </a:r>
            <a:r>
              <a:rPr sz="2700" dirty="0">
                <a:latin typeface="Carlito"/>
                <a:cs typeface="Carlito"/>
              </a:rPr>
              <a:t>when the </a:t>
            </a:r>
            <a:r>
              <a:rPr sz="2700" spc="-10" dirty="0">
                <a:latin typeface="Carlito"/>
                <a:cs typeface="Carlito"/>
              </a:rPr>
              <a:t>search </a:t>
            </a:r>
            <a:r>
              <a:rPr sz="2700" dirty="0">
                <a:latin typeface="Carlito"/>
                <a:cs typeface="Carlito"/>
              </a:rPr>
              <a:t>is  </a:t>
            </a:r>
            <a:r>
              <a:rPr sz="2700" spc="-15" dirty="0">
                <a:latin typeface="Carlito"/>
                <a:cs typeface="Carlito"/>
              </a:rPr>
              <a:t>complete </a:t>
            </a:r>
            <a:r>
              <a:rPr sz="2700" dirty="0">
                <a:latin typeface="Carlito"/>
                <a:cs typeface="Carlito"/>
              </a:rPr>
              <a:t>and </a:t>
            </a:r>
            <a:r>
              <a:rPr sz="2700" spc="-15" dirty="0">
                <a:latin typeface="Carlito"/>
                <a:cs typeface="Carlito"/>
              </a:rPr>
              <a:t>prompts you </a:t>
            </a:r>
            <a:r>
              <a:rPr sz="2700" dirty="0">
                <a:latin typeface="Carlito"/>
                <a:cs typeface="Carlito"/>
              </a:rPr>
              <a:t>with </a:t>
            </a:r>
            <a:r>
              <a:rPr sz="2700" spc="-10" dirty="0">
                <a:latin typeface="Carlito"/>
                <a:cs typeface="Carlito"/>
              </a:rPr>
              <a:t>more Search</a:t>
            </a:r>
            <a:r>
              <a:rPr sz="2700" spc="-50" dirty="0">
                <a:latin typeface="Carlito"/>
                <a:cs typeface="Carlito"/>
              </a:rPr>
              <a:t> </a:t>
            </a:r>
            <a:r>
              <a:rPr sz="2700" spc="-5" dirty="0">
                <a:latin typeface="Carlito"/>
                <a:cs typeface="Carlito"/>
              </a:rPr>
              <a:t>options.</a:t>
            </a:r>
            <a:r>
              <a:rPr lang="en-US" sz="2700" spc="-5" dirty="0">
                <a:latin typeface="Carlito"/>
                <a:cs typeface="Carlito"/>
              </a:rPr>
              <a:t> </a:t>
            </a:r>
            <a:r>
              <a:rPr lang="en-US" sz="2700" dirty="0">
                <a:latin typeface="Carlito"/>
                <a:cs typeface="Carlito"/>
              </a:rPr>
              <a:t>If </a:t>
            </a:r>
            <a:r>
              <a:rPr lang="en-US" sz="2700" spc="-5" dirty="0">
                <a:latin typeface="Carlito"/>
                <a:cs typeface="Carlito"/>
              </a:rPr>
              <a:t>the file </a:t>
            </a:r>
            <a:r>
              <a:rPr lang="en-US" sz="2700" dirty="0">
                <a:latin typeface="Carlito"/>
                <a:cs typeface="Carlito"/>
              </a:rPr>
              <a:t>is </a:t>
            </a:r>
            <a:r>
              <a:rPr lang="en-US" sz="2700" spc="-15" dirty="0">
                <a:latin typeface="Carlito"/>
                <a:cs typeface="Carlito"/>
              </a:rPr>
              <a:t>found </a:t>
            </a:r>
            <a:r>
              <a:rPr lang="en-US" sz="2700" spc="-5" dirty="0">
                <a:latin typeface="Carlito"/>
                <a:cs typeface="Carlito"/>
              </a:rPr>
              <a:t>then simply </a:t>
            </a:r>
            <a:r>
              <a:rPr lang="en-US" sz="2700" dirty="0">
                <a:latin typeface="Carlito"/>
                <a:cs typeface="Carlito"/>
              </a:rPr>
              <a:t>double-click the  </a:t>
            </a:r>
            <a:r>
              <a:rPr lang="en-US" sz="2700" spc="-15" dirty="0">
                <a:latin typeface="Carlito"/>
                <a:cs typeface="Carlito"/>
              </a:rPr>
              <a:t>to </a:t>
            </a:r>
            <a:r>
              <a:rPr lang="en-US" sz="2700" spc="-5" dirty="0">
                <a:latin typeface="Carlito"/>
                <a:cs typeface="Carlito"/>
              </a:rPr>
              <a:t>open </a:t>
            </a:r>
            <a:r>
              <a:rPr lang="en-US" sz="2700" dirty="0">
                <a:latin typeface="Carlito"/>
                <a:cs typeface="Carlito"/>
              </a:rPr>
              <a:t>it.</a:t>
            </a:r>
          </a:p>
          <a:p>
            <a:pPr marL="469265" marR="317500" indent="-457200">
              <a:lnSpc>
                <a:spcPts val="2920"/>
              </a:lnSpc>
              <a:spcBef>
                <a:spcPts val="459"/>
              </a:spcBef>
              <a:buFont typeface="Wingdings" panose="05000000000000000000" pitchFamily="2" charset="2"/>
              <a:buChar char="v"/>
              <a:tabLst>
                <a:tab pos="926465" algn="l"/>
                <a:tab pos="927100" algn="l"/>
              </a:tabLst>
            </a:pPr>
            <a:r>
              <a:rPr lang="en-US" sz="2700" dirty="0">
                <a:latin typeface="Carlito"/>
                <a:cs typeface="Carlito"/>
              </a:rPr>
              <a:t>You can also right-click on the file/folder, then click on </a:t>
            </a:r>
            <a:r>
              <a:rPr lang="en-US" sz="2700" b="1" dirty="0">
                <a:latin typeface="Carlito"/>
                <a:cs typeface="Carlito"/>
              </a:rPr>
              <a:t>Open File Location </a:t>
            </a:r>
            <a:r>
              <a:rPr lang="en-US" sz="2700" i="1" dirty="0">
                <a:latin typeface="Carlito"/>
                <a:cs typeface="Carlito"/>
              </a:rPr>
              <a:t>(at the bottom of the drop down menu)</a:t>
            </a:r>
            <a:r>
              <a:rPr lang="en-US" sz="2700" dirty="0">
                <a:latin typeface="Carlito"/>
                <a:cs typeface="Carlito"/>
              </a:rPr>
              <a:t> to open the Folder that contains the searched item.</a:t>
            </a:r>
          </a:p>
          <a:p>
            <a:pPr marL="469265" marR="317500" indent="-457200">
              <a:lnSpc>
                <a:spcPts val="2920"/>
              </a:lnSpc>
              <a:spcBef>
                <a:spcPts val="459"/>
              </a:spcBef>
              <a:buFont typeface="Wingdings" panose="05000000000000000000" pitchFamily="2" charset="2"/>
              <a:buChar char="v"/>
              <a:tabLst>
                <a:tab pos="926465" algn="l"/>
                <a:tab pos="927100" algn="l"/>
              </a:tabLst>
            </a:pPr>
            <a:r>
              <a:rPr lang="en-US" sz="2700" dirty="0">
                <a:latin typeface="Carlito"/>
                <a:cs typeface="Carlito"/>
              </a:rPr>
              <a:t>No </a:t>
            </a:r>
            <a:r>
              <a:rPr lang="en-US" sz="2700" spc="-20" dirty="0">
                <a:latin typeface="Carlito"/>
                <a:cs typeface="Carlito"/>
              </a:rPr>
              <a:t>matter </a:t>
            </a:r>
            <a:r>
              <a:rPr lang="en-US" sz="2700" dirty="0">
                <a:latin typeface="Carlito"/>
                <a:cs typeface="Carlito"/>
              </a:rPr>
              <a:t>the </a:t>
            </a:r>
            <a:r>
              <a:rPr lang="en-US" sz="2700" spc="-5" dirty="0">
                <a:latin typeface="Carlito"/>
                <a:cs typeface="Carlito"/>
              </a:rPr>
              <a:t>number of files on </a:t>
            </a:r>
            <a:r>
              <a:rPr lang="en-US" sz="2700" spc="-15" dirty="0">
                <a:latin typeface="Carlito"/>
                <a:cs typeface="Carlito"/>
              </a:rPr>
              <a:t>your </a:t>
            </a:r>
            <a:r>
              <a:rPr lang="en-US" sz="2700" spc="-35" dirty="0">
                <a:latin typeface="Carlito"/>
                <a:cs typeface="Carlito"/>
              </a:rPr>
              <a:t>computer,  </a:t>
            </a:r>
            <a:r>
              <a:rPr lang="en-US" sz="2700" spc="-5" dirty="0">
                <a:latin typeface="Carlito"/>
                <a:cs typeface="Carlito"/>
              </a:rPr>
              <a:t>finding </a:t>
            </a:r>
            <a:r>
              <a:rPr lang="en-US" sz="2700" dirty="0">
                <a:latin typeface="Carlito"/>
                <a:cs typeface="Carlito"/>
              </a:rPr>
              <a:t>a </a:t>
            </a:r>
            <a:r>
              <a:rPr lang="en-US" sz="2700" spc="-5" dirty="0">
                <a:latin typeface="Carlito"/>
                <a:cs typeface="Carlito"/>
              </a:rPr>
              <a:t>file </a:t>
            </a:r>
            <a:r>
              <a:rPr lang="en-US" sz="2700" spc="-10" dirty="0">
                <a:latin typeface="Carlito"/>
                <a:cs typeface="Carlito"/>
              </a:rPr>
              <a:t>can </a:t>
            </a:r>
            <a:r>
              <a:rPr lang="en-US" sz="2700" spc="-35" dirty="0">
                <a:latin typeface="Carlito"/>
                <a:cs typeface="Carlito"/>
              </a:rPr>
              <a:t>take </a:t>
            </a:r>
            <a:r>
              <a:rPr lang="en-US" sz="2700" spc="-10" dirty="0">
                <a:latin typeface="Carlito"/>
                <a:cs typeface="Carlito"/>
              </a:rPr>
              <a:t>seconds, </a:t>
            </a:r>
            <a:r>
              <a:rPr lang="en-US" sz="2700" spc="-5" dirty="0">
                <a:latin typeface="Carlito"/>
                <a:cs typeface="Carlito"/>
              </a:rPr>
              <a:t>minutes or much, </a:t>
            </a:r>
            <a:r>
              <a:rPr lang="en-US" sz="2700" dirty="0">
                <a:latin typeface="Carlito"/>
                <a:cs typeface="Carlito"/>
              </a:rPr>
              <a:t>much  </a:t>
            </a:r>
            <a:r>
              <a:rPr lang="en-US" sz="2700" spc="-5" dirty="0">
                <a:latin typeface="Carlito"/>
                <a:cs typeface="Carlito"/>
              </a:rPr>
              <a:t>longer depending on </a:t>
            </a:r>
            <a:r>
              <a:rPr lang="en-US" sz="2700" dirty="0">
                <a:latin typeface="Carlito"/>
                <a:cs typeface="Carlito"/>
              </a:rPr>
              <a:t>the type </a:t>
            </a:r>
            <a:r>
              <a:rPr lang="en-US" sz="2700" spc="-5" dirty="0">
                <a:latin typeface="Carlito"/>
                <a:cs typeface="Carlito"/>
              </a:rPr>
              <a:t>of </a:t>
            </a:r>
            <a:r>
              <a:rPr lang="en-US" sz="2700" spc="-10" dirty="0">
                <a:latin typeface="Carlito"/>
                <a:cs typeface="Carlito"/>
              </a:rPr>
              <a:t>search </a:t>
            </a:r>
            <a:r>
              <a:rPr lang="en-US" sz="2700" dirty="0">
                <a:latin typeface="Carlito"/>
                <a:cs typeface="Carlito"/>
              </a:rPr>
              <a:t>and </a:t>
            </a:r>
            <a:r>
              <a:rPr lang="en-US" sz="2700" spc="-10" dirty="0">
                <a:latin typeface="Carlito"/>
                <a:cs typeface="Carlito"/>
              </a:rPr>
              <a:t>where</a:t>
            </a:r>
            <a:r>
              <a:rPr lang="en-US" sz="2700" spc="-160" dirty="0">
                <a:latin typeface="Carlito"/>
                <a:cs typeface="Carlito"/>
              </a:rPr>
              <a:t> </a:t>
            </a:r>
            <a:r>
              <a:rPr lang="en-US" sz="2700" spc="-15" dirty="0">
                <a:latin typeface="Carlito"/>
                <a:cs typeface="Carlito"/>
              </a:rPr>
              <a:t>you  are </a:t>
            </a:r>
            <a:r>
              <a:rPr lang="en-US" sz="2700" spc="-5" dirty="0">
                <a:latin typeface="Carlito"/>
                <a:cs typeface="Carlito"/>
              </a:rPr>
              <a:t>looking. </a:t>
            </a:r>
            <a:endParaRPr sz="2700" dirty="0">
              <a:latin typeface="Carlito"/>
              <a:cs typeface="Carlito"/>
            </a:endParaRPr>
          </a:p>
        </p:txBody>
      </p:sp>
      <p:sp>
        <p:nvSpPr>
          <p:cNvPr id="4" name="object 7">
            <a:extLst>
              <a:ext uri="{FF2B5EF4-FFF2-40B4-BE49-F238E27FC236}">
                <a16:creationId xmlns:a16="http://schemas.microsoft.com/office/drawing/2014/main" id="{A8D7A861-78AB-4597-B548-C9872F84922A}"/>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6088321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4440A5-292F-48C8-BF82-339F57351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700" y="35471"/>
            <a:ext cx="6751792" cy="5880100"/>
          </a:xfrm>
          <a:prstGeom prst="rect">
            <a:avLst/>
          </a:prstGeom>
        </p:spPr>
      </p:pic>
      <p:sp>
        <p:nvSpPr>
          <p:cNvPr id="8" name="TextBox 7">
            <a:extLst>
              <a:ext uri="{FF2B5EF4-FFF2-40B4-BE49-F238E27FC236}">
                <a16:creationId xmlns:a16="http://schemas.microsoft.com/office/drawing/2014/main" id="{F0A501E6-50DA-4F34-8034-88D104A96F95}"/>
              </a:ext>
            </a:extLst>
          </p:cNvPr>
          <p:cNvSpPr txBox="1"/>
          <p:nvPr/>
        </p:nvSpPr>
        <p:spPr>
          <a:xfrm>
            <a:off x="8627440" y="5486400"/>
            <a:ext cx="1888161" cy="523220"/>
          </a:xfrm>
          <a:prstGeom prst="rect">
            <a:avLst/>
          </a:prstGeom>
          <a:noFill/>
        </p:spPr>
        <p:txBody>
          <a:bodyPr wrap="square" rtlCol="0">
            <a:spAutoFit/>
          </a:bodyPr>
          <a:lstStyle/>
          <a:p>
            <a:r>
              <a:rPr lang="en-US" sz="2800" b="1" dirty="0"/>
              <a:t>Search Box</a:t>
            </a:r>
          </a:p>
        </p:txBody>
      </p:sp>
      <p:sp>
        <p:nvSpPr>
          <p:cNvPr id="9" name="Arrow: Left 8">
            <a:extLst>
              <a:ext uri="{FF2B5EF4-FFF2-40B4-BE49-F238E27FC236}">
                <a16:creationId xmlns:a16="http://schemas.microsoft.com/office/drawing/2014/main" id="{DE617BEA-646B-4B87-8AE4-862C71578136}"/>
              </a:ext>
            </a:extLst>
          </p:cNvPr>
          <p:cNvSpPr/>
          <p:nvPr/>
        </p:nvSpPr>
        <p:spPr>
          <a:xfrm rot="3627674">
            <a:off x="6229702" y="3558166"/>
            <a:ext cx="4138601" cy="445818"/>
          </a:xfrm>
          <a:prstGeom prst="leftArrow">
            <a:avLst>
              <a:gd name="adj1" fmla="val 30000"/>
              <a:gd name="adj2" fmla="val 105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EE359DE-250A-4888-965E-73F39E9770BC}"/>
              </a:ext>
            </a:extLst>
          </p:cNvPr>
          <p:cNvSpPr/>
          <p:nvPr/>
        </p:nvSpPr>
        <p:spPr>
          <a:xfrm>
            <a:off x="1524000" y="596460"/>
            <a:ext cx="6751792" cy="1076760"/>
          </a:xfrm>
          <a:prstGeom prst="roundRect">
            <a:avLst/>
          </a:prstGeom>
          <a:noFill/>
          <a:ln w="57150">
            <a:solidFill>
              <a:srgbClr val="26A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D0F91B95-0798-4460-B292-A51849BECC27}"/>
              </a:ext>
            </a:extLst>
          </p:cNvPr>
          <p:cNvSpPr/>
          <p:nvPr/>
        </p:nvSpPr>
        <p:spPr>
          <a:xfrm rot="2137377">
            <a:off x="7955038" y="1196428"/>
            <a:ext cx="1039819" cy="398791"/>
          </a:xfrm>
          <a:prstGeom prst="leftArrow">
            <a:avLst>
              <a:gd name="adj1" fmla="val 29828"/>
              <a:gd name="adj2" fmla="val 1063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5FF141-00A7-4A3E-8D0D-7B2680305F29}"/>
              </a:ext>
            </a:extLst>
          </p:cNvPr>
          <p:cNvSpPr txBox="1"/>
          <p:nvPr/>
        </p:nvSpPr>
        <p:spPr>
          <a:xfrm>
            <a:off x="8482291" y="1666000"/>
            <a:ext cx="2040654" cy="2185214"/>
          </a:xfrm>
          <a:prstGeom prst="rect">
            <a:avLst/>
          </a:prstGeom>
          <a:noFill/>
        </p:spPr>
        <p:txBody>
          <a:bodyPr wrap="square" rtlCol="0">
            <a:spAutoFit/>
          </a:bodyPr>
          <a:lstStyle/>
          <a:p>
            <a:r>
              <a:rPr lang="en-US" sz="2800" b="1" dirty="0"/>
              <a:t>Search Tab</a:t>
            </a:r>
          </a:p>
          <a:p>
            <a:r>
              <a:rPr lang="en-US" sz="2400" dirty="0"/>
              <a:t>Configure your search here – </a:t>
            </a:r>
            <a:r>
              <a:rPr lang="en-US" sz="2000" i="1" dirty="0"/>
              <a:t>Item type search, Location or depth search, etc.</a:t>
            </a:r>
            <a:endParaRPr lang="en-US" sz="2400" i="1" dirty="0"/>
          </a:p>
        </p:txBody>
      </p:sp>
      <p:sp>
        <p:nvSpPr>
          <p:cNvPr id="13" name="object 7">
            <a:extLst>
              <a:ext uri="{FF2B5EF4-FFF2-40B4-BE49-F238E27FC236}">
                <a16:creationId xmlns:a16="http://schemas.microsoft.com/office/drawing/2014/main" id="{920B3123-FECD-4ADE-91AC-68049066B9B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59531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81" y="136188"/>
            <a:ext cx="10515600" cy="894945"/>
          </a:xfrm>
        </p:spPr>
        <p:txBody>
          <a:bodyPr>
            <a:normAutofit/>
          </a:bodyPr>
          <a:lstStyle/>
          <a:p>
            <a:pPr algn="ctr"/>
            <a:r>
              <a:rPr lang="en-US" sz="5400" b="1" dirty="0">
                <a:latin typeface="Carlito"/>
              </a:rPr>
              <a:t>Pin an Application to the Taskbar</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2919" y="1300331"/>
            <a:ext cx="5147023" cy="4383548"/>
          </a:xfrm>
        </p:spPr>
      </p:pic>
      <p:sp>
        <p:nvSpPr>
          <p:cNvPr id="4" name="Content Placeholder 3"/>
          <p:cNvSpPr>
            <a:spLocks noGrp="1"/>
          </p:cNvSpPr>
          <p:nvPr>
            <p:ph sz="half" idx="2"/>
          </p:nvPr>
        </p:nvSpPr>
        <p:spPr>
          <a:xfrm>
            <a:off x="5633403" y="1303503"/>
            <a:ext cx="5953858" cy="5145830"/>
          </a:xfrm>
        </p:spPr>
        <p:txBody>
          <a:bodyPr>
            <a:normAutofit lnSpcReduction="10000"/>
          </a:bodyPr>
          <a:lstStyle/>
          <a:p>
            <a:r>
              <a:rPr lang="en-US" sz="3600" b="1" dirty="0">
                <a:latin typeface="Carlito"/>
              </a:rPr>
              <a:t>Step 1 </a:t>
            </a:r>
            <a:r>
              <a:rPr lang="en-US" sz="3600" dirty="0">
                <a:latin typeface="Carlito"/>
              </a:rPr>
              <a:t>- Search for the application you want to pin in the Start Menu.</a:t>
            </a:r>
          </a:p>
          <a:p>
            <a:r>
              <a:rPr lang="en-US" sz="3600" b="1" dirty="0">
                <a:latin typeface="Carlito"/>
              </a:rPr>
              <a:t>Step 2 </a:t>
            </a:r>
            <a:r>
              <a:rPr lang="en-US" sz="3600" dirty="0">
                <a:latin typeface="Carlito"/>
              </a:rPr>
              <a:t>− Right-click on the application.</a:t>
            </a:r>
          </a:p>
          <a:p>
            <a:r>
              <a:rPr lang="en-US" sz="3600" b="1" dirty="0">
                <a:latin typeface="Carlito"/>
              </a:rPr>
              <a:t>Step 3 </a:t>
            </a:r>
            <a:r>
              <a:rPr lang="en-US" sz="3600" dirty="0">
                <a:latin typeface="Carlito"/>
              </a:rPr>
              <a:t>− Select “More” option at the top of the menu.</a:t>
            </a:r>
          </a:p>
          <a:p>
            <a:r>
              <a:rPr lang="en-US" sz="3600" b="1" dirty="0">
                <a:latin typeface="Carlito"/>
              </a:rPr>
              <a:t>Step 4 </a:t>
            </a:r>
            <a:r>
              <a:rPr lang="en-US" sz="3600" dirty="0">
                <a:latin typeface="Carlito"/>
              </a:rPr>
              <a:t>− Select the “Pin to taskbar” option.</a:t>
            </a:r>
          </a:p>
        </p:txBody>
      </p:sp>
      <p:sp>
        <p:nvSpPr>
          <p:cNvPr id="6" name="object 7">
            <a:extLst>
              <a:ext uri="{FF2B5EF4-FFF2-40B4-BE49-F238E27FC236}">
                <a16:creationId xmlns:a16="http://schemas.microsoft.com/office/drawing/2014/main" id="{28A91053-DBE4-463C-B7D5-A05DFFFD4FB4}"/>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250896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dirty="0">
                <a:latin typeface="Carlito"/>
              </a:rPr>
              <a:t>Unpin an Application to the Taskbar</a:t>
            </a:r>
            <a:endParaRPr lang="en-US" sz="5400" dirty="0">
              <a:latin typeface="Carlito"/>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690688"/>
            <a:ext cx="3394931" cy="1558350"/>
          </a:xfrm>
        </p:spPr>
      </p:pic>
      <p:sp>
        <p:nvSpPr>
          <p:cNvPr id="4" name="Content Placeholder 3"/>
          <p:cNvSpPr>
            <a:spLocks noGrp="1"/>
          </p:cNvSpPr>
          <p:nvPr>
            <p:ph sz="half" idx="2"/>
          </p:nvPr>
        </p:nvSpPr>
        <p:spPr>
          <a:xfrm>
            <a:off x="4591455" y="1825625"/>
            <a:ext cx="6762345" cy="4351338"/>
          </a:xfrm>
        </p:spPr>
        <p:txBody>
          <a:bodyPr>
            <a:noAutofit/>
          </a:bodyPr>
          <a:lstStyle/>
          <a:p>
            <a:r>
              <a:rPr lang="en-US" sz="4400" dirty="0"/>
              <a:t>To “unpin” it, just right-click the icon in the Taskbar .</a:t>
            </a:r>
          </a:p>
          <a:p>
            <a:r>
              <a:rPr lang="en-US" sz="4400" dirty="0"/>
              <a:t>Select “Unpin from taskbar”. </a:t>
            </a:r>
          </a:p>
          <a:p>
            <a:r>
              <a:rPr lang="en-US" sz="4400" dirty="0"/>
              <a:t>You can “pin” it back again any time you want.</a:t>
            </a:r>
          </a:p>
        </p:txBody>
      </p:sp>
      <p:sp>
        <p:nvSpPr>
          <p:cNvPr id="6" name="object 7">
            <a:extLst>
              <a:ext uri="{FF2B5EF4-FFF2-40B4-BE49-F238E27FC236}">
                <a16:creationId xmlns:a16="http://schemas.microsoft.com/office/drawing/2014/main" id="{99B675A2-3E52-4F2B-8D9C-26E1B991E8C2}"/>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415319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b="1" dirty="0">
                <a:latin typeface="Carlito"/>
              </a:rPr>
              <a:t>Notification Area</a:t>
            </a:r>
            <a:endParaRPr lang="en-US" dirty="0">
              <a:latin typeface="Carlito"/>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0707" y="1690688"/>
            <a:ext cx="4411367" cy="2550572"/>
          </a:xfrm>
        </p:spPr>
      </p:pic>
      <p:sp>
        <p:nvSpPr>
          <p:cNvPr id="4" name="Content Placeholder 3"/>
          <p:cNvSpPr>
            <a:spLocks noGrp="1"/>
          </p:cNvSpPr>
          <p:nvPr>
            <p:ph sz="half" idx="2"/>
          </p:nvPr>
        </p:nvSpPr>
        <p:spPr>
          <a:xfrm>
            <a:off x="5214026" y="1825625"/>
            <a:ext cx="6139774" cy="4351338"/>
          </a:xfrm>
        </p:spPr>
        <p:txBody>
          <a:bodyPr>
            <a:normAutofit/>
          </a:bodyPr>
          <a:lstStyle/>
          <a:p>
            <a:r>
              <a:rPr lang="en-US" sz="3600" dirty="0"/>
              <a:t>The Notification Area is located at the right side of the Taskbar. </a:t>
            </a:r>
          </a:p>
          <a:p>
            <a:r>
              <a:rPr lang="en-US" sz="3600" dirty="0"/>
              <a:t>It shows different types of notifications from your computer like your Internet connection, or the volume level.</a:t>
            </a:r>
          </a:p>
        </p:txBody>
      </p:sp>
      <p:sp>
        <p:nvSpPr>
          <p:cNvPr id="6" name="object 7">
            <a:extLst>
              <a:ext uri="{FF2B5EF4-FFF2-40B4-BE49-F238E27FC236}">
                <a16:creationId xmlns:a16="http://schemas.microsoft.com/office/drawing/2014/main" id="{F7F5C6A3-813B-465D-A594-9808511ADE1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113783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75815"/>
            <a:ext cx="10515600" cy="875490"/>
          </a:xfrm>
        </p:spPr>
        <p:txBody>
          <a:bodyPr>
            <a:normAutofit fontScale="90000"/>
          </a:bodyPr>
          <a:lstStyle/>
          <a:p>
            <a:pPr algn="ctr"/>
            <a:r>
              <a:rPr lang="en-US" sz="7200" b="1" dirty="0">
                <a:latin typeface="Carlito"/>
              </a:rPr>
              <a:t>Task View</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92016" y="873604"/>
            <a:ext cx="9915816" cy="4474724"/>
          </a:xfrm>
        </p:spPr>
      </p:pic>
      <p:sp>
        <p:nvSpPr>
          <p:cNvPr id="4" name="Content Placeholder 3"/>
          <p:cNvSpPr>
            <a:spLocks noGrp="1"/>
          </p:cNvSpPr>
          <p:nvPr>
            <p:ph sz="half" idx="2"/>
          </p:nvPr>
        </p:nvSpPr>
        <p:spPr>
          <a:xfrm>
            <a:off x="393290" y="5424372"/>
            <a:ext cx="11798710" cy="1157491"/>
          </a:xfrm>
        </p:spPr>
        <p:txBody>
          <a:bodyPr>
            <a:normAutofit fontScale="92500"/>
          </a:bodyPr>
          <a:lstStyle/>
          <a:p>
            <a:pPr marL="0" indent="0">
              <a:lnSpc>
                <a:spcPct val="110000"/>
              </a:lnSpc>
              <a:buNone/>
            </a:pPr>
            <a:r>
              <a:rPr lang="en-US" dirty="0">
                <a:latin typeface="Carlito"/>
              </a:rPr>
              <a:t>Task View allows you to quickly </a:t>
            </a:r>
            <a:r>
              <a:rPr lang="en-US" b="1" dirty="0">
                <a:latin typeface="Carlito"/>
              </a:rPr>
              <a:t>move within your open windows and applications.</a:t>
            </a:r>
            <a:r>
              <a:rPr lang="en-US" dirty="0">
                <a:latin typeface="Carlito"/>
              </a:rPr>
              <a:t> You can access it by clicking the “Task View” button from the Taskbar.</a:t>
            </a:r>
          </a:p>
        </p:txBody>
      </p:sp>
      <p:sp>
        <p:nvSpPr>
          <p:cNvPr id="5" name="object 7">
            <a:extLst>
              <a:ext uri="{FF2B5EF4-FFF2-40B4-BE49-F238E27FC236}">
                <a16:creationId xmlns:a16="http://schemas.microsoft.com/office/drawing/2014/main" id="{1340D92A-047D-48B0-9D50-63F4114A829D}"/>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208739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001290"/>
          </a:xfrm>
        </p:spPr>
        <p:txBody>
          <a:bodyPr>
            <a:noAutofit/>
          </a:bodyPr>
          <a:lstStyle/>
          <a:p>
            <a:pPr algn="ctr"/>
            <a:r>
              <a:rPr lang="en-US" sz="6600" b="1" dirty="0">
                <a:latin typeface="Carlito"/>
              </a:rPr>
              <a:t>Task View</a:t>
            </a:r>
            <a:endParaRPr lang="en-US" sz="6600" dirty="0">
              <a:latin typeface="Carlito"/>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28799" y="1245140"/>
            <a:ext cx="7062282" cy="3491570"/>
          </a:xfrm>
        </p:spPr>
      </p:pic>
      <p:sp>
        <p:nvSpPr>
          <p:cNvPr id="4" name="Content Placeholder 3"/>
          <p:cNvSpPr>
            <a:spLocks noGrp="1"/>
          </p:cNvSpPr>
          <p:nvPr>
            <p:ph sz="half" idx="2"/>
          </p:nvPr>
        </p:nvSpPr>
        <p:spPr>
          <a:xfrm>
            <a:off x="838200" y="4980561"/>
            <a:ext cx="10515600" cy="1196401"/>
          </a:xfrm>
        </p:spPr>
        <p:txBody>
          <a:bodyPr>
            <a:normAutofit/>
          </a:bodyPr>
          <a:lstStyle/>
          <a:p>
            <a:pPr marL="0" indent="0">
              <a:buNone/>
            </a:pPr>
            <a:r>
              <a:rPr lang="en-US" sz="3200" dirty="0"/>
              <a:t>By pressing the </a:t>
            </a:r>
            <a:r>
              <a:rPr lang="en-US" sz="3200" b="1" dirty="0" err="1"/>
              <a:t>Alt+Tab</a:t>
            </a:r>
            <a:r>
              <a:rPr lang="en-US" sz="3200" b="1" dirty="0"/>
              <a:t> </a:t>
            </a:r>
            <a:r>
              <a:rPr lang="en-US" sz="3200" dirty="0"/>
              <a:t>keyboard shortcut also serves a similar purpose</a:t>
            </a:r>
          </a:p>
        </p:txBody>
      </p:sp>
      <p:sp>
        <p:nvSpPr>
          <p:cNvPr id="6" name="object 7">
            <a:extLst>
              <a:ext uri="{FF2B5EF4-FFF2-40B4-BE49-F238E27FC236}">
                <a16:creationId xmlns:a16="http://schemas.microsoft.com/office/drawing/2014/main" id="{E87FD8B0-744A-40D5-8CD1-642385C6BDA3}"/>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162930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92220"/>
          </a:xfrm>
        </p:spPr>
        <p:txBody>
          <a:bodyPr>
            <a:normAutofit fontScale="90000"/>
          </a:bodyPr>
          <a:lstStyle/>
          <a:p>
            <a:pPr algn="ctr"/>
            <a:r>
              <a:rPr lang="en-US" sz="7200" b="1" dirty="0">
                <a:latin typeface="Carlito"/>
              </a:rPr>
              <a:t>Icons</a:t>
            </a:r>
          </a:p>
        </p:txBody>
      </p:sp>
      <p:sp>
        <p:nvSpPr>
          <p:cNvPr id="4" name="Content Placeholder 3"/>
          <p:cNvSpPr>
            <a:spLocks noGrp="1"/>
          </p:cNvSpPr>
          <p:nvPr>
            <p:ph sz="half" idx="2"/>
          </p:nvPr>
        </p:nvSpPr>
        <p:spPr>
          <a:xfrm>
            <a:off x="818745" y="5408581"/>
            <a:ext cx="11029542" cy="1089498"/>
          </a:xfrm>
        </p:spPr>
        <p:txBody>
          <a:bodyPr>
            <a:noAutofit/>
          </a:bodyPr>
          <a:lstStyle/>
          <a:p>
            <a:pPr marL="0" indent="0" algn="ctr">
              <a:lnSpc>
                <a:spcPct val="100000"/>
              </a:lnSpc>
              <a:buNone/>
            </a:pPr>
            <a:r>
              <a:rPr lang="en-US" spc="-5" dirty="0">
                <a:latin typeface="Carlito"/>
                <a:cs typeface="Carlito"/>
              </a:rPr>
              <a:t>These </a:t>
            </a:r>
            <a:r>
              <a:rPr lang="en-US" spc="-15" dirty="0">
                <a:latin typeface="Carlito"/>
                <a:cs typeface="Carlito"/>
              </a:rPr>
              <a:t>are </a:t>
            </a:r>
            <a:r>
              <a:rPr lang="en-US" spc="-5" dirty="0">
                <a:latin typeface="Carlito"/>
                <a:cs typeface="Carlito"/>
              </a:rPr>
              <a:t>normally  </a:t>
            </a:r>
            <a:r>
              <a:rPr lang="en-US" dirty="0">
                <a:latin typeface="Carlito"/>
                <a:cs typeface="Carlito"/>
              </a:rPr>
              <a:t>small </a:t>
            </a:r>
            <a:r>
              <a:rPr lang="en-US" spc="-10" dirty="0">
                <a:latin typeface="Carlito"/>
                <a:cs typeface="Carlito"/>
              </a:rPr>
              <a:t>graphical </a:t>
            </a:r>
            <a:r>
              <a:rPr lang="en-US" spc="-5" dirty="0">
                <a:latin typeface="Carlito"/>
                <a:cs typeface="Carlito"/>
              </a:rPr>
              <a:t>images or </a:t>
            </a:r>
            <a:r>
              <a:rPr lang="en-US" spc="-10" dirty="0">
                <a:latin typeface="Carlito"/>
                <a:cs typeface="Carlito"/>
              </a:rPr>
              <a:t>pictures </a:t>
            </a:r>
            <a:r>
              <a:rPr lang="en-US" spc="-5" dirty="0">
                <a:latin typeface="Carlito"/>
                <a:cs typeface="Carlito"/>
              </a:rPr>
              <a:t>that </a:t>
            </a:r>
            <a:r>
              <a:rPr lang="en-US" spc="-15" dirty="0">
                <a:latin typeface="Carlito"/>
                <a:cs typeface="Carlito"/>
              </a:rPr>
              <a:t>represent  </a:t>
            </a:r>
            <a:r>
              <a:rPr lang="en-US" b="1" spc="-5" dirty="0">
                <a:latin typeface="Carlito"/>
                <a:cs typeface="Carlito"/>
              </a:rPr>
              <a:t>applications</a:t>
            </a:r>
            <a:r>
              <a:rPr lang="en-US" spc="-5" dirty="0">
                <a:latin typeface="Carlito"/>
                <a:cs typeface="Carlito"/>
              </a:rPr>
              <a:t>, </a:t>
            </a:r>
            <a:r>
              <a:rPr lang="en-US" b="1" spc="-5" dirty="0">
                <a:latin typeface="Carlito"/>
                <a:cs typeface="Carlito"/>
              </a:rPr>
              <a:t>files</a:t>
            </a:r>
            <a:r>
              <a:rPr lang="en-US" spc="-5" dirty="0">
                <a:latin typeface="Carlito"/>
                <a:cs typeface="Carlito"/>
              </a:rPr>
              <a:t>, </a:t>
            </a:r>
            <a:r>
              <a:rPr lang="en-US" dirty="0">
                <a:latin typeface="Carlito"/>
                <a:cs typeface="Carlito"/>
              </a:rPr>
              <a:t>and </a:t>
            </a:r>
            <a:r>
              <a:rPr lang="en-US" b="1" spc="-5" dirty="0">
                <a:latin typeface="Carlito"/>
                <a:cs typeface="Carlito"/>
              </a:rPr>
              <a:t>other parts of </a:t>
            </a:r>
            <a:r>
              <a:rPr lang="en-US" b="1" dirty="0">
                <a:latin typeface="Carlito"/>
                <a:cs typeface="Carlito"/>
              </a:rPr>
              <a:t>the  </a:t>
            </a:r>
            <a:r>
              <a:rPr lang="en-US" b="1" spc="-15" dirty="0">
                <a:latin typeface="Carlito"/>
                <a:cs typeface="Carlito"/>
              </a:rPr>
              <a:t>operating</a:t>
            </a:r>
            <a:r>
              <a:rPr lang="en-US" b="1" spc="-5" dirty="0">
                <a:latin typeface="Carlito"/>
                <a:cs typeface="Carlito"/>
              </a:rPr>
              <a:t> </a:t>
            </a:r>
            <a:r>
              <a:rPr lang="en-US" b="1" spc="-20" dirty="0">
                <a:latin typeface="Carlito"/>
                <a:cs typeface="Carlito"/>
              </a:rPr>
              <a:t>system</a:t>
            </a:r>
            <a:r>
              <a:rPr lang="en-US" spc="-20" dirty="0">
                <a:latin typeface="Carlito"/>
                <a:cs typeface="Carlito"/>
              </a:rPr>
              <a:t>.</a:t>
            </a:r>
            <a:endParaRPr lang="en-US" dirty="0"/>
          </a:p>
        </p:txBody>
      </p:sp>
      <p:sp>
        <p:nvSpPr>
          <p:cNvPr id="5" name="object 7">
            <a:extLst>
              <a:ext uri="{FF2B5EF4-FFF2-40B4-BE49-F238E27FC236}">
                <a16:creationId xmlns:a16="http://schemas.microsoft.com/office/drawing/2014/main" id="{17E38D9F-3F8F-4303-AB9B-2668FC583ECE}"/>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pic>
        <p:nvPicPr>
          <p:cNvPr id="6" name="Picture 5">
            <a:extLst>
              <a:ext uri="{FF2B5EF4-FFF2-40B4-BE49-F238E27FC236}">
                <a16:creationId xmlns:a16="http://schemas.microsoft.com/office/drawing/2014/main" id="{ECC41998-FC8D-4F38-B0D0-CB0CFC6C7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460" y="992221"/>
            <a:ext cx="8100392" cy="4416360"/>
          </a:xfrm>
          <a:prstGeom prst="rect">
            <a:avLst/>
          </a:prstGeom>
        </p:spPr>
      </p:pic>
    </p:spTree>
    <p:extLst>
      <p:ext uri="{BB962C8B-B14F-4D97-AF65-F5344CB8AC3E}">
        <p14:creationId xmlns:p14="http://schemas.microsoft.com/office/powerpoint/2010/main" val="1012131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92220"/>
          </a:xfrm>
        </p:spPr>
        <p:txBody>
          <a:bodyPr>
            <a:normAutofit fontScale="90000"/>
          </a:bodyPr>
          <a:lstStyle/>
          <a:p>
            <a:pPr algn="ctr"/>
            <a:r>
              <a:rPr lang="en-US" sz="7200" b="1" dirty="0">
                <a:latin typeface="Carlito"/>
              </a:rPr>
              <a:t>Icons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60578" y="992221"/>
            <a:ext cx="7470843" cy="3909741"/>
          </a:xfrm>
        </p:spPr>
      </p:pic>
      <p:sp>
        <p:nvSpPr>
          <p:cNvPr id="4" name="Content Placeholder 3"/>
          <p:cNvSpPr>
            <a:spLocks noGrp="1"/>
          </p:cNvSpPr>
          <p:nvPr>
            <p:ph sz="half" idx="2"/>
          </p:nvPr>
        </p:nvSpPr>
        <p:spPr>
          <a:xfrm>
            <a:off x="838200" y="5026405"/>
            <a:ext cx="11029541" cy="1607859"/>
          </a:xfrm>
        </p:spPr>
        <p:txBody>
          <a:bodyPr>
            <a:noAutofit/>
          </a:bodyPr>
          <a:lstStyle/>
          <a:p>
            <a:pPr marL="0" indent="0">
              <a:lnSpc>
                <a:spcPct val="100000"/>
              </a:lnSpc>
              <a:buNone/>
            </a:pPr>
            <a:r>
              <a:rPr lang="en-US" spc="-15" dirty="0">
                <a:latin typeface="Carlito"/>
                <a:cs typeface="Carlito"/>
              </a:rPr>
              <a:t>For example, </a:t>
            </a:r>
            <a:r>
              <a:rPr lang="en-US" spc="-5" dirty="0">
                <a:latin typeface="Carlito"/>
                <a:cs typeface="Carlito"/>
              </a:rPr>
              <a:t>one </a:t>
            </a:r>
            <a:r>
              <a:rPr lang="en-US" dirty="0">
                <a:latin typeface="Carlito"/>
                <a:cs typeface="Carlito"/>
              </a:rPr>
              <a:t>of </a:t>
            </a:r>
            <a:r>
              <a:rPr lang="en-US" spc="-5" dirty="0">
                <a:latin typeface="Carlito"/>
                <a:cs typeface="Carlito"/>
              </a:rPr>
              <a:t>such </a:t>
            </a:r>
            <a:r>
              <a:rPr lang="en-US" spc="-10" dirty="0">
                <a:latin typeface="Carlito"/>
                <a:cs typeface="Carlito"/>
              </a:rPr>
              <a:t>icons </a:t>
            </a:r>
            <a:r>
              <a:rPr lang="en-US" dirty="0">
                <a:latin typeface="Carlito"/>
                <a:cs typeface="Carlito"/>
              </a:rPr>
              <a:t>is the </a:t>
            </a:r>
            <a:r>
              <a:rPr lang="en-US" b="1" spc="-10" dirty="0">
                <a:latin typeface="Carlito"/>
                <a:cs typeface="Carlito"/>
              </a:rPr>
              <a:t>Recycle  </a:t>
            </a:r>
            <a:r>
              <a:rPr lang="en-US" b="1" dirty="0">
                <a:latin typeface="Carlito"/>
                <a:cs typeface="Carlito"/>
              </a:rPr>
              <a:t>Bin </a:t>
            </a:r>
            <a:r>
              <a:rPr lang="en-US" spc="-5" dirty="0">
                <a:latin typeface="Carlito"/>
                <a:cs typeface="Carlito"/>
              </a:rPr>
              <a:t>where </a:t>
            </a:r>
            <a:r>
              <a:rPr lang="en-US" dirty="0">
                <a:latin typeface="Carlito"/>
                <a:cs typeface="Carlito"/>
              </a:rPr>
              <a:t>all </a:t>
            </a:r>
            <a:r>
              <a:rPr lang="en-US" spc="-5" dirty="0">
                <a:latin typeface="Carlito"/>
                <a:cs typeface="Carlito"/>
              </a:rPr>
              <a:t>files that </a:t>
            </a:r>
            <a:r>
              <a:rPr lang="en-US" spc="-10" dirty="0">
                <a:latin typeface="Carlito"/>
                <a:cs typeface="Carlito"/>
              </a:rPr>
              <a:t>are deleted are  temporary </a:t>
            </a:r>
            <a:r>
              <a:rPr lang="en-US" spc="-20" dirty="0">
                <a:latin typeface="Carlito"/>
                <a:cs typeface="Carlito"/>
              </a:rPr>
              <a:t>stored, </a:t>
            </a:r>
            <a:r>
              <a:rPr lang="en-US" dirty="0">
                <a:latin typeface="Carlito"/>
                <a:cs typeface="Carlito"/>
              </a:rPr>
              <a:t>another is </a:t>
            </a:r>
            <a:r>
              <a:rPr lang="en-US" spc="-30" dirty="0">
                <a:latin typeface="Carlito"/>
                <a:cs typeface="Carlito"/>
              </a:rPr>
              <a:t>my </a:t>
            </a:r>
            <a:r>
              <a:rPr lang="en-US" spc="-5" dirty="0">
                <a:latin typeface="Carlito"/>
                <a:cs typeface="Carlito"/>
              </a:rPr>
              <a:t>Computer  </a:t>
            </a:r>
            <a:r>
              <a:rPr lang="en-US" dirty="0">
                <a:latin typeface="Carlito"/>
                <a:cs typeface="Carlito"/>
              </a:rPr>
              <a:t>which </a:t>
            </a:r>
            <a:r>
              <a:rPr lang="en-US" spc="-20" dirty="0">
                <a:latin typeface="Carlito"/>
                <a:cs typeface="Carlito"/>
              </a:rPr>
              <a:t>makes </a:t>
            </a:r>
            <a:r>
              <a:rPr lang="en-US" dirty="0">
                <a:latin typeface="Carlito"/>
                <a:cs typeface="Carlito"/>
              </a:rPr>
              <a:t>it </a:t>
            </a:r>
            <a:r>
              <a:rPr lang="en-US" spc="-5" dirty="0">
                <a:latin typeface="Carlito"/>
                <a:cs typeface="Carlito"/>
              </a:rPr>
              <a:t>possible </a:t>
            </a:r>
            <a:r>
              <a:rPr lang="en-US" spc="-20" dirty="0">
                <a:latin typeface="Carlito"/>
                <a:cs typeface="Carlito"/>
              </a:rPr>
              <a:t>to </a:t>
            </a:r>
            <a:r>
              <a:rPr lang="en-US" dirty="0">
                <a:latin typeface="Carlito"/>
                <a:cs typeface="Carlito"/>
              </a:rPr>
              <a:t>access </a:t>
            </a:r>
            <a:r>
              <a:rPr lang="en-US" spc="-15" dirty="0">
                <a:latin typeface="Carlito"/>
                <a:cs typeface="Carlito"/>
              </a:rPr>
              <a:t>information  </a:t>
            </a:r>
            <a:r>
              <a:rPr lang="en-US" dirty="0">
                <a:latin typeface="Carlito"/>
                <a:cs typeface="Carlito"/>
              </a:rPr>
              <a:t>on the </a:t>
            </a:r>
            <a:r>
              <a:rPr lang="en-US" spc="-25" dirty="0">
                <a:latin typeface="Carlito"/>
                <a:cs typeface="Carlito"/>
              </a:rPr>
              <a:t>different </a:t>
            </a:r>
            <a:r>
              <a:rPr lang="en-US" spc="-10" dirty="0">
                <a:latin typeface="Carlito"/>
                <a:cs typeface="Carlito"/>
              </a:rPr>
              <a:t>drives </a:t>
            </a:r>
            <a:r>
              <a:rPr lang="en-US" spc="5" dirty="0">
                <a:latin typeface="Carlito"/>
                <a:cs typeface="Carlito"/>
              </a:rPr>
              <a:t>of </a:t>
            </a:r>
            <a:r>
              <a:rPr lang="en-US" spc="-15" dirty="0">
                <a:latin typeface="Carlito"/>
                <a:cs typeface="Carlito"/>
              </a:rPr>
              <a:t>your</a:t>
            </a:r>
            <a:r>
              <a:rPr lang="en-US" spc="25" dirty="0">
                <a:latin typeface="Carlito"/>
                <a:cs typeface="Carlito"/>
              </a:rPr>
              <a:t> </a:t>
            </a:r>
            <a:r>
              <a:rPr lang="en-US" spc="-45" dirty="0">
                <a:latin typeface="Carlito"/>
                <a:cs typeface="Carlito"/>
              </a:rPr>
              <a:t>computer.</a:t>
            </a:r>
            <a:endParaRPr lang="en-US" dirty="0"/>
          </a:p>
        </p:txBody>
      </p:sp>
      <p:sp>
        <p:nvSpPr>
          <p:cNvPr id="6" name="object 7">
            <a:extLst>
              <a:ext uri="{FF2B5EF4-FFF2-40B4-BE49-F238E27FC236}">
                <a16:creationId xmlns:a16="http://schemas.microsoft.com/office/drawing/2014/main" id="{2EE67258-9113-4DA4-ABD3-C7FDBFA045DE}"/>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160060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94024"/>
          </a:xfrm>
        </p:spPr>
        <p:txBody>
          <a:bodyPr>
            <a:normAutofit/>
          </a:bodyPr>
          <a:lstStyle/>
          <a:p>
            <a:pPr algn="ctr"/>
            <a:r>
              <a:rPr lang="en-US" sz="6600" b="1" dirty="0">
                <a:latin typeface="Carlito"/>
              </a:rPr>
              <a:t>Icons</a:t>
            </a:r>
          </a:p>
        </p:txBody>
      </p:sp>
      <p:sp>
        <p:nvSpPr>
          <p:cNvPr id="3" name="Content Placeholder 2"/>
          <p:cNvSpPr>
            <a:spLocks noGrp="1"/>
          </p:cNvSpPr>
          <p:nvPr>
            <p:ph idx="1"/>
          </p:nvPr>
        </p:nvSpPr>
        <p:spPr/>
        <p:txBody>
          <a:bodyPr/>
          <a:lstStyle/>
          <a:p>
            <a:pPr marL="355600" indent="-343535">
              <a:lnSpc>
                <a:spcPct val="100000"/>
              </a:lnSpc>
              <a:buFont typeface="Arial"/>
              <a:buChar char="•"/>
              <a:tabLst>
                <a:tab pos="355600" algn="l"/>
                <a:tab pos="356235" algn="l"/>
              </a:tabLst>
            </a:pPr>
            <a:r>
              <a:rPr lang="en-US" spc="-5" dirty="0">
                <a:latin typeface="Carlito"/>
                <a:cs typeface="Carlito"/>
              </a:rPr>
              <a:t>Some of </a:t>
            </a:r>
            <a:r>
              <a:rPr lang="en-US" dirty="0">
                <a:latin typeface="Carlito"/>
                <a:cs typeface="Carlito"/>
              </a:rPr>
              <a:t>the </a:t>
            </a:r>
            <a:r>
              <a:rPr lang="en-US" spc="-10" dirty="0">
                <a:latin typeface="Carlito"/>
                <a:cs typeface="Carlito"/>
              </a:rPr>
              <a:t>icons </a:t>
            </a:r>
            <a:r>
              <a:rPr lang="en-US" spc="-15" dirty="0">
                <a:latin typeface="Carlito"/>
                <a:cs typeface="Carlito"/>
              </a:rPr>
              <a:t>are </a:t>
            </a:r>
            <a:r>
              <a:rPr lang="en-US" spc="-25" dirty="0">
                <a:latin typeface="Carlito"/>
                <a:cs typeface="Carlito"/>
              </a:rPr>
              <a:t>for</a:t>
            </a:r>
            <a:r>
              <a:rPr lang="en-US" spc="-45" dirty="0">
                <a:latin typeface="Carlito"/>
                <a:cs typeface="Carlito"/>
              </a:rPr>
              <a:t> </a:t>
            </a:r>
            <a:r>
              <a:rPr lang="en-US" b="1" spc="-5" dirty="0">
                <a:latin typeface="Carlito"/>
                <a:cs typeface="Carlito"/>
              </a:rPr>
              <a:t>objects</a:t>
            </a:r>
            <a:r>
              <a:rPr lang="en-US" spc="-5" dirty="0">
                <a:latin typeface="Carlito"/>
                <a:cs typeface="Carlito"/>
              </a:rPr>
              <a:t>.</a:t>
            </a:r>
            <a:r>
              <a:rPr lang="en-US" dirty="0">
                <a:latin typeface="Carlito"/>
                <a:cs typeface="Carlito"/>
              </a:rPr>
              <a:t> </a:t>
            </a:r>
            <a:r>
              <a:rPr lang="en-US" spc="-5" dirty="0">
                <a:latin typeface="Carlito"/>
                <a:cs typeface="Carlito"/>
              </a:rPr>
              <a:t>Object </a:t>
            </a:r>
            <a:r>
              <a:rPr lang="en-US" spc="-10" dirty="0">
                <a:latin typeface="Carlito"/>
                <a:cs typeface="Carlito"/>
              </a:rPr>
              <a:t>icons </a:t>
            </a:r>
            <a:r>
              <a:rPr lang="en-US" spc="-5" dirty="0">
                <a:latin typeface="Carlito"/>
                <a:cs typeface="Carlito"/>
              </a:rPr>
              <a:t>allow </a:t>
            </a:r>
            <a:r>
              <a:rPr lang="en-US" spc="-15" dirty="0">
                <a:latin typeface="Carlito"/>
                <a:cs typeface="Carlito"/>
              </a:rPr>
              <a:t>you </a:t>
            </a:r>
            <a:r>
              <a:rPr lang="en-US" spc="-10" dirty="0">
                <a:latin typeface="Carlito"/>
                <a:cs typeface="Carlito"/>
              </a:rPr>
              <a:t>to </a:t>
            </a:r>
            <a:r>
              <a:rPr lang="en-US" b="1" spc="-5" dirty="0">
                <a:latin typeface="Carlito"/>
                <a:cs typeface="Carlito"/>
              </a:rPr>
              <a:t>open </a:t>
            </a:r>
            <a:r>
              <a:rPr lang="en-US" b="1" spc="-20" dirty="0">
                <a:latin typeface="Carlito"/>
                <a:cs typeface="Carlito"/>
              </a:rPr>
              <a:t>programs </a:t>
            </a:r>
            <a:r>
              <a:rPr lang="en-US" b="1" dirty="0">
                <a:latin typeface="Carlito"/>
                <a:cs typeface="Carlito"/>
              </a:rPr>
              <a:t>and </a:t>
            </a:r>
            <a:r>
              <a:rPr lang="en-US" b="1" spc="-5" dirty="0">
                <a:latin typeface="Carlito"/>
                <a:cs typeface="Carlito"/>
              </a:rPr>
              <a:t>files</a:t>
            </a:r>
            <a:r>
              <a:rPr lang="en-US" spc="-5" dirty="0">
                <a:latin typeface="Carlito"/>
                <a:cs typeface="Carlito"/>
              </a:rPr>
              <a:t>.  </a:t>
            </a:r>
            <a:r>
              <a:rPr lang="en-US" spc="-10" dirty="0">
                <a:latin typeface="Carlito"/>
                <a:cs typeface="Carlito"/>
              </a:rPr>
              <a:t>Examples </a:t>
            </a:r>
            <a:r>
              <a:rPr lang="en-US" spc="-5" dirty="0">
                <a:latin typeface="Carlito"/>
                <a:cs typeface="Carlito"/>
              </a:rPr>
              <a:t>of object </a:t>
            </a:r>
            <a:r>
              <a:rPr lang="en-US" spc="-10" dirty="0">
                <a:latin typeface="Carlito"/>
                <a:cs typeface="Carlito"/>
              </a:rPr>
              <a:t>icons </a:t>
            </a:r>
            <a:r>
              <a:rPr lang="en-US" spc="-5" dirty="0">
                <a:latin typeface="Carlito"/>
                <a:cs typeface="Carlito"/>
              </a:rPr>
              <a:t>include </a:t>
            </a:r>
            <a:r>
              <a:rPr lang="en-US" dirty="0">
                <a:latin typeface="Carlito"/>
                <a:cs typeface="Carlito"/>
              </a:rPr>
              <a:t>My </a:t>
            </a:r>
            <a:r>
              <a:rPr lang="en-US" spc="-40" dirty="0">
                <a:latin typeface="Carlito"/>
                <a:cs typeface="Carlito"/>
              </a:rPr>
              <a:t>Computer,  </a:t>
            </a:r>
            <a:r>
              <a:rPr lang="en-US" spc="-15" dirty="0">
                <a:latin typeface="Carlito"/>
                <a:cs typeface="Carlito"/>
              </a:rPr>
              <a:t>Recycle </a:t>
            </a:r>
            <a:r>
              <a:rPr lang="en-US" spc="-5" dirty="0">
                <a:latin typeface="Carlito"/>
                <a:cs typeface="Carlito"/>
              </a:rPr>
              <a:t>Bin, </a:t>
            </a:r>
            <a:r>
              <a:rPr lang="en-US" dirty="0">
                <a:latin typeface="Carlito"/>
                <a:cs typeface="Carlito"/>
              </a:rPr>
              <a:t>and </a:t>
            </a:r>
            <a:r>
              <a:rPr lang="en-US" spc="-15" dirty="0">
                <a:latin typeface="Carlito"/>
                <a:cs typeface="Carlito"/>
              </a:rPr>
              <a:t>Internet</a:t>
            </a:r>
            <a:r>
              <a:rPr lang="en-US" spc="-35" dirty="0">
                <a:latin typeface="Carlito"/>
                <a:cs typeface="Carlito"/>
              </a:rPr>
              <a:t> </a:t>
            </a:r>
            <a:r>
              <a:rPr lang="en-US" spc="-45" dirty="0">
                <a:latin typeface="Carlito"/>
                <a:cs typeface="Carlito"/>
              </a:rPr>
              <a:t>Explorer.</a:t>
            </a:r>
          </a:p>
          <a:p>
            <a:pPr marL="355600" indent="-343535">
              <a:lnSpc>
                <a:spcPct val="100000"/>
              </a:lnSpc>
              <a:buFont typeface="Arial"/>
              <a:buChar char="•"/>
              <a:tabLst>
                <a:tab pos="355600" algn="l"/>
                <a:tab pos="356235" algn="l"/>
              </a:tabLst>
            </a:pPr>
            <a:r>
              <a:rPr lang="en-US" b="1" dirty="0">
                <a:latin typeface="Carlito"/>
                <a:cs typeface="Carlito"/>
              </a:rPr>
              <a:t>Non </a:t>
            </a:r>
            <a:r>
              <a:rPr lang="en-US" b="1" spc="-5" dirty="0">
                <a:latin typeface="Carlito"/>
                <a:cs typeface="Carlito"/>
              </a:rPr>
              <a:t>object </a:t>
            </a:r>
            <a:r>
              <a:rPr lang="en-US" spc="-10" dirty="0">
                <a:latin typeface="Carlito"/>
                <a:cs typeface="Carlito"/>
              </a:rPr>
              <a:t>icons </a:t>
            </a:r>
            <a:r>
              <a:rPr lang="en-US" spc="-15" dirty="0">
                <a:latin typeface="Carlito"/>
                <a:cs typeface="Carlito"/>
              </a:rPr>
              <a:t>are </a:t>
            </a:r>
            <a:r>
              <a:rPr lang="en-US" spc="-10" dirty="0">
                <a:latin typeface="Carlito"/>
                <a:cs typeface="Carlito"/>
              </a:rPr>
              <a:t>normally shortcut icons </a:t>
            </a:r>
            <a:r>
              <a:rPr lang="en-US" dirty="0">
                <a:latin typeface="Carlito"/>
                <a:cs typeface="Carlito"/>
              </a:rPr>
              <a:t>and  these </a:t>
            </a:r>
            <a:r>
              <a:rPr lang="en-US" spc="-5" dirty="0">
                <a:latin typeface="Carlito"/>
                <a:cs typeface="Carlito"/>
              </a:rPr>
              <a:t>allow </a:t>
            </a:r>
            <a:r>
              <a:rPr lang="en-US" spc="-15" dirty="0">
                <a:latin typeface="Carlito"/>
                <a:cs typeface="Carlito"/>
              </a:rPr>
              <a:t>you </a:t>
            </a:r>
            <a:r>
              <a:rPr lang="en-US" spc="-10" dirty="0">
                <a:latin typeface="Carlito"/>
                <a:cs typeface="Carlito"/>
              </a:rPr>
              <a:t>to </a:t>
            </a:r>
            <a:r>
              <a:rPr lang="en-US" spc="-5" dirty="0">
                <a:latin typeface="Carlito"/>
                <a:cs typeface="Carlito"/>
              </a:rPr>
              <a:t>run </a:t>
            </a:r>
            <a:r>
              <a:rPr lang="en-US" spc="-10" dirty="0">
                <a:latin typeface="Carlito"/>
                <a:cs typeface="Carlito"/>
              </a:rPr>
              <a:t>application </a:t>
            </a:r>
            <a:r>
              <a:rPr lang="en-US" spc="-20" dirty="0">
                <a:latin typeface="Carlito"/>
                <a:cs typeface="Carlito"/>
              </a:rPr>
              <a:t>programs </a:t>
            </a:r>
            <a:r>
              <a:rPr lang="en-US" spc="-5" dirty="0">
                <a:latin typeface="Carlito"/>
                <a:cs typeface="Carlito"/>
              </a:rPr>
              <a:t>or  open files</a:t>
            </a:r>
            <a:r>
              <a:rPr lang="en-US" spc="-15" dirty="0">
                <a:latin typeface="Carlito"/>
                <a:cs typeface="Carlito"/>
              </a:rPr>
              <a:t> </a:t>
            </a:r>
            <a:r>
              <a:rPr lang="en-US" spc="-30" dirty="0">
                <a:latin typeface="Carlito"/>
                <a:cs typeface="Carlito"/>
              </a:rPr>
              <a:t>quickly.</a:t>
            </a:r>
          </a:p>
          <a:p>
            <a:pPr marL="355600" indent="-343535">
              <a:lnSpc>
                <a:spcPct val="100000"/>
              </a:lnSpc>
              <a:buFont typeface="Arial"/>
              <a:buChar char="•"/>
              <a:tabLst>
                <a:tab pos="355600" algn="l"/>
                <a:tab pos="356235" algn="l"/>
              </a:tabLst>
            </a:pPr>
            <a:r>
              <a:rPr lang="en-US" spc="-5" dirty="0">
                <a:latin typeface="Carlito"/>
                <a:cs typeface="Carlito"/>
              </a:rPr>
              <a:t>The </a:t>
            </a:r>
            <a:r>
              <a:rPr lang="en-US" b="1" spc="-10" dirty="0">
                <a:latin typeface="Carlito"/>
                <a:cs typeface="Carlito"/>
              </a:rPr>
              <a:t>shortcut icons </a:t>
            </a:r>
            <a:r>
              <a:rPr lang="en-US" spc="-15" dirty="0">
                <a:latin typeface="Carlito"/>
                <a:cs typeface="Carlito"/>
              </a:rPr>
              <a:t>are </a:t>
            </a:r>
            <a:r>
              <a:rPr lang="en-US" dirty="0">
                <a:latin typeface="Carlito"/>
                <a:cs typeface="Carlito"/>
              </a:rPr>
              <a:t>those </a:t>
            </a:r>
            <a:r>
              <a:rPr lang="en-US" spc="-5" dirty="0">
                <a:latin typeface="Carlito"/>
                <a:cs typeface="Carlito"/>
              </a:rPr>
              <a:t>with </a:t>
            </a:r>
            <a:r>
              <a:rPr lang="en-US" spc="-15" dirty="0">
                <a:latin typeface="Carlito"/>
                <a:cs typeface="Carlito"/>
              </a:rPr>
              <a:t>little arrow </a:t>
            </a:r>
            <a:r>
              <a:rPr lang="en-US" dirty="0">
                <a:latin typeface="Carlito"/>
                <a:cs typeface="Carlito"/>
              </a:rPr>
              <a:t>in </a:t>
            </a:r>
            <a:r>
              <a:rPr lang="en-US" spc="-5" dirty="0">
                <a:latin typeface="Carlito"/>
                <a:cs typeface="Carlito"/>
              </a:rPr>
              <a:t>the  </a:t>
            </a:r>
            <a:r>
              <a:rPr lang="en-US" spc="-10" dirty="0">
                <a:latin typeface="Carlito"/>
                <a:cs typeface="Carlito"/>
              </a:rPr>
              <a:t>left </a:t>
            </a:r>
            <a:r>
              <a:rPr lang="en-US" spc="-55" dirty="0">
                <a:latin typeface="Carlito"/>
                <a:cs typeface="Carlito"/>
              </a:rPr>
              <a:t>corner.</a:t>
            </a:r>
            <a:endParaRPr lang="en-US" dirty="0">
              <a:latin typeface="Carlito"/>
              <a:cs typeface="Carlito"/>
            </a:endParaRPr>
          </a:p>
          <a:p>
            <a:pPr marL="355600" indent="-343535">
              <a:lnSpc>
                <a:spcPct val="100000"/>
              </a:lnSpc>
              <a:buFont typeface="Arial"/>
              <a:buChar char="•"/>
              <a:tabLst>
                <a:tab pos="355600" algn="l"/>
                <a:tab pos="356235" algn="l"/>
              </a:tabLst>
            </a:pPr>
            <a:r>
              <a:rPr lang="en-US" b="1" spc="-5" dirty="0">
                <a:latin typeface="Carlito"/>
                <a:cs typeface="Carlito"/>
              </a:rPr>
              <a:t>Adding or </a:t>
            </a:r>
            <a:r>
              <a:rPr lang="en-US" b="1" spc="-10" dirty="0">
                <a:latin typeface="Carlito"/>
                <a:cs typeface="Carlito"/>
              </a:rPr>
              <a:t>deleting </a:t>
            </a:r>
            <a:r>
              <a:rPr lang="en-US" b="1" dirty="0">
                <a:latin typeface="Carlito"/>
                <a:cs typeface="Carlito"/>
              </a:rPr>
              <a:t>an </a:t>
            </a:r>
            <a:r>
              <a:rPr lang="en-US" b="1" spc="-15" dirty="0">
                <a:latin typeface="Carlito"/>
                <a:cs typeface="Carlito"/>
              </a:rPr>
              <a:t>icon </a:t>
            </a:r>
            <a:r>
              <a:rPr lang="en-US" spc="-10" dirty="0">
                <a:latin typeface="Carlito"/>
                <a:cs typeface="Carlito"/>
              </a:rPr>
              <a:t>does </a:t>
            </a:r>
            <a:r>
              <a:rPr lang="en-US" spc="-5" dirty="0">
                <a:latin typeface="Carlito"/>
                <a:cs typeface="Carlito"/>
              </a:rPr>
              <a:t>not </a:t>
            </a:r>
            <a:r>
              <a:rPr lang="en-US" spc="-25" dirty="0">
                <a:latin typeface="Carlito"/>
                <a:cs typeface="Carlito"/>
              </a:rPr>
              <a:t>affect </a:t>
            </a:r>
            <a:r>
              <a:rPr lang="en-US" dirty="0">
                <a:latin typeface="Carlito"/>
                <a:cs typeface="Carlito"/>
              </a:rPr>
              <a:t>the  </a:t>
            </a:r>
            <a:r>
              <a:rPr lang="en-US" spc="-20" dirty="0">
                <a:latin typeface="Carlito"/>
                <a:cs typeface="Carlito"/>
              </a:rPr>
              <a:t>programs </a:t>
            </a:r>
            <a:r>
              <a:rPr lang="en-US" spc="-5" dirty="0">
                <a:latin typeface="Carlito"/>
                <a:cs typeface="Carlito"/>
              </a:rPr>
              <a:t>on </a:t>
            </a:r>
            <a:r>
              <a:rPr lang="en-US" spc="-15" dirty="0">
                <a:latin typeface="Carlito"/>
                <a:cs typeface="Carlito"/>
              </a:rPr>
              <a:t>your </a:t>
            </a:r>
            <a:r>
              <a:rPr lang="en-US" spc="-10" dirty="0">
                <a:latin typeface="Carlito"/>
                <a:cs typeface="Carlito"/>
              </a:rPr>
              <a:t>computer but </a:t>
            </a:r>
            <a:r>
              <a:rPr lang="en-US" spc="-15" dirty="0">
                <a:latin typeface="Carlito"/>
                <a:cs typeface="Carlito"/>
              </a:rPr>
              <a:t>just </a:t>
            </a:r>
            <a:r>
              <a:rPr lang="en-US" dirty="0">
                <a:latin typeface="Carlito"/>
                <a:cs typeface="Carlito"/>
              </a:rPr>
              <a:t>the</a:t>
            </a:r>
            <a:r>
              <a:rPr lang="en-US" spc="30" dirty="0">
                <a:latin typeface="Carlito"/>
                <a:cs typeface="Carlito"/>
              </a:rPr>
              <a:t> </a:t>
            </a:r>
            <a:r>
              <a:rPr lang="en-US" spc="-10" dirty="0">
                <a:latin typeface="Carlito"/>
                <a:cs typeface="Carlito"/>
              </a:rPr>
              <a:t>link.</a:t>
            </a:r>
            <a:endParaRPr lang="en-US" dirty="0">
              <a:latin typeface="Carlito"/>
              <a:cs typeface="Carlito"/>
            </a:endParaRPr>
          </a:p>
          <a:p>
            <a:pPr marL="355600" indent="-343535">
              <a:lnSpc>
                <a:spcPct val="100000"/>
              </a:lnSpc>
              <a:buFont typeface="Arial"/>
              <a:buChar char="•"/>
              <a:tabLst>
                <a:tab pos="355600" algn="l"/>
                <a:tab pos="356235" algn="l"/>
              </a:tabLst>
            </a:pPr>
            <a:endParaRPr lang="en-US" dirty="0">
              <a:latin typeface="Carlito"/>
              <a:cs typeface="Carlito"/>
            </a:endParaRPr>
          </a:p>
        </p:txBody>
      </p:sp>
      <p:sp>
        <p:nvSpPr>
          <p:cNvPr id="4" name="object 7">
            <a:extLst>
              <a:ext uri="{FF2B5EF4-FFF2-40B4-BE49-F238E27FC236}">
                <a16:creationId xmlns:a16="http://schemas.microsoft.com/office/drawing/2014/main" id="{5674E711-2063-43B1-879C-AB59AD0B63EE}"/>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42951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spc="-5" dirty="0">
                <a:latin typeface="Carlito"/>
              </a:rPr>
              <a:t>Windows </a:t>
            </a:r>
            <a:r>
              <a:rPr lang="en-US" sz="5400" b="1" dirty="0">
                <a:latin typeface="Carlito"/>
              </a:rPr>
              <a:t>as an </a:t>
            </a:r>
            <a:r>
              <a:rPr lang="en-US" sz="5400" b="1" spc="-15" dirty="0">
                <a:latin typeface="Carlito"/>
              </a:rPr>
              <a:t>Operating</a:t>
            </a:r>
            <a:r>
              <a:rPr lang="en-US" sz="5400" b="1" spc="-65" dirty="0">
                <a:latin typeface="Carlito"/>
              </a:rPr>
              <a:t> </a:t>
            </a:r>
            <a:r>
              <a:rPr lang="en-US" sz="5400" b="1" spc="-30" dirty="0">
                <a:latin typeface="Carlito"/>
              </a:rPr>
              <a:t>System</a:t>
            </a:r>
            <a:endParaRPr lang="en-US" sz="5400" b="1" dirty="0">
              <a:latin typeface="Carlito"/>
            </a:endParaRPr>
          </a:p>
        </p:txBody>
      </p:sp>
      <p:sp>
        <p:nvSpPr>
          <p:cNvPr id="3" name="Content Placeholder 2"/>
          <p:cNvSpPr>
            <a:spLocks noGrp="1"/>
          </p:cNvSpPr>
          <p:nvPr>
            <p:ph idx="1"/>
          </p:nvPr>
        </p:nvSpPr>
        <p:spPr>
          <a:xfrm>
            <a:off x="1229867" y="1870278"/>
            <a:ext cx="9732264" cy="4351338"/>
          </a:xfrm>
        </p:spPr>
        <p:txBody>
          <a:bodyPr>
            <a:normAutofit/>
          </a:bodyPr>
          <a:lstStyle/>
          <a:p>
            <a:r>
              <a:rPr lang="en-US" sz="3200" spc="-20" dirty="0">
                <a:latin typeface="Carlito"/>
                <a:cs typeface="Carlito"/>
              </a:rPr>
              <a:t>Unlike </a:t>
            </a:r>
            <a:r>
              <a:rPr lang="en-US" sz="3200" b="1" spc="-5" dirty="0">
                <a:latin typeface="Carlito"/>
                <a:cs typeface="Carlito"/>
              </a:rPr>
              <a:t>Disk </a:t>
            </a:r>
            <a:r>
              <a:rPr lang="en-US" sz="3200" b="1" spc="-15" dirty="0">
                <a:latin typeface="Carlito"/>
                <a:cs typeface="Carlito"/>
              </a:rPr>
              <a:t>Operating </a:t>
            </a:r>
            <a:r>
              <a:rPr lang="en-US" sz="3200" b="1" spc="-25" dirty="0">
                <a:latin typeface="Carlito"/>
                <a:cs typeface="Carlito"/>
              </a:rPr>
              <a:t>System </a:t>
            </a:r>
            <a:r>
              <a:rPr lang="en-US" sz="3200" b="1" spc="-5" dirty="0">
                <a:latin typeface="Carlito"/>
                <a:cs typeface="Carlito"/>
              </a:rPr>
              <a:t>(DOS)</a:t>
            </a:r>
            <a:r>
              <a:rPr lang="en-US" sz="3200" spc="-5" dirty="0">
                <a:latin typeface="Carlito"/>
                <a:cs typeface="Carlito"/>
              </a:rPr>
              <a:t> that </a:t>
            </a:r>
            <a:r>
              <a:rPr lang="en-US" sz="3200" spc="-10" dirty="0">
                <a:latin typeface="Carlito"/>
                <a:cs typeface="Carlito"/>
              </a:rPr>
              <a:t>allows  </a:t>
            </a:r>
            <a:r>
              <a:rPr lang="en-US" sz="3200" spc="-15" dirty="0">
                <a:latin typeface="Carlito"/>
                <a:cs typeface="Carlito"/>
              </a:rPr>
              <a:t>you </a:t>
            </a:r>
            <a:r>
              <a:rPr lang="en-US" sz="3200" spc="-10" dirty="0">
                <a:latin typeface="Carlito"/>
                <a:cs typeface="Carlito"/>
              </a:rPr>
              <a:t>to </a:t>
            </a:r>
            <a:r>
              <a:rPr lang="en-US" sz="3200" dirty="0">
                <a:latin typeface="Carlito"/>
                <a:cs typeface="Carlito"/>
              </a:rPr>
              <a:t>run a </a:t>
            </a:r>
            <a:r>
              <a:rPr lang="en-US" sz="3200" spc="-5" dirty="0">
                <a:latin typeface="Carlito"/>
                <a:cs typeface="Carlito"/>
              </a:rPr>
              <a:t>single application </a:t>
            </a:r>
            <a:r>
              <a:rPr lang="en-US" sz="3200" spc="-15" dirty="0">
                <a:latin typeface="Carlito"/>
                <a:cs typeface="Carlito"/>
              </a:rPr>
              <a:t>at </a:t>
            </a:r>
            <a:r>
              <a:rPr lang="en-US" sz="3200" dirty="0">
                <a:latin typeface="Carlito"/>
                <a:cs typeface="Carlito"/>
              </a:rPr>
              <a:t>a time, the  </a:t>
            </a:r>
            <a:r>
              <a:rPr lang="en-US" sz="3200" spc="-10" dirty="0">
                <a:latin typeface="Carlito"/>
                <a:cs typeface="Carlito"/>
              </a:rPr>
              <a:t>Windows </a:t>
            </a:r>
            <a:r>
              <a:rPr lang="en-US" sz="3200" spc="-15" dirty="0">
                <a:latin typeface="Carlito"/>
                <a:cs typeface="Carlito"/>
              </a:rPr>
              <a:t>operating </a:t>
            </a:r>
            <a:r>
              <a:rPr lang="en-US" sz="3200" spc="-25" dirty="0">
                <a:latin typeface="Carlito"/>
                <a:cs typeface="Carlito"/>
              </a:rPr>
              <a:t>system </a:t>
            </a:r>
            <a:r>
              <a:rPr lang="en-US" sz="3200" spc="-5" dirty="0">
                <a:latin typeface="Carlito"/>
                <a:cs typeface="Carlito"/>
              </a:rPr>
              <a:t>has multitasking  capabilities, </a:t>
            </a:r>
            <a:r>
              <a:rPr lang="en-US" sz="3200" dirty="0">
                <a:latin typeface="Carlito"/>
                <a:cs typeface="Carlito"/>
              </a:rPr>
              <a:t>meaning </a:t>
            </a:r>
            <a:r>
              <a:rPr lang="en-US" sz="3200" spc="-5" dirty="0">
                <a:latin typeface="Carlito"/>
                <a:cs typeface="Carlito"/>
              </a:rPr>
              <a:t>that </a:t>
            </a:r>
            <a:r>
              <a:rPr lang="en-US" sz="3200" dirty="0">
                <a:latin typeface="Carlito"/>
                <a:cs typeface="Carlito"/>
              </a:rPr>
              <a:t>it </a:t>
            </a:r>
            <a:r>
              <a:rPr lang="en-US" sz="3200" spc="-10" dirty="0">
                <a:latin typeface="Carlito"/>
                <a:cs typeface="Carlito"/>
              </a:rPr>
              <a:t>can </a:t>
            </a:r>
            <a:r>
              <a:rPr lang="en-US" sz="3200" dirty="0">
                <a:latin typeface="Carlito"/>
                <a:cs typeface="Carlito"/>
              </a:rPr>
              <a:t>run </a:t>
            </a:r>
            <a:r>
              <a:rPr lang="en-US" sz="3200" spc="-20" dirty="0">
                <a:latin typeface="Carlito"/>
                <a:cs typeface="Carlito"/>
              </a:rPr>
              <a:t>several  </a:t>
            </a:r>
            <a:r>
              <a:rPr lang="en-US" sz="3200" spc="-5" dirty="0">
                <a:latin typeface="Carlito"/>
                <a:cs typeface="Carlito"/>
              </a:rPr>
              <a:t>application </a:t>
            </a:r>
            <a:r>
              <a:rPr lang="en-US" sz="3200" spc="-15" dirty="0">
                <a:latin typeface="Carlito"/>
                <a:cs typeface="Carlito"/>
              </a:rPr>
              <a:t>programs </a:t>
            </a:r>
            <a:r>
              <a:rPr lang="en-US" sz="3200" spc="-10" dirty="0">
                <a:latin typeface="Carlito"/>
                <a:cs typeface="Carlito"/>
              </a:rPr>
              <a:t>at </a:t>
            </a:r>
            <a:r>
              <a:rPr lang="en-US" sz="3200" dirty="0">
                <a:latin typeface="Carlito"/>
                <a:cs typeface="Carlito"/>
              </a:rPr>
              <a:t>the </a:t>
            </a:r>
            <a:r>
              <a:rPr lang="en-US" sz="3200" spc="-5" dirty="0">
                <a:latin typeface="Carlito"/>
                <a:cs typeface="Carlito"/>
              </a:rPr>
              <a:t>same</a:t>
            </a:r>
            <a:r>
              <a:rPr lang="en-US" sz="3200" spc="-10" dirty="0">
                <a:latin typeface="Carlito"/>
                <a:cs typeface="Carlito"/>
              </a:rPr>
              <a:t> </a:t>
            </a:r>
            <a:r>
              <a:rPr lang="en-US" sz="3200" dirty="0">
                <a:latin typeface="Carlito"/>
                <a:cs typeface="Carlito"/>
              </a:rPr>
              <a:t>time.</a:t>
            </a:r>
          </a:p>
          <a:p>
            <a:r>
              <a:rPr lang="en-US" sz="3200" spc="-15" dirty="0">
                <a:latin typeface="Carlito"/>
                <a:cs typeface="Carlito"/>
              </a:rPr>
              <a:t>For </a:t>
            </a:r>
            <a:r>
              <a:rPr lang="en-US" sz="3200" dirty="0">
                <a:latin typeface="Carlito"/>
                <a:cs typeface="Carlito"/>
              </a:rPr>
              <a:t>the </a:t>
            </a:r>
            <a:r>
              <a:rPr lang="en-US" sz="3200" spc="-5" dirty="0">
                <a:latin typeface="Carlito"/>
                <a:cs typeface="Carlito"/>
              </a:rPr>
              <a:t>purpose of this </a:t>
            </a:r>
            <a:r>
              <a:rPr lang="en-US" sz="3200" spc="-20" dirty="0">
                <a:latin typeface="Carlito"/>
                <a:cs typeface="Carlito"/>
              </a:rPr>
              <a:t>course </a:t>
            </a:r>
            <a:r>
              <a:rPr lang="en-US" sz="3200" spc="-15" dirty="0">
                <a:latin typeface="Carlito"/>
                <a:cs typeface="Carlito"/>
              </a:rPr>
              <a:t>we </a:t>
            </a:r>
            <a:r>
              <a:rPr lang="en-US" sz="3200" dirty="0">
                <a:latin typeface="Carlito"/>
                <a:cs typeface="Carlito"/>
              </a:rPr>
              <a:t>will </a:t>
            </a:r>
            <a:r>
              <a:rPr lang="en-US" sz="3200" spc="-10" dirty="0">
                <a:latin typeface="Carlito"/>
                <a:cs typeface="Carlito"/>
              </a:rPr>
              <a:t>consider  Windows </a:t>
            </a:r>
            <a:r>
              <a:rPr lang="en-US" sz="3200" b="1" dirty="0">
                <a:latin typeface="Carlito"/>
                <a:cs typeface="Carlito"/>
              </a:rPr>
              <a:t>10</a:t>
            </a:r>
            <a:r>
              <a:rPr lang="en-US" sz="3200" dirty="0">
                <a:latin typeface="Carlito"/>
                <a:cs typeface="Carlito"/>
              </a:rPr>
              <a:t> as it is </a:t>
            </a:r>
            <a:r>
              <a:rPr lang="en-US" sz="3200" spc="-10" dirty="0">
                <a:latin typeface="Carlito"/>
                <a:cs typeface="Carlito"/>
              </a:rPr>
              <a:t>more </a:t>
            </a:r>
            <a:r>
              <a:rPr lang="en-US" sz="3200" spc="-5" dirty="0">
                <a:latin typeface="Carlito"/>
                <a:cs typeface="Carlito"/>
              </a:rPr>
              <a:t>popular </a:t>
            </a:r>
            <a:r>
              <a:rPr lang="en-US" sz="3200" dirty="0">
                <a:latin typeface="Carlito"/>
                <a:cs typeface="Carlito"/>
              </a:rPr>
              <a:t>than the </a:t>
            </a:r>
            <a:r>
              <a:rPr lang="en-US" sz="3200" spc="-5" dirty="0">
                <a:latin typeface="Carlito"/>
                <a:cs typeface="Carlito"/>
              </a:rPr>
              <a:t>other  </a:t>
            </a:r>
            <a:r>
              <a:rPr lang="en-US" sz="3200" spc="-15" dirty="0">
                <a:latin typeface="Carlito"/>
                <a:cs typeface="Carlito"/>
              </a:rPr>
              <a:t>versions. </a:t>
            </a:r>
            <a:r>
              <a:rPr lang="en-US" sz="3200" spc="-20" dirty="0">
                <a:latin typeface="Carlito"/>
                <a:cs typeface="Carlito"/>
              </a:rPr>
              <a:t>Every </a:t>
            </a:r>
            <a:r>
              <a:rPr lang="en-US" sz="3200" spc="-15" dirty="0">
                <a:latin typeface="Carlito"/>
                <a:cs typeface="Carlito"/>
              </a:rPr>
              <a:t>operating </a:t>
            </a:r>
            <a:r>
              <a:rPr lang="en-US" sz="3200" spc="-25" dirty="0">
                <a:latin typeface="Carlito"/>
                <a:cs typeface="Carlito"/>
              </a:rPr>
              <a:t>system </a:t>
            </a:r>
            <a:r>
              <a:rPr lang="en-US" sz="3200" spc="-10" dirty="0">
                <a:latin typeface="Carlito"/>
                <a:cs typeface="Carlito"/>
              </a:rPr>
              <a:t>must </a:t>
            </a:r>
            <a:r>
              <a:rPr lang="en-US" sz="3200" spc="-5" dirty="0">
                <a:latin typeface="Carlito"/>
                <a:cs typeface="Carlito"/>
              </a:rPr>
              <a:t>be </a:t>
            </a:r>
            <a:r>
              <a:rPr lang="en-US" sz="3200" dirty="0">
                <a:latin typeface="Carlito"/>
                <a:cs typeface="Carlito"/>
              </a:rPr>
              <a:t>able </a:t>
            </a:r>
            <a:r>
              <a:rPr lang="en-US" sz="3200" spc="-15" dirty="0">
                <a:latin typeface="Carlito"/>
                <a:cs typeface="Carlito"/>
              </a:rPr>
              <a:t>to  perform </a:t>
            </a:r>
            <a:r>
              <a:rPr lang="en-US" sz="3200" dirty="0">
                <a:latin typeface="Carlito"/>
                <a:cs typeface="Carlito"/>
              </a:rPr>
              <a:t>the </a:t>
            </a:r>
            <a:r>
              <a:rPr lang="en-US" sz="3200" spc="-15" dirty="0">
                <a:latin typeface="Carlito"/>
                <a:cs typeface="Carlito"/>
              </a:rPr>
              <a:t>following</a:t>
            </a:r>
            <a:r>
              <a:rPr lang="en-US" sz="3200" spc="20" dirty="0">
                <a:latin typeface="Carlito"/>
                <a:cs typeface="Carlito"/>
              </a:rPr>
              <a:t> </a:t>
            </a:r>
            <a:r>
              <a:rPr lang="en-US" sz="3200" spc="-5" dirty="0">
                <a:latin typeface="Carlito"/>
                <a:cs typeface="Carlito"/>
              </a:rPr>
              <a:t>functions.</a:t>
            </a:r>
            <a:endParaRPr lang="en-US" sz="3200" dirty="0"/>
          </a:p>
        </p:txBody>
      </p:sp>
      <p:sp>
        <p:nvSpPr>
          <p:cNvPr id="5" name="object 7">
            <a:extLst>
              <a:ext uri="{FF2B5EF4-FFF2-40B4-BE49-F238E27FC236}">
                <a16:creationId xmlns:a16="http://schemas.microsoft.com/office/drawing/2014/main" id="{B58831DA-F683-4CEC-A1A1-250FB3173E23}"/>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93589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spc="-5" dirty="0">
                <a:latin typeface="Carlito"/>
              </a:rPr>
              <a:t>Opening </a:t>
            </a:r>
            <a:r>
              <a:rPr lang="en-US" sz="5400" b="1" dirty="0">
                <a:latin typeface="Carlito"/>
              </a:rPr>
              <a:t>a </a:t>
            </a:r>
            <a:r>
              <a:rPr lang="en-US" sz="5400" b="1" spc="-25" dirty="0">
                <a:latin typeface="Carlito"/>
              </a:rPr>
              <a:t>program </a:t>
            </a:r>
            <a:r>
              <a:rPr lang="en-US" sz="5400" b="1" spc="-5" dirty="0">
                <a:latin typeface="Carlito"/>
              </a:rPr>
              <a:t>using </a:t>
            </a:r>
            <a:r>
              <a:rPr lang="en-US" sz="5400" b="1" dirty="0">
                <a:latin typeface="Carlito"/>
              </a:rPr>
              <a:t>an</a:t>
            </a:r>
            <a:r>
              <a:rPr lang="en-US" sz="5400" b="1" spc="-10" dirty="0">
                <a:latin typeface="Carlito"/>
              </a:rPr>
              <a:t> icon</a:t>
            </a:r>
            <a:endParaRPr lang="en-US" sz="5400" b="1" dirty="0">
              <a:latin typeface="Carlito"/>
            </a:endParaRPr>
          </a:p>
        </p:txBody>
      </p:sp>
      <p:sp>
        <p:nvSpPr>
          <p:cNvPr id="3" name="Content Placeholder 2"/>
          <p:cNvSpPr>
            <a:spLocks noGrp="1"/>
          </p:cNvSpPr>
          <p:nvPr>
            <p:ph idx="1"/>
          </p:nvPr>
        </p:nvSpPr>
        <p:spPr/>
        <p:txBody>
          <a:bodyPr>
            <a:normAutofit/>
          </a:bodyPr>
          <a:lstStyle/>
          <a:p>
            <a:pPr marL="0" indent="0">
              <a:buNone/>
            </a:pPr>
            <a:r>
              <a:rPr lang="en-US" sz="3200" spc="-10" dirty="0">
                <a:latin typeface="Carlito"/>
                <a:cs typeface="Carlito"/>
              </a:rPr>
              <a:t>There are </a:t>
            </a:r>
            <a:r>
              <a:rPr lang="en-US" sz="3200" spc="-15" dirty="0">
                <a:latin typeface="Carlito"/>
                <a:cs typeface="Carlito"/>
              </a:rPr>
              <a:t>many </a:t>
            </a:r>
            <a:r>
              <a:rPr lang="en-US" sz="3200" spc="-30" dirty="0">
                <a:latin typeface="Carlito"/>
                <a:cs typeface="Carlito"/>
              </a:rPr>
              <a:t>ways </a:t>
            </a:r>
            <a:r>
              <a:rPr lang="en-US" sz="3200" spc="-5" dirty="0">
                <a:latin typeface="Carlito"/>
                <a:cs typeface="Carlito"/>
              </a:rPr>
              <a:t>that one can </a:t>
            </a:r>
            <a:r>
              <a:rPr lang="en-US" sz="3200" dirty="0">
                <a:latin typeface="Carlito"/>
                <a:cs typeface="Carlito"/>
              </a:rPr>
              <a:t>run a  </a:t>
            </a:r>
            <a:r>
              <a:rPr lang="en-US" sz="3200" spc="-15" dirty="0">
                <a:latin typeface="Carlito"/>
                <a:cs typeface="Carlito"/>
              </a:rPr>
              <a:t>program. </a:t>
            </a:r>
            <a:r>
              <a:rPr lang="en-US" sz="3200" dirty="0">
                <a:latin typeface="Carlito"/>
                <a:cs typeface="Carlito"/>
              </a:rPr>
              <a:t>If the </a:t>
            </a:r>
            <a:r>
              <a:rPr lang="en-US" sz="3200" spc="-15" dirty="0">
                <a:latin typeface="Carlito"/>
                <a:cs typeface="Carlito"/>
              </a:rPr>
              <a:t>program </a:t>
            </a:r>
            <a:r>
              <a:rPr lang="en-US" sz="3200" spc="-5" dirty="0">
                <a:latin typeface="Carlito"/>
                <a:cs typeface="Carlito"/>
              </a:rPr>
              <a:t>has </a:t>
            </a:r>
            <a:r>
              <a:rPr lang="en-US" sz="3200" dirty="0">
                <a:latin typeface="Carlito"/>
                <a:cs typeface="Carlito"/>
              </a:rPr>
              <a:t>an </a:t>
            </a:r>
            <a:r>
              <a:rPr lang="en-US" sz="3200" spc="-10" dirty="0">
                <a:latin typeface="Carlito"/>
                <a:cs typeface="Carlito"/>
              </a:rPr>
              <a:t>icon, </a:t>
            </a:r>
            <a:r>
              <a:rPr lang="en-US" sz="3200" dirty="0">
                <a:latin typeface="Carlito"/>
                <a:cs typeface="Carlito"/>
              </a:rPr>
              <a:t>then its  </a:t>
            </a:r>
            <a:r>
              <a:rPr lang="en-US" sz="3200" spc="-10" dirty="0">
                <a:latin typeface="Carlito"/>
                <a:cs typeface="Carlito"/>
              </a:rPr>
              <a:t>best </a:t>
            </a:r>
            <a:r>
              <a:rPr lang="en-US" sz="3200" spc="-20" dirty="0">
                <a:latin typeface="Carlito"/>
                <a:cs typeface="Carlito"/>
              </a:rPr>
              <a:t>to </a:t>
            </a:r>
            <a:r>
              <a:rPr lang="en-US" sz="3200" spc="-5" dirty="0">
                <a:latin typeface="Carlito"/>
                <a:cs typeface="Carlito"/>
              </a:rPr>
              <a:t>open </a:t>
            </a:r>
            <a:r>
              <a:rPr lang="en-US" sz="3200" dirty="0">
                <a:latin typeface="Carlito"/>
                <a:cs typeface="Carlito"/>
              </a:rPr>
              <a:t>the </a:t>
            </a:r>
            <a:r>
              <a:rPr lang="en-US" sz="3200" spc="-15" dirty="0">
                <a:latin typeface="Carlito"/>
                <a:cs typeface="Carlito"/>
              </a:rPr>
              <a:t>program </a:t>
            </a:r>
            <a:r>
              <a:rPr lang="en-US" sz="3200" spc="-5" dirty="0">
                <a:latin typeface="Carlito"/>
                <a:cs typeface="Carlito"/>
              </a:rPr>
              <a:t>using </a:t>
            </a:r>
            <a:r>
              <a:rPr lang="en-US" sz="3200" dirty="0">
                <a:latin typeface="Carlito"/>
                <a:cs typeface="Carlito"/>
              </a:rPr>
              <a:t>its</a:t>
            </a:r>
            <a:r>
              <a:rPr lang="en-US" sz="3200" spc="75" dirty="0">
                <a:latin typeface="Carlito"/>
                <a:cs typeface="Carlito"/>
              </a:rPr>
              <a:t> </a:t>
            </a:r>
            <a:r>
              <a:rPr lang="en-US" sz="3200" spc="-10" dirty="0">
                <a:latin typeface="Carlito"/>
                <a:cs typeface="Carlito"/>
              </a:rPr>
              <a:t>icon.</a:t>
            </a:r>
          </a:p>
          <a:p>
            <a:pPr marL="0" indent="0">
              <a:buNone/>
            </a:pPr>
            <a:endParaRPr lang="en-US" sz="3200" spc="-10" dirty="0">
              <a:latin typeface="Carlito"/>
              <a:cs typeface="Carlito"/>
            </a:endParaRPr>
          </a:p>
          <a:p>
            <a:pPr marL="0" indent="0">
              <a:buNone/>
            </a:pPr>
            <a:r>
              <a:rPr lang="en-US" sz="3200" b="1" spc="-10" dirty="0">
                <a:latin typeface="Carlito"/>
              </a:rPr>
              <a:t>To do this</a:t>
            </a:r>
            <a:r>
              <a:rPr lang="en-US" sz="3200" spc="-10" dirty="0">
                <a:latin typeface="Carlito"/>
              </a:rPr>
              <a:t>;</a:t>
            </a:r>
          </a:p>
          <a:p>
            <a:r>
              <a:rPr lang="en-US" sz="3200" dirty="0">
                <a:latin typeface="Carlito"/>
                <a:cs typeface="Carlito"/>
              </a:rPr>
              <a:t>Place </a:t>
            </a:r>
            <a:r>
              <a:rPr lang="en-US" sz="3200" spc="-10" dirty="0">
                <a:latin typeface="Carlito"/>
                <a:cs typeface="Carlito"/>
              </a:rPr>
              <a:t>your </a:t>
            </a:r>
            <a:r>
              <a:rPr lang="en-US" sz="3200" spc="-5" dirty="0">
                <a:latin typeface="Carlito"/>
                <a:cs typeface="Carlito"/>
              </a:rPr>
              <a:t>mouse </a:t>
            </a:r>
            <a:r>
              <a:rPr lang="en-US" sz="3200" spc="-10" dirty="0">
                <a:latin typeface="Carlito"/>
                <a:cs typeface="Carlito"/>
              </a:rPr>
              <a:t>over the icon </a:t>
            </a:r>
            <a:r>
              <a:rPr lang="en-US" sz="3200" dirty="0">
                <a:latin typeface="Carlito"/>
                <a:cs typeface="Carlito"/>
              </a:rPr>
              <a:t>of </a:t>
            </a:r>
            <a:r>
              <a:rPr lang="en-US" sz="3200" spc="-5" dirty="0">
                <a:latin typeface="Carlito"/>
                <a:cs typeface="Carlito"/>
              </a:rPr>
              <a:t>the  </a:t>
            </a:r>
            <a:r>
              <a:rPr lang="en-US" sz="3200" spc="-15" dirty="0">
                <a:latin typeface="Carlito"/>
                <a:cs typeface="Carlito"/>
              </a:rPr>
              <a:t>program you </a:t>
            </a:r>
            <a:r>
              <a:rPr lang="en-US" sz="3200" spc="-10" dirty="0">
                <a:latin typeface="Carlito"/>
                <a:cs typeface="Carlito"/>
              </a:rPr>
              <a:t>intend </a:t>
            </a:r>
            <a:r>
              <a:rPr lang="en-US" sz="3200" spc="-20" dirty="0">
                <a:latin typeface="Carlito"/>
                <a:cs typeface="Carlito"/>
              </a:rPr>
              <a:t>to</a:t>
            </a:r>
            <a:r>
              <a:rPr lang="en-US" sz="3200" spc="60" dirty="0">
                <a:latin typeface="Carlito"/>
                <a:cs typeface="Carlito"/>
              </a:rPr>
              <a:t> </a:t>
            </a:r>
            <a:r>
              <a:rPr lang="en-US" sz="3200" spc="-5" dirty="0">
                <a:latin typeface="Carlito"/>
                <a:cs typeface="Carlito"/>
              </a:rPr>
              <a:t>open.</a:t>
            </a:r>
          </a:p>
          <a:p>
            <a:r>
              <a:rPr lang="en-US" sz="3200" spc="-5" dirty="0">
                <a:latin typeface="Carlito"/>
                <a:cs typeface="Carlito"/>
              </a:rPr>
              <a:t>Then, double-click </a:t>
            </a:r>
            <a:r>
              <a:rPr lang="en-US" sz="3200" dirty="0">
                <a:latin typeface="Carlito"/>
                <a:cs typeface="Carlito"/>
              </a:rPr>
              <a:t>the </a:t>
            </a:r>
            <a:r>
              <a:rPr lang="en-US" sz="3200" spc="-10" dirty="0">
                <a:latin typeface="Carlito"/>
                <a:cs typeface="Carlito"/>
              </a:rPr>
              <a:t>icon.</a:t>
            </a:r>
            <a:endParaRPr lang="en-US" sz="3200" dirty="0">
              <a:latin typeface="Carlito"/>
              <a:cs typeface="Carlito"/>
            </a:endParaRPr>
          </a:p>
        </p:txBody>
      </p:sp>
      <p:sp>
        <p:nvSpPr>
          <p:cNvPr id="4" name="object 7">
            <a:extLst>
              <a:ext uri="{FF2B5EF4-FFF2-40B4-BE49-F238E27FC236}">
                <a16:creationId xmlns:a16="http://schemas.microsoft.com/office/drawing/2014/main" id="{C47197BC-E9AB-4D80-8C89-A8EA9E99EC7B}"/>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4146614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1810"/>
            <a:ext cx="10515600" cy="992221"/>
          </a:xfrm>
        </p:spPr>
        <p:txBody>
          <a:bodyPr>
            <a:noAutofit/>
          </a:bodyPr>
          <a:lstStyle/>
          <a:p>
            <a:pPr algn="ctr"/>
            <a:r>
              <a:rPr lang="en-US" sz="4800" b="1" dirty="0">
                <a:latin typeface="Carlito"/>
              </a:rPr>
              <a:t>User Management (Switching Users)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488425" y="919265"/>
            <a:ext cx="5789175" cy="3994531"/>
          </a:xfrm>
        </p:spPr>
      </p:pic>
      <p:sp>
        <p:nvSpPr>
          <p:cNvPr id="4" name="Content Placeholder 3"/>
          <p:cNvSpPr>
            <a:spLocks noGrp="1"/>
          </p:cNvSpPr>
          <p:nvPr>
            <p:ph sz="half" idx="2"/>
          </p:nvPr>
        </p:nvSpPr>
        <p:spPr>
          <a:xfrm>
            <a:off x="838200" y="5176439"/>
            <a:ext cx="10439400" cy="1361873"/>
          </a:xfrm>
        </p:spPr>
        <p:txBody>
          <a:bodyPr>
            <a:normAutofit lnSpcReduction="10000"/>
          </a:bodyPr>
          <a:lstStyle/>
          <a:p>
            <a:pPr marL="0" indent="0" algn="ctr">
              <a:lnSpc>
                <a:spcPct val="100000"/>
              </a:lnSpc>
              <a:buNone/>
            </a:pPr>
            <a:r>
              <a:rPr lang="en-US" dirty="0">
                <a:latin typeface="Carlito"/>
              </a:rPr>
              <a:t>Windows 10 allows you </a:t>
            </a:r>
            <a:r>
              <a:rPr lang="en-US" b="1" dirty="0">
                <a:latin typeface="Carlito"/>
              </a:rPr>
              <a:t>to log in to different user accounts when using your computer</a:t>
            </a:r>
            <a:r>
              <a:rPr lang="en-US" dirty="0">
                <a:latin typeface="Carlito"/>
              </a:rPr>
              <a:t>. You can choose which account you want to log in to after turning on the computer.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99" y="942451"/>
            <a:ext cx="4632392" cy="4138270"/>
          </a:xfrm>
          <a:prstGeom prst="rect">
            <a:avLst/>
          </a:prstGeom>
        </p:spPr>
      </p:pic>
      <p:sp>
        <p:nvSpPr>
          <p:cNvPr id="7" name="object 7">
            <a:extLst>
              <a:ext uri="{FF2B5EF4-FFF2-40B4-BE49-F238E27FC236}">
                <a16:creationId xmlns:a16="http://schemas.microsoft.com/office/drawing/2014/main" id="{1649A7E4-1D95-47CD-A83F-369FE9386D35}"/>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388532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643"/>
            <a:ext cx="10515600" cy="992221"/>
          </a:xfrm>
        </p:spPr>
        <p:txBody>
          <a:bodyPr>
            <a:noAutofit/>
          </a:bodyPr>
          <a:lstStyle/>
          <a:p>
            <a:pPr algn="ctr"/>
            <a:r>
              <a:rPr lang="en-US" sz="4800" b="1" dirty="0">
                <a:latin typeface="Carlito"/>
              </a:rPr>
              <a:t>User Management (Switching Users)</a:t>
            </a:r>
          </a:p>
        </p:txBody>
      </p:sp>
      <p:sp>
        <p:nvSpPr>
          <p:cNvPr id="4" name="Content Placeholder 3"/>
          <p:cNvSpPr>
            <a:spLocks noGrp="1"/>
          </p:cNvSpPr>
          <p:nvPr>
            <p:ph sz="half" idx="2"/>
          </p:nvPr>
        </p:nvSpPr>
        <p:spPr>
          <a:xfrm>
            <a:off x="6517532" y="1322965"/>
            <a:ext cx="5136204" cy="3832696"/>
          </a:xfrm>
        </p:spPr>
        <p:txBody>
          <a:bodyPr>
            <a:normAutofit/>
          </a:bodyPr>
          <a:lstStyle/>
          <a:p>
            <a:pPr marL="0" indent="0">
              <a:buNone/>
            </a:pPr>
            <a:r>
              <a:rPr lang="en-US" sz="3200" dirty="0">
                <a:latin typeface="Carlito"/>
              </a:rPr>
              <a:t>But you can also configure or manage your user account after you’re logged in. </a:t>
            </a:r>
          </a:p>
          <a:p>
            <a:pPr marL="0" indent="0">
              <a:buNone/>
            </a:pPr>
            <a:r>
              <a:rPr lang="en-US" sz="3200" b="1" dirty="0">
                <a:latin typeface="Carlito"/>
              </a:rPr>
              <a:t>To do this</a:t>
            </a:r>
            <a:r>
              <a:rPr lang="en-US" sz="3200" dirty="0">
                <a:latin typeface="Carlito"/>
              </a:rPr>
              <a:t>, </a:t>
            </a:r>
          </a:p>
          <a:p>
            <a:r>
              <a:rPr lang="en-US" sz="3200" b="1" dirty="0">
                <a:latin typeface="Carlito"/>
              </a:rPr>
              <a:t>Step 1 </a:t>
            </a:r>
            <a:r>
              <a:rPr lang="en-US" sz="3200" dirty="0">
                <a:latin typeface="Carlito"/>
              </a:rPr>
              <a:t>− Open the Start Menu.</a:t>
            </a:r>
          </a:p>
          <a:p>
            <a:r>
              <a:rPr lang="en-US" sz="3200" b="1" dirty="0">
                <a:latin typeface="Carlito"/>
              </a:rPr>
              <a:t>Step 2</a:t>
            </a:r>
            <a:r>
              <a:rPr lang="en-US" sz="3200" dirty="0">
                <a:latin typeface="Carlito"/>
              </a:rPr>
              <a:t> − Click on Settings.</a:t>
            </a: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7474" y="1381324"/>
            <a:ext cx="6031148" cy="3618689"/>
          </a:xfrm>
        </p:spPr>
      </p:pic>
      <p:sp>
        <p:nvSpPr>
          <p:cNvPr id="5" name="object 7">
            <a:extLst>
              <a:ext uri="{FF2B5EF4-FFF2-40B4-BE49-F238E27FC236}">
                <a16:creationId xmlns:a16="http://schemas.microsoft.com/office/drawing/2014/main" id="{2896ECDB-35F3-4CF2-99D5-3A35248D668E}"/>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473523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643"/>
            <a:ext cx="10515600" cy="992221"/>
          </a:xfrm>
        </p:spPr>
        <p:txBody>
          <a:bodyPr>
            <a:noAutofit/>
          </a:bodyPr>
          <a:lstStyle/>
          <a:p>
            <a:pPr algn="ctr"/>
            <a:r>
              <a:rPr lang="en-US" sz="4800" b="1" dirty="0">
                <a:latin typeface="Carlito"/>
              </a:rPr>
              <a:t>User Management(Switching Users)</a:t>
            </a:r>
          </a:p>
        </p:txBody>
      </p:sp>
      <p:sp>
        <p:nvSpPr>
          <p:cNvPr id="4" name="Content Placeholder 3"/>
          <p:cNvSpPr>
            <a:spLocks noGrp="1"/>
          </p:cNvSpPr>
          <p:nvPr>
            <p:ph sz="half" idx="2"/>
          </p:nvPr>
        </p:nvSpPr>
        <p:spPr>
          <a:xfrm>
            <a:off x="1747736" y="4808127"/>
            <a:ext cx="8696527" cy="1284052"/>
          </a:xfrm>
        </p:spPr>
        <p:txBody>
          <a:bodyPr>
            <a:normAutofit fontScale="92500"/>
          </a:bodyPr>
          <a:lstStyle/>
          <a:p>
            <a:pPr marL="0" indent="0">
              <a:buNone/>
            </a:pPr>
            <a:r>
              <a:rPr lang="en-US" sz="3200" b="1" dirty="0">
                <a:latin typeface="Carlito"/>
              </a:rPr>
              <a:t>Step 3</a:t>
            </a:r>
            <a:r>
              <a:rPr lang="en-US" sz="3200" dirty="0">
                <a:latin typeface="Carlito"/>
              </a:rPr>
              <a:t> </a:t>
            </a:r>
          </a:p>
          <a:p>
            <a:pPr marL="0" indent="0">
              <a:buNone/>
            </a:pPr>
            <a:r>
              <a:rPr lang="en-US" sz="3200" dirty="0">
                <a:latin typeface="Carlito"/>
              </a:rPr>
              <a:t>From the SETTINGS window, choose Accounts option.</a:t>
            </a:r>
          </a:p>
          <a:p>
            <a:pPr marL="0" indent="0">
              <a:buNone/>
            </a:pPr>
            <a:endParaRPr lang="en-US" sz="3200" dirty="0">
              <a:latin typeface="Carlito"/>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55295" y="1217290"/>
            <a:ext cx="7099570" cy="3952094"/>
          </a:xfrm>
        </p:spPr>
      </p:pic>
      <p:sp>
        <p:nvSpPr>
          <p:cNvPr id="6" name="object 7">
            <a:extLst>
              <a:ext uri="{FF2B5EF4-FFF2-40B4-BE49-F238E27FC236}">
                <a16:creationId xmlns:a16="http://schemas.microsoft.com/office/drawing/2014/main" id="{5793B9DA-FFDA-4C83-AF6D-66684D3BEC40}"/>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230074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643"/>
            <a:ext cx="10515600" cy="992221"/>
          </a:xfrm>
        </p:spPr>
        <p:txBody>
          <a:bodyPr>
            <a:noAutofit/>
          </a:bodyPr>
          <a:lstStyle/>
          <a:p>
            <a:pPr algn="ctr"/>
            <a:r>
              <a:rPr lang="en-US" sz="4800" b="1" dirty="0">
                <a:latin typeface="Carlito"/>
              </a:rPr>
              <a:t>User Management(Switching Users)</a:t>
            </a:r>
          </a:p>
        </p:txBody>
      </p:sp>
      <p:sp>
        <p:nvSpPr>
          <p:cNvPr id="4" name="Content Placeholder 3"/>
          <p:cNvSpPr>
            <a:spLocks noGrp="1"/>
          </p:cNvSpPr>
          <p:nvPr>
            <p:ph sz="half" idx="2"/>
          </p:nvPr>
        </p:nvSpPr>
        <p:spPr>
          <a:xfrm>
            <a:off x="1314224" y="4604251"/>
            <a:ext cx="9925455" cy="1796955"/>
          </a:xfrm>
        </p:spPr>
        <p:txBody>
          <a:bodyPr>
            <a:noAutofit/>
          </a:bodyPr>
          <a:lstStyle/>
          <a:p>
            <a:pPr marL="0" indent="0">
              <a:lnSpc>
                <a:spcPct val="120000"/>
              </a:lnSpc>
              <a:buNone/>
            </a:pPr>
            <a:r>
              <a:rPr lang="en-US" b="1" dirty="0">
                <a:latin typeface="Carlito"/>
              </a:rPr>
              <a:t>Step 4</a:t>
            </a:r>
            <a:r>
              <a:rPr lang="en-US" dirty="0">
                <a:latin typeface="Carlito"/>
              </a:rPr>
              <a:t> </a:t>
            </a:r>
          </a:p>
          <a:p>
            <a:pPr marL="0" indent="0">
              <a:lnSpc>
                <a:spcPct val="120000"/>
              </a:lnSpc>
              <a:buNone/>
            </a:pPr>
            <a:r>
              <a:rPr lang="en-US" dirty="0">
                <a:latin typeface="Carlito"/>
              </a:rPr>
              <a:t> In the ACCOUNTS window, choose the account setting you want to configure.</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70504" y="1147864"/>
            <a:ext cx="6665717" cy="3954992"/>
          </a:xfrm>
        </p:spPr>
      </p:pic>
      <p:sp>
        <p:nvSpPr>
          <p:cNvPr id="5" name="object 7">
            <a:extLst>
              <a:ext uri="{FF2B5EF4-FFF2-40B4-BE49-F238E27FC236}">
                <a16:creationId xmlns:a16="http://schemas.microsoft.com/office/drawing/2014/main" id="{2AAF584A-46E1-4848-9629-0671641DD56A}"/>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17741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015"/>
          </a:xfrm>
        </p:spPr>
        <p:txBody>
          <a:bodyPr/>
          <a:lstStyle/>
          <a:p>
            <a:pPr algn="ctr"/>
            <a:r>
              <a:rPr lang="en-US" b="1" dirty="0">
                <a:latin typeface="Carlito"/>
              </a:rPr>
              <a:t>User Management(Switching Users)</a:t>
            </a:r>
            <a:endParaRPr lang="en-US" dirty="0">
              <a:latin typeface="Carlito"/>
            </a:endParaRPr>
          </a:p>
        </p:txBody>
      </p:sp>
      <p:sp>
        <p:nvSpPr>
          <p:cNvPr id="3" name="Content Placeholder 2"/>
          <p:cNvSpPr>
            <a:spLocks noGrp="1"/>
          </p:cNvSpPr>
          <p:nvPr>
            <p:ph idx="1"/>
          </p:nvPr>
        </p:nvSpPr>
        <p:spPr>
          <a:xfrm>
            <a:off x="838199" y="1547329"/>
            <a:ext cx="10515600" cy="4351338"/>
          </a:xfrm>
        </p:spPr>
        <p:txBody>
          <a:bodyPr>
            <a:normAutofit/>
          </a:bodyPr>
          <a:lstStyle/>
          <a:p>
            <a:pPr marL="355600" marR="316230" indent="-343535">
              <a:lnSpc>
                <a:spcPct val="100000"/>
              </a:lnSpc>
              <a:spcBef>
                <a:spcPts val="819"/>
              </a:spcBef>
              <a:buFont typeface="Arial"/>
              <a:buChar char="•"/>
              <a:tabLst>
                <a:tab pos="355600" algn="l"/>
                <a:tab pos="356235" algn="l"/>
              </a:tabLst>
            </a:pPr>
            <a:r>
              <a:rPr lang="en-US" sz="3200" b="1" spc="-15" dirty="0">
                <a:latin typeface="Carlito"/>
                <a:cs typeface="Carlito"/>
              </a:rPr>
              <a:t>Switch </a:t>
            </a:r>
            <a:r>
              <a:rPr lang="en-US" sz="3200" b="1" dirty="0">
                <a:latin typeface="Carlito"/>
                <a:cs typeface="Carlito"/>
              </a:rPr>
              <a:t>User </a:t>
            </a:r>
            <a:r>
              <a:rPr lang="en-US" sz="3200" spc="-10" dirty="0">
                <a:latin typeface="Carlito"/>
                <a:cs typeface="Carlito"/>
              </a:rPr>
              <a:t>allows </a:t>
            </a:r>
            <a:r>
              <a:rPr lang="en-US" sz="3200" spc="-5" dirty="0">
                <a:latin typeface="Carlito"/>
                <a:cs typeface="Carlito"/>
              </a:rPr>
              <a:t>someone else </a:t>
            </a:r>
            <a:r>
              <a:rPr lang="en-US" sz="3200" spc="-15" dirty="0">
                <a:latin typeface="Carlito"/>
                <a:cs typeface="Carlito"/>
              </a:rPr>
              <a:t>to </a:t>
            </a:r>
            <a:r>
              <a:rPr lang="en-US" sz="3200" dirty="0">
                <a:latin typeface="Carlito"/>
                <a:cs typeface="Carlito"/>
              </a:rPr>
              <a:t>log </a:t>
            </a:r>
            <a:r>
              <a:rPr lang="en-US" sz="3200" spc="-5" dirty="0">
                <a:latin typeface="Carlito"/>
                <a:cs typeface="Carlito"/>
              </a:rPr>
              <a:t>on </a:t>
            </a:r>
            <a:r>
              <a:rPr lang="en-US" sz="3200" spc="-10" dirty="0">
                <a:latin typeface="Carlito"/>
                <a:cs typeface="Carlito"/>
              </a:rPr>
              <a:t>to </a:t>
            </a:r>
            <a:r>
              <a:rPr lang="en-US" sz="3200" dirty="0">
                <a:latin typeface="Carlito"/>
                <a:cs typeface="Carlito"/>
              </a:rPr>
              <a:t>the  </a:t>
            </a:r>
            <a:r>
              <a:rPr lang="en-US" sz="3200" spc="-45" dirty="0">
                <a:latin typeface="Carlito"/>
                <a:cs typeface="Carlito"/>
              </a:rPr>
              <a:t>computer. </a:t>
            </a:r>
            <a:r>
              <a:rPr lang="en-US" sz="3200" dirty="0">
                <a:latin typeface="Carlito"/>
                <a:cs typeface="Carlito"/>
              </a:rPr>
              <a:t>If </a:t>
            </a:r>
            <a:r>
              <a:rPr lang="en-US" sz="3200" spc="-15" dirty="0">
                <a:latin typeface="Carlito"/>
                <a:cs typeface="Carlito"/>
              </a:rPr>
              <a:t>you </a:t>
            </a:r>
            <a:r>
              <a:rPr lang="en-US" sz="3200" dirty="0">
                <a:latin typeface="Carlito"/>
                <a:cs typeface="Carlito"/>
              </a:rPr>
              <a:t>choose </a:t>
            </a:r>
            <a:r>
              <a:rPr lang="en-US" sz="3200" spc="-15" dirty="0">
                <a:latin typeface="Carlito"/>
                <a:cs typeface="Carlito"/>
              </a:rPr>
              <a:t>to Switch </a:t>
            </a:r>
            <a:r>
              <a:rPr lang="en-US" sz="3200" spc="-55" dirty="0">
                <a:latin typeface="Carlito"/>
                <a:cs typeface="Carlito"/>
              </a:rPr>
              <a:t>User, </a:t>
            </a:r>
            <a:r>
              <a:rPr lang="en-US" sz="3200" spc="-15" dirty="0">
                <a:latin typeface="Carlito"/>
                <a:cs typeface="Carlito"/>
              </a:rPr>
              <a:t>your  </a:t>
            </a:r>
            <a:r>
              <a:rPr lang="en-US" sz="3200" spc="-10" dirty="0">
                <a:latin typeface="Carlito"/>
                <a:cs typeface="Carlito"/>
              </a:rPr>
              <a:t>applications </a:t>
            </a:r>
            <a:r>
              <a:rPr lang="en-US" sz="3200" spc="-5" dirty="0">
                <a:latin typeface="Carlito"/>
                <a:cs typeface="Carlito"/>
              </a:rPr>
              <a:t>will </a:t>
            </a:r>
            <a:r>
              <a:rPr lang="en-US" sz="3200" spc="-10" dirty="0">
                <a:latin typeface="Carlito"/>
                <a:cs typeface="Carlito"/>
              </a:rPr>
              <a:t>continue </a:t>
            </a:r>
            <a:r>
              <a:rPr lang="en-US" sz="3200" spc="-15" dirty="0">
                <a:latin typeface="Carlito"/>
                <a:cs typeface="Carlito"/>
              </a:rPr>
              <a:t>to </a:t>
            </a:r>
            <a:r>
              <a:rPr lang="en-US" sz="3200" dirty="0">
                <a:latin typeface="Carlito"/>
                <a:cs typeface="Carlito"/>
              </a:rPr>
              <a:t>run in the </a:t>
            </a:r>
            <a:r>
              <a:rPr lang="en-US" sz="3200" spc="-10" dirty="0">
                <a:latin typeface="Carlito"/>
                <a:cs typeface="Carlito"/>
              </a:rPr>
              <a:t>background  </a:t>
            </a:r>
            <a:r>
              <a:rPr lang="en-US" sz="3200" spc="-5" dirty="0">
                <a:latin typeface="Carlito"/>
                <a:cs typeface="Carlito"/>
              </a:rPr>
              <a:t>while </a:t>
            </a:r>
            <a:r>
              <a:rPr lang="en-US" sz="3200" dirty="0">
                <a:latin typeface="Carlito"/>
                <a:cs typeface="Carlito"/>
              </a:rPr>
              <a:t>the </a:t>
            </a:r>
            <a:r>
              <a:rPr lang="en-US" sz="3200" spc="-10" dirty="0">
                <a:latin typeface="Carlito"/>
                <a:cs typeface="Carlito"/>
              </a:rPr>
              <a:t>new user </a:t>
            </a:r>
            <a:r>
              <a:rPr lang="en-US" sz="3200" dirty="0">
                <a:latin typeface="Carlito"/>
                <a:cs typeface="Carlito"/>
              </a:rPr>
              <a:t>logs</a:t>
            </a:r>
            <a:r>
              <a:rPr lang="en-US" sz="3200" spc="10" dirty="0">
                <a:latin typeface="Carlito"/>
                <a:cs typeface="Carlito"/>
              </a:rPr>
              <a:t> </a:t>
            </a:r>
            <a:r>
              <a:rPr lang="en-US" sz="3200" spc="-5" dirty="0">
                <a:latin typeface="Carlito"/>
                <a:cs typeface="Carlito"/>
              </a:rPr>
              <a:t>on.</a:t>
            </a:r>
          </a:p>
          <a:p>
            <a:pPr marL="355600" marR="316230" indent="-343535">
              <a:lnSpc>
                <a:spcPct val="100000"/>
              </a:lnSpc>
              <a:spcBef>
                <a:spcPts val="819"/>
              </a:spcBef>
              <a:buFont typeface="Arial"/>
              <a:buChar char="•"/>
              <a:tabLst>
                <a:tab pos="355600" algn="l"/>
                <a:tab pos="356235" algn="l"/>
              </a:tabLst>
            </a:pPr>
            <a:endParaRPr lang="en-US" sz="3200" spc="-5" dirty="0">
              <a:latin typeface="Carlito"/>
              <a:cs typeface="Carlito"/>
            </a:endParaRPr>
          </a:p>
          <a:p>
            <a:pPr marL="355600" marR="316230" indent="-343535">
              <a:lnSpc>
                <a:spcPct val="100000"/>
              </a:lnSpc>
              <a:spcBef>
                <a:spcPts val="819"/>
              </a:spcBef>
              <a:buFont typeface="Arial"/>
              <a:buChar char="•"/>
              <a:tabLst>
                <a:tab pos="355600" algn="l"/>
                <a:tab pos="356235" algn="l"/>
              </a:tabLst>
            </a:pPr>
            <a:r>
              <a:rPr lang="en-US" sz="3200" dirty="0">
                <a:latin typeface="Carlito"/>
                <a:cs typeface="Carlito"/>
              </a:rPr>
              <a:t>If </a:t>
            </a:r>
            <a:r>
              <a:rPr lang="en-US" sz="3200" spc="-15" dirty="0">
                <a:latin typeface="Carlito"/>
                <a:cs typeface="Carlito"/>
              </a:rPr>
              <a:t>you </a:t>
            </a:r>
            <a:r>
              <a:rPr lang="en-US" sz="3200" spc="-5" dirty="0">
                <a:latin typeface="Carlito"/>
                <a:cs typeface="Carlito"/>
              </a:rPr>
              <a:t>choose </a:t>
            </a:r>
            <a:r>
              <a:rPr lang="en-US" sz="3200" b="1" dirty="0">
                <a:latin typeface="Carlito"/>
                <a:cs typeface="Carlito"/>
              </a:rPr>
              <a:t>Log </a:t>
            </a:r>
            <a:r>
              <a:rPr lang="en-US" sz="3200" b="1" spc="-5" dirty="0">
                <a:latin typeface="Carlito"/>
                <a:cs typeface="Carlito"/>
              </a:rPr>
              <a:t>Off</a:t>
            </a:r>
            <a:r>
              <a:rPr lang="en-US" sz="3200" spc="-5" dirty="0">
                <a:latin typeface="Carlito"/>
                <a:cs typeface="Carlito"/>
              </a:rPr>
              <a:t>, </a:t>
            </a:r>
            <a:r>
              <a:rPr lang="en-US" sz="3200" spc="-15" dirty="0">
                <a:latin typeface="Carlito"/>
                <a:cs typeface="Carlito"/>
              </a:rPr>
              <a:t>your </a:t>
            </a:r>
            <a:r>
              <a:rPr lang="en-US" sz="3200" spc="-10" dirty="0">
                <a:latin typeface="Carlito"/>
                <a:cs typeface="Carlito"/>
              </a:rPr>
              <a:t>applications </a:t>
            </a:r>
            <a:r>
              <a:rPr lang="en-US" sz="3200" spc="-5" dirty="0">
                <a:latin typeface="Carlito"/>
                <a:cs typeface="Carlito"/>
              </a:rPr>
              <a:t>will </a:t>
            </a:r>
            <a:r>
              <a:rPr lang="en-US" sz="3200" dirty="0">
                <a:latin typeface="Carlito"/>
                <a:cs typeface="Carlito"/>
              </a:rPr>
              <a:t>close  and </a:t>
            </a:r>
            <a:r>
              <a:rPr lang="en-US" sz="3200" spc="-15" dirty="0">
                <a:latin typeface="Carlito"/>
                <a:cs typeface="Carlito"/>
              </a:rPr>
              <a:t>you </a:t>
            </a:r>
            <a:r>
              <a:rPr lang="en-US" sz="3200" spc="-5" dirty="0">
                <a:latin typeface="Carlito"/>
                <a:cs typeface="Carlito"/>
              </a:rPr>
              <a:t>will </a:t>
            </a:r>
            <a:r>
              <a:rPr lang="en-US" sz="3200" spc="-20" dirty="0">
                <a:latin typeface="Carlito"/>
                <a:cs typeface="Carlito"/>
              </a:rPr>
              <a:t>have </a:t>
            </a:r>
            <a:r>
              <a:rPr lang="en-US" sz="3200" spc="-15" dirty="0">
                <a:latin typeface="Carlito"/>
                <a:cs typeface="Carlito"/>
              </a:rPr>
              <a:t>to </a:t>
            </a:r>
            <a:r>
              <a:rPr lang="en-US" sz="3200" spc="-5" dirty="0">
                <a:latin typeface="Carlito"/>
                <a:cs typeface="Carlito"/>
              </a:rPr>
              <a:t>log on </a:t>
            </a:r>
            <a:r>
              <a:rPr lang="en-US" sz="3200" dirty="0">
                <a:latin typeface="Carlito"/>
                <a:cs typeface="Carlito"/>
              </a:rPr>
              <a:t>and run </a:t>
            </a:r>
            <a:r>
              <a:rPr lang="en-US" sz="3200" spc="-15" dirty="0">
                <a:latin typeface="Carlito"/>
                <a:cs typeface="Carlito"/>
              </a:rPr>
              <a:t>your </a:t>
            </a:r>
            <a:r>
              <a:rPr lang="en-US" sz="3200" spc="-10" dirty="0">
                <a:latin typeface="Carlito"/>
                <a:cs typeface="Carlito"/>
              </a:rPr>
              <a:t>applications  </a:t>
            </a:r>
            <a:r>
              <a:rPr lang="en-US" sz="3200" spc="-15" dirty="0">
                <a:latin typeface="Carlito"/>
                <a:cs typeface="Carlito"/>
              </a:rPr>
              <a:t>again </a:t>
            </a:r>
            <a:r>
              <a:rPr lang="en-US" sz="3200" dirty="0">
                <a:latin typeface="Carlito"/>
                <a:cs typeface="Carlito"/>
              </a:rPr>
              <a:t>if </a:t>
            </a:r>
            <a:r>
              <a:rPr lang="en-US" sz="3200" spc="-15" dirty="0">
                <a:latin typeface="Carlito"/>
                <a:cs typeface="Carlito"/>
              </a:rPr>
              <a:t>you </a:t>
            </a:r>
            <a:r>
              <a:rPr lang="en-US" sz="3200" spc="-20" dirty="0">
                <a:latin typeface="Carlito"/>
                <a:cs typeface="Carlito"/>
              </a:rPr>
              <a:t>have </a:t>
            </a:r>
            <a:r>
              <a:rPr lang="en-US" sz="3200" spc="-15" dirty="0">
                <a:latin typeface="Carlito"/>
                <a:cs typeface="Carlito"/>
              </a:rPr>
              <a:t>to </a:t>
            </a:r>
            <a:r>
              <a:rPr lang="en-US" sz="3200" spc="-5" dirty="0">
                <a:latin typeface="Carlito"/>
                <a:cs typeface="Carlito"/>
              </a:rPr>
              <a:t>do</a:t>
            </a:r>
            <a:r>
              <a:rPr lang="en-US" sz="3200" spc="-10" dirty="0">
                <a:latin typeface="Carlito"/>
                <a:cs typeface="Carlito"/>
              </a:rPr>
              <a:t> </a:t>
            </a:r>
            <a:r>
              <a:rPr lang="en-US" sz="3200" spc="-5" dirty="0">
                <a:latin typeface="Carlito"/>
                <a:cs typeface="Carlito"/>
              </a:rPr>
              <a:t>so.</a:t>
            </a:r>
            <a:endParaRPr lang="en-US" sz="3200" dirty="0">
              <a:latin typeface="Carlito"/>
              <a:cs typeface="Carlito"/>
            </a:endParaRPr>
          </a:p>
          <a:p>
            <a:pPr marL="355600" marR="316230" indent="-343535">
              <a:lnSpc>
                <a:spcPct val="100000"/>
              </a:lnSpc>
              <a:spcBef>
                <a:spcPts val="819"/>
              </a:spcBef>
              <a:buFont typeface="Arial"/>
              <a:buChar char="•"/>
              <a:tabLst>
                <a:tab pos="355600" algn="l"/>
                <a:tab pos="356235" algn="l"/>
              </a:tabLst>
            </a:pPr>
            <a:endParaRPr lang="en-US" sz="3200" dirty="0">
              <a:latin typeface="Carlito"/>
              <a:cs typeface="Carlito"/>
            </a:endParaRPr>
          </a:p>
        </p:txBody>
      </p:sp>
      <p:sp>
        <p:nvSpPr>
          <p:cNvPr id="4" name="object 7">
            <a:extLst>
              <a:ext uri="{FF2B5EF4-FFF2-40B4-BE49-F238E27FC236}">
                <a16:creationId xmlns:a16="http://schemas.microsoft.com/office/drawing/2014/main" id="{F28152C6-3E1B-4C57-B51E-EAD6D99E25A4}"/>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739304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643"/>
            <a:ext cx="10515600" cy="992221"/>
          </a:xfrm>
        </p:spPr>
        <p:txBody>
          <a:bodyPr>
            <a:noAutofit/>
          </a:bodyPr>
          <a:lstStyle/>
          <a:p>
            <a:pPr algn="ctr"/>
            <a:r>
              <a:rPr lang="en-US" sz="4800" b="1" dirty="0">
                <a:latin typeface="Carlito"/>
              </a:rPr>
              <a:t>User Management(Switching Users)</a:t>
            </a:r>
          </a:p>
        </p:txBody>
      </p:sp>
      <p:sp>
        <p:nvSpPr>
          <p:cNvPr id="4" name="Content Placeholder 3"/>
          <p:cNvSpPr>
            <a:spLocks noGrp="1"/>
          </p:cNvSpPr>
          <p:nvPr>
            <p:ph sz="half" idx="2"/>
          </p:nvPr>
        </p:nvSpPr>
        <p:spPr>
          <a:xfrm>
            <a:off x="6128426" y="1407822"/>
            <a:ext cx="5369670" cy="4781632"/>
          </a:xfrm>
        </p:spPr>
        <p:txBody>
          <a:bodyPr>
            <a:normAutofit/>
          </a:bodyPr>
          <a:lstStyle/>
          <a:p>
            <a:r>
              <a:rPr lang="en-US" sz="3200" dirty="0">
                <a:latin typeface="Carlito"/>
              </a:rPr>
              <a:t>If you want to change your sign-in options, like your password, select </a:t>
            </a:r>
            <a:r>
              <a:rPr lang="en-US" sz="3200" b="1" dirty="0">
                <a:latin typeface="Carlito"/>
              </a:rPr>
              <a:t>Sign-in options</a:t>
            </a:r>
            <a:r>
              <a:rPr lang="en-US" sz="3200" dirty="0">
                <a:latin typeface="Carlito"/>
              </a:rPr>
              <a:t>.</a:t>
            </a:r>
          </a:p>
          <a:p>
            <a:r>
              <a:rPr lang="en-US" sz="3200" dirty="0">
                <a:latin typeface="Carlito"/>
              </a:rPr>
              <a:t>Under Sign-in options, Windows 10 lets you </a:t>
            </a:r>
            <a:r>
              <a:rPr lang="en-US" sz="3200" b="1" dirty="0">
                <a:latin typeface="Carlito"/>
              </a:rPr>
              <a:t>change your password</a:t>
            </a:r>
            <a:r>
              <a:rPr lang="en-US" sz="3200" dirty="0">
                <a:latin typeface="Carlito"/>
              </a:rPr>
              <a:t>. </a:t>
            </a:r>
          </a:p>
          <a:p>
            <a:r>
              <a:rPr lang="en-US" sz="3200" dirty="0">
                <a:latin typeface="Carlito"/>
              </a:rPr>
              <a:t>It also lets you choose when the computer will ask you to sign in.</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4191" y="1407822"/>
            <a:ext cx="5181600" cy="3497580"/>
          </a:xfrm>
        </p:spPr>
      </p:pic>
      <p:sp>
        <p:nvSpPr>
          <p:cNvPr id="6" name="object 7">
            <a:extLst>
              <a:ext uri="{FF2B5EF4-FFF2-40B4-BE49-F238E27FC236}">
                <a16:creationId xmlns:a16="http://schemas.microsoft.com/office/drawing/2014/main" id="{D5512444-A059-4288-908E-B729F5898BBF}"/>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225294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9559"/>
            <a:ext cx="10515600" cy="1325563"/>
          </a:xfrm>
        </p:spPr>
        <p:txBody>
          <a:bodyPr>
            <a:normAutofit fontScale="90000"/>
          </a:bodyPr>
          <a:lstStyle/>
          <a:p>
            <a:pPr algn="ctr"/>
            <a:r>
              <a:rPr lang="en-US" sz="4800" b="1" dirty="0">
                <a:latin typeface="Carlito"/>
              </a:rPr>
              <a:t>The Sleep/Shut Down/Restart Commands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24369" y="1825625"/>
            <a:ext cx="4361664" cy="3154937"/>
          </a:xfrm>
        </p:spPr>
      </p:pic>
      <p:sp>
        <p:nvSpPr>
          <p:cNvPr id="4" name="Content Placeholder 3"/>
          <p:cNvSpPr>
            <a:spLocks noGrp="1"/>
          </p:cNvSpPr>
          <p:nvPr>
            <p:ph sz="half" idx="2"/>
          </p:nvPr>
        </p:nvSpPr>
        <p:spPr>
          <a:xfrm>
            <a:off x="5000017" y="1825625"/>
            <a:ext cx="6353783" cy="4351338"/>
          </a:xfrm>
        </p:spPr>
        <p:txBody>
          <a:bodyPr>
            <a:normAutofit fontScale="77500" lnSpcReduction="20000"/>
          </a:bodyPr>
          <a:lstStyle/>
          <a:p>
            <a:pPr marL="0" indent="0">
              <a:lnSpc>
                <a:spcPct val="120000"/>
              </a:lnSpc>
              <a:buNone/>
            </a:pPr>
            <a:r>
              <a:rPr lang="en-US" sz="4800" b="1" dirty="0"/>
              <a:t>Sleep</a:t>
            </a:r>
          </a:p>
          <a:p>
            <a:pPr>
              <a:lnSpc>
                <a:spcPct val="120000"/>
              </a:lnSpc>
            </a:pPr>
            <a:r>
              <a:rPr lang="en-US" sz="4000" dirty="0"/>
              <a:t>You can send a laptop to sleep just by closing the lid. </a:t>
            </a:r>
          </a:p>
          <a:p>
            <a:pPr>
              <a:lnSpc>
                <a:spcPct val="120000"/>
              </a:lnSpc>
            </a:pPr>
            <a:r>
              <a:rPr lang="en-US" sz="4000" dirty="0"/>
              <a:t>On any kind of computer, you can trigger Sleep by choosing it from the windows →Power command, </a:t>
            </a:r>
          </a:p>
          <a:p>
            <a:pPr>
              <a:lnSpc>
                <a:spcPct val="120000"/>
              </a:lnSpc>
            </a:pPr>
            <a:r>
              <a:rPr lang="en-US" sz="4000" dirty="0"/>
              <a:t>Or by pushing the PC’s power button</a:t>
            </a:r>
          </a:p>
        </p:txBody>
      </p:sp>
      <p:sp>
        <p:nvSpPr>
          <p:cNvPr id="6" name="object 7">
            <a:extLst>
              <a:ext uri="{FF2B5EF4-FFF2-40B4-BE49-F238E27FC236}">
                <a16:creationId xmlns:a16="http://schemas.microsoft.com/office/drawing/2014/main" id="{846775CE-B7FC-4331-B86A-A3090F221A45}"/>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845976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9559"/>
            <a:ext cx="10515600" cy="1325563"/>
          </a:xfrm>
        </p:spPr>
        <p:txBody>
          <a:bodyPr>
            <a:normAutofit fontScale="90000"/>
          </a:bodyPr>
          <a:lstStyle/>
          <a:p>
            <a:pPr algn="ctr"/>
            <a:r>
              <a:rPr lang="en-US" sz="4800" b="1" dirty="0">
                <a:latin typeface="Carlito"/>
              </a:rPr>
              <a:t>The Sleep/Shut Down/Restart Commands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24369" y="1825625"/>
            <a:ext cx="4361664" cy="3154937"/>
          </a:xfrm>
        </p:spPr>
      </p:pic>
      <p:sp>
        <p:nvSpPr>
          <p:cNvPr id="4" name="Content Placeholder 3"/>
          <p:cNvSpPr>
            <a:spLocks noGrp="1"/>
          </p:cNvSpPr>
          <p:nvPr>
            <p:ph sz="half" idx="2"/>
          </p:nvPr>
        </p:nvSpPr>
        <p:spPr>
          <a:xfrm>
            <a:off x="5000017" y="1825625"/>
            <a:ext cx="6353783" cy="4351338"/>
          </a:xfrm>
        </p:spPr>
        <p:txBody>
          <a:bodyPr>
            <a:normAutofit fontScale="62500" lnSpcReduction="20000"/>
          </a:bodyPr>
          <a:lstStyle/>
          <a:p>
            <a:pPr marL="0" indent="0">
              <a:lnSpc>
                <a:spcPct val="120000"/>
              </a:lnSpc>
              <a:buNone/>
            </a:pPr>
            <a:r>
              <a:rPr lang="en-US" sz="5100" b="1" dirty="0">
                <a:latin typeface="Carlito"/>
              </a:rPr>
              <a:t>Restart</a:t>
            </a:r>
          </a:p>
          <a:p>
            <a:pPr>
              <a:lnSpc>
                <a:spcPct val="120000"/>
              </a:lnSpc>
            </a:pPr>
            <a:r>
              <a:rPr lang="en-US" sz="4600" dirty="0">
                <a:latin typeface="Carlito"/>
              </a:rPr>
              <a:t>This command </a:t>
            </a:r>
            <a:r>
              <a:rPr lang="en-US" sz="4600" b="1" dirty="0">
                <a:latin typeface="Carlito"/>
              </a:rPr>
              <a:t>quits all open programs </a:t>
            </a:r>
            <a:r>
              <a:rPr lang="en-US" sz="4600" dirty="0">
                <a:latin typeface="Carlito"/>
              </a:rPr>
              <a:t>and </a:t>
            </a:r>
            <a:r>
              <a:rPr lang="en-US" sz="4600" b="1" dirty="0">
                <a:latin typeface="Carlito"/>
              </a:rPr>
              <a:t>then quits and restarts Windows again automatically. </a:t>
            </a:r>
          </a:p>
          <a:p>
            <a:pPr>
              <a:lnSpc>
                <a:spcPct val="120000"/>
              </a:lnSpc>
            </a:pPr>
            <a:r>
              <a:rPr lang="en-US" sz="4600" dirty="0">
                <a:latin typeface="Carlito"/>
              </a:rPr>
              <a:t>The computer doesn’t actually turn off. You might do this to “refresh” your computer when you notice that it’s responding sluggishly.</a:t>
            </a:r>
          </a:p>
        </p:txBody>
      </p:sp>
      <p:sp>
        <p:nvSpPr>
          <p:cNvPr id="6" name="object 7">
            <a:extLst>
              <a:ext uri="{FF2B5EF4-FFF2-40B4-BE49-F238E27FC236}">
                <a16:creationId xmlns:a16="http://schemas.microsoft.com/office/drawing/2014/main" id="{88690561-DEFD-4B9D-A43E-9D851EB57DF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541148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9559"/>
            <a:ext cx="10515600" cy="1325563"/>
          </a:xfrm>
        </p:spPr>
        <p:txBody>
          <a:bodyPr>
            <a:normAutofit fontScale="90000"/>
          </a:bodyPr>
          <a:lstStyle/>
          <a:p>
            <a:pPr algn="ctr"/>
            <a:r>
              <a:rPr lang="en-US" sz="4800" b="1" dirty="0">
                <a:latin typeface="Carlito"/>
              </a:rPr>
              <a:t>The Sleep/Shut Down/Restart Commands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24369" y="1825625"/>
            <a:ext cx="4361664" cy="3154937"/>
          </a:xfrm>
        </p:spPr>
      </p:pic>
      <p:sp>
        <p:nvSpPr>
          <p:cNvPr id="4" name="Content Placeholder 3"/>
          <p:cNvSpPr>
            <a:spLocks noGrp="1"/>
          </p:cNvSpPr>
          <p:nvPr>
            <p:ph sz="half" idx="2"/>
          </p:nvPr>
        </p:nvSpPr>
        <p:spPr>
          <a:xfrm>
            <a:off x="5000017" y="1825625"/>
            <a:ext cx="6353783" cy="4351338"/>
          </a:xfrm>
        </p:spPr>
        <p:txBody>
          <a:bodyPr>
            <a:normAutofit fontScale="85000" lnSpcReduction="10000"/>
          </a:bodyPr>
          <a:lstStyle/>
          <a:p>
            <a:pPr marL="0" indent="0">
              <a:lnSpc>
                <a:spcPct val="110000"/>
              </a:lnSpc>
              <a:buNone/>
            </a:pPr>
            <a:r>
              <a:rPr lang="en-US" sz="4800" b="1" dirty="0">
                <a:latin typeface="Carlito"/>
              </a:rPr>
              <a:t>Shut down</a:t>
            </a:r>
          </a:p>
          <a:p>
            <a:pPr>
              <a:lnSpc>
                <a:spcPct val="110000"/>
              </a:lnSpc>
            </a:pPr>
            <a:r>
              <a:rPr lang="en-US" sz="4000" dirty="0">
                <a:latin typeface="Carlito"/>
              </a:rPr>
              <a:t>When you shut down your PC, Windows </a:t>
            </a:r>
            <a:r>
              <a:rPr lang="en-US" sz="4000" b="1" dirty="0">
                <a:latin typeface="Carlito"/>
              </a:rPr>
              <a:t>quits all open programs</a:t>
            </a:r>
            <a:r>
              <a:rPr lang="en-US" sz="4000" dirty="0">
                <a:latin typeface="Carlito"/>
              </a:rPr>
              <a:t>, offers you the opportunity to save any unsaved documents, exits Windows, and turns off the computer.</a:t>
            </a:r>
          </a:p>
        </p:txBody>
      </p:sp>
      <p:sp>
        <p:nvSpPr>
          <p:cNvPr id="6" name="object 7">
            <a:extLst>
              <a:ext uri="{FF2B5EF4-FFF2-40B4-BE49-F238E27FC236}">
                <a16:creationId xmlns:a16="http://schemas.microsoft.com/office/drawing/2014/main" id="{24B714C8-69CC-4C7D-89F0-B98170BB9FB9}"/>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036643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0287"/>
          </a:xfrm>
        </p:spPr>
        <p:txBody>
          <a:bodyPr>
            <a:normAutofit/>
          </a:bodyPr>
          <a:lstStyle/>
          <a:p>
            <a:pPr algn="ctr"/>
            <a:r>
              <a:rPr lang="en-US" sz="4800" b="1" dirty="0">
                <a:latin typeface="Carlito"/>
              </a:rPr>
              <a:t> THE WINDOWS 10 DESKTOP</a:t>
            </a:r>
          </a:p>
        </p:txBody>
      </p:sp>
      <p:sp>
        <p:nvSpPr>
          <p:cNvPr id="3" name="Content Placeholder 2"/>
          <p:cNvSpPr>
            <a:spLocks noGrp="1"/>
          </p:cNvSpPr>
          <p:nvPr>
            <p:ph idx="1"/>
          </p:nvPr>
        </p:nvSpPr>
        <p:spPr>
          <a:xfrm>
            <a:off x="838200" y="1326776"/>
            <a:ext cx="10515600" cy="5307106"/>
          </a:xfrm>
        </p:spPr>
        <p:txBody>
          <a:bodyPr>
            <a:noAutofit/>
          </a:bodyPr>
          <a:lstStyle/>
          <a:p>
            <a:r>
              <a:rPr lang="en-US" dirty="0">
                <a:latin typeface="Carlito"/>
              </a:rPr>
              <a:t>Sometimes abbreviated as </a:t>
            </a:r>
            <a:r>
              <a:rPr lang="en-US" b="1" dirty="0">
                <a:latin typeface="Carlito"/>
              </a:rPr>
              <a:t>Win10</a:t>
            </a:r>
            <a:r>
              <a:rPr lang="en-US" dirty="0">
                <a:latin typeface="Carlito"/>
              </a:rPr>
              <a:t>, Microsoft Windows 10 is the latest version of Microsoft Windows and was released on July 29, 2015. Windows 10 is an upgrade to Windows 8.1.</a:t>
            </a:r>
          </a:p>
          <a:p>
            <a:r>
              <a:rPr lang="en-US" dirty="0">
                <a:latin typeface="Carlito"/>
                <a:cs typeface="Carlito"/>
              </a:rPr>
              <a:t>All the </a:t>
            </a:r>
            <a:r>
              <a:rPr lang="en-US" spc="-25" dirty="0">
                <a:latin typeface="Carlito"/>
                <a:cs typeface="Carlito"/>
              </a:rPr>
              <a:t>different </a:t>
            </a:r>
            <a:r>
              <a:rPr lang="en-US" spc="-15" dirty="0">
                <a:latin typeface="Carlito"/>
                <a:cs typeface="Carlito"/>
              </a:rPr>
              <a:t>versions </a:t>
            </a:r>
            <a:r>
              <a:rPr lang="en-US" spc="-5" dirty="0">
                <a:latin typeface="Carlito"/>
                <a:cs typeface="Carlito"/>
              </a:rPr>
              <a:t>of Windows use </a:t>
            </a:r>
            <a:r>
              <a:rPr lang="en-US" dirty="0">
                <a:latin typeface="Carlito"/>
                <a:cs typeface="Carlito"/>
              </a:rPr>
              <a:t>a  </a:t>
            </a:r>
            <a:r>
              <a:rPr lang="en-US" spc="-10" dirty="0">
                <a:latin typeface="Carlito"/>
                <a:cs typeface="Carlito"/>
              </a:rPr>
              <a:t>desktop </a:t>
            </a:r>
            <a:r>
              <a:rPr lang="en-US" spc="-25" dirty="0">
                <a:latin typeface="Carlito"/>
                <a:cs typeface="Carlito"/>
              </a:rPr>
              <a:t>for </a:t>
            </a:r>
            <a:r>
              <a:rPr lang="en-US" dirty="0">
                <a:latin typeface="Carlito"/>
                <a:cs typeface="Carlito"/>
              </a:rPr>
              <a:t>the </a:t>
            </a:r>
            <a:r>
              <a:rPr lang="en-US" spc="-15" dirty="0">
                <a:latin typeface="Carlito"/>
                <a:cs typeface="Carlito"/>
              </a:rPr>
              <a:t>standard</a:t>
            </a:r>
            <a:r>
              <a:rPr lang="en-US" spc="10" dirty="0">
                <a:latin typeface="Carlito"/>
                <a:cs typeface="Carlito"/>
              </a:rPr>
              <a:t> </a:t>
            </a:r>
            <a:r>
              <a:rPr lang="en-US" spc="-15" dirty="0">
                <a:latin typeface="Carlito"/>
                <a:cs typeface="Carlito"/>
              </a:rPr>
              <a:t>interface.</a:t>
            </a:r>
            <a:endParaRPr lang="en-US" dirty="0">
              <a:latin typeface="Carlito"/>
              <a:cs typeface="Carlito"/>
            </a:endParaRPr>
          </a:p>
          <a:p>
            <a:r>
              <a:rPr lang="en-US" spc="-5" dirty="0">
                <a:latin typeface="Carlito"/>
                <a:cs typeface="Carlito"/>
              </a:rPr>
              <a:t>Think of </a:t>
            </a:r>
            <a:r>
              <a:rPr lang="en-US" dirty="0">
                <a:latin typeface="Carlito"/>
                <a:cs typeface="Carlito"/>
              </a:rPr>
              <a:t>the </a:t>
            </a:r>
            <a:r>
              <a:rPr lang="en-US" spc="-10" dirty="0">
                <a:latin typeface="Carlito"/>
                <a:cs typeface="Carlito"/>
              </a:rPr>
              <a:t>desktop </a:t>
            </a:r>
            <a:r>
              <a:rPr lang="en-US" dirty="0">
                <a:latin typeface="Carlito"/>
                <a:cs typeface="Carlito"/>
              </a:rPr>
              <a:t>as </a:t>
            </a:r>
            <a:r>
              <a:rPr lang="en-US" spc="-5" dirty="0">
                <a:latin typeface="Carlito"/>
                <a:cs typeface="Carlito"/>
              </a:rPr>
              <a:t>workspaces </a:t>
            </a:r>
            <a:r>
              <a:rPr lang="en-US" spc="-10" dirty="0">
                <a:latin typeface="Carlito"/>
                <a:cs typeface="Carlito"/>
              </a:rPr>
              <a:t>where </a:t>
            </a:r>
            <a:r>
              <a:rPr lang="en-US" spc="-15" dirty="0">
                <a:latin typeface="Carlito"/>
                <a:cs typeface="Carlito"/>
              </a:rPr>
              <a:t>you  </a:t>
            </a:r>
            <a:r>
              <a:rPr lang="en-US" spc="-10" dirty="0">
                <a:latin typeface="Carlito"/>
                <a:cs typeface="Carlito"/>
              </a:rPr>
              <a:t>can </a:t>
            </a:r>
            <a:r>
              <a:rPr lang="en-US" dirty="0">
                <a:latin typeface="Carlito"/>
                <a:cs typeface="Carlito"/>
              </a:rPr>
              <a:t>access </a:t>
            </a:r>
            <a:r>
              <a:rPr lang="en-US" spc="-5" dirty="0">
                <a:latin typeface="Carlito"/>
                <a:cs typeface="Carlito"/>
              </a:rPr>
              <a:t>everything that </a:t>
            </a:r>
            <a:r>
              <a:rPr lang="en-US" dirty="0">
                <a:latin typeface="Carlito"/>
                <a:cs typeface="Carlito"/>
              </a:rPr>
              <a:t>is </a:t>
            </a:r>
            <a:r>
              <a:rPr lang="en-US" spc="-5" dirty="0">
                <a:latin typeface="Carlito"/>
                <a:cs typeface="Carlito"/>
              </a:rPr>
              <a:t>on </a:t>
            </a:r>
            <a:r>
              <a:rPr lang="en-US" spc="-15" dirty="0">
                <a:latin typeface="Carlito"/>
                <a:cs typeface="Carlito"/>
              </a:rPr>
              <a:t>your</a:t>
            </a:r>
            <a:r>
              <a:rPr lang="en-US" spc="-5" dirty="0">
                <a:latin typeface="Carlito"/>
                <a:cs typeface="Carlito"/>
              </a:rPr>
              <a:t> </a:t>
            </a:r>
            <a:r>
              <a:rPr lang="en-US" spc="-45" dirty="0">
                <a:latin typeface="Carlito"/>
                <a:cs typeface="Carlito"/>
              </a:rPr>
              <a:t>computer.</a:t>
            </a:r>
            <a:endParaRPr lang="en-US" dirty="0">
              <a:latin typeface="Carlito"/>
              <a:cs typeface="Carlito"/>
            </a:endParaRPr>
          </a:p>
          <a:p>
            <a:r>
              <a:rPr lang="en-US" spc="-15" dirty="0">
                <a:latin typeface="Carlito"/>
                <a:cs typeface="Carlito"/>
              </a:rPr>
              <a:t>For </a:t>
            </a:r>
            <a:r>
              <a:rPr lang="en-US" spc="-20" dirty="0">
                <a:latin typeface="Carlito"/>
                <a:cs typeface="Carlito"/>
              </a:rPr>
              <a:t>example, </a:t>
            </a:r>
            <a:r>
              <a:rPr lang="en-US" spc="-5" dirty="0">
                <a:latin typeface="Carlito"/>
                <a:cs typeface="Carlito"/>
              </a:rPr>
              <a:t>using </a:t>
            </a:r>
            <a:r>
              <a:rPr lang="en-US" spc="-15" dirty="0">
                <a:latin typeface="Carlito"/>
                <a:cs typeface="Carlito"/>
              </a:rPr>
              <a:t>your </a:t>
            </a:r>
            <a:r>
              <a:rPr lang="en-US" spc="-10" dirty="0">
                <a:latin typeface="Carlito"/>
                <a:cs typeface="Carlito"/>
              </a:rPr>
              <a:t>desktop </a:t>
            </a:r>
            <a:r>
              <a:rPr lang="en-US" dirty="0">
                <a:latin typeface="Carlito"/>
                <a:cs typeface="Carlito"/>
              </a:rPr>
              <a:t>it </a:t>
            </a:r>
            <a:r>
              <a:rPr lang="en-US" spc="-10" dirty="0">
                <a:latin typeface="Carlito"/>
                <a:cs typeface="Carlito"/>
              </a:rPr>
              <a:t>is </a:t>
            </a:r>
            <a:r>
              <a:rPr lang="en-US" spc="-5" dirty="0">
                <a:latin typeface="Carlito"/>
                <a:cs typeface="Carlito"/>
              </a:rPr>
              <a:t>possible </a:t>
            </a:r>
            <a:r>
              <a:rPr lang="en-US" spc="-10" dirty="0">
                <a:latin typeface="Carlito"/>
                <a:cs typeface="Carlito"/>
              </a:rPr>
              <a:t>to  </a:t>
            </a:r>
            <a:r>
              <a:rPr lang="en-US" dirty="0">
                <a:latin typeface="Carlito"/>
                <a:cs typeface="Carlito"/>
              </a:rPr>
              <a:t>access </a:t>
            </a:r>
            <a:r>
              <a:rPr lang="en-US" spc="-15" dirty="0">
                <a:latin typeface="Carlito"/>
                <a:cs typeface="Carlito"/>
              </a:rPr>
              <a:t>your </a:t>
            </a:r>
            <a:r>
              <a:rPr lang="en-US" spc="-5" dirty="0">
                <a:latin typeface="Carlito"/>
                <a:cs typeface="Carlito"/>
              </a:rPr>
              <a:t>disk </a:t>
            </a:r>
            <a:r>
              <a:rPr lang="en-US" spc="-10" dirty="0">
                <a:latin typeface="Carlito"/>
                <a:cs typeface="Carlito"/>
              </a:rPr>
              <a:t>drive, </a:t>
            </a:r>
            <a:r>
              <a:rPr lang="en-US" dirty="0">
                <a:latin typeface="Carlito"/>
                <a:cs typeface="Carlito"/>
              </a:rPr>
              <a:t>run an </a:t>
            </a:r>
            <a:r>
              <a:rPr lang="en-US" spc="-5" dirty="0">
                <a:latin typeface="Carlito"/>
                <a:cs typeface="Carlito"/>
              </a:rPr>
              <a:t>application  </a:t>
            </a:r>
            <a:r>
              <a:rPr lang="en-US" spc="-15" dirty="0">
                <a:latin typeface="Carlito"/>
                <a:cs typeface="Carlito"/>
              </a:rPr>
              <a:t>program, </a:t>
            </a:r>
            <a:r>
              <a:rPr lang="en-US" dirty="0">
                <a:latin typeface="Carlito"/>
                <a:cs typeface="Carlito"/>
              </a:rPr>
              <a:t>access the </a:t>
            </a:r>
            <a:r>
              <a:rPr lang="en-US" spc="-15" dirty="0">
                <a:latin typeface="Carlito"/>
                <a:cs typeface="Carlito"/>
              </a:rPr>
              <a:t>internet, </a:t>
            </a:r>
            <a:r>
              <a:rPr lang="en-US" spc="-5" dirty="0">
                <a:latin typeface="Carlito"/>
                <a:cs typeface="Carlito"/>
              </a:rPr>
              <a:t>change </a:t>
            </a:r>
            <a:r>
              <a:rPr lang="en-US" spc="-15" dirty="0">
                <a:latin typeface="Carlito"/>
                <a:cs typeface="Carlito"/>
              </a:rPr>
              <a:t>your  </a:t>
            </a:r>
            <a:r>
              <a:rPr lang="en-US" spc="-10" dirty="0">
                <a:latin typeface="Carlito"/>
                <a:cs typeface="Carlito"/>
              </a:rPr>
              <a:t>computer settings,</a:t>
            </a:r>
            <a:r>
              <a:rPr lang="en-US" spc="-15" dirty="0">
                <a:latin typeface="Carlito"/>
                <a:cs typeface="Carlito"/>
              </a:rPr>
              <a:t> etc.</a:t>
            </a:r>
          </a:p>
          <a:p>
            <a:r>
              <a:rPr lang="en-US" spc="-5" dirty="0">
                <a:latin typeface="Carlito"/>
                <a:cs typeface="Carlito"/>
              </a:rPr>
              <a:t>The </a:t>
            </a:r>
            <a:r>
              <a:rPr lang="en-US" spc="-10" dirty="0">
                <a:latin typeface="Carlito"/>
                <a:cs typeface="Carlito"/>
              </a:rPr>
              <a:t>desktop contains three </a:t>
            </a:r>
            <a:r>
              <a:rPr lang="en-US" dirty="0">
                <a:latin typeface="Carlito"/>
                <a:cs typeface="Carlito"/>
              </a:rPr>
              <a:t>main </a:t>
            </a:r>
            <a:r>
              <a:rPr lang="en-US" spc="-10" dirty="0">
                <a:latin typeface="Carlito"/>
                <a:cs typeface="Carlito"/>
              </a:rPr>
              <a:t>items </a:t>
            </a:r>
            <a:r>
              <a:rPr lang="en-US" spc="-5" dirty="0">
                <a:latin typeface="Carlito"/>
                <a:cs typeface="Carlito"/>
              </a:rPr>
              <a:t>namely  </a:t>
            </a:r>
            <a:r>
              <a:rPr lang="en-US" dirty="0">
                <a:latin typeface="Carlito"/>
                <a:cs typeface="Carlito"/>
              </a:rPr>
              <a:t>the </a:t>
            </a:r>
            <a:r>
              <a:rPr lang="en-US" b="1" dirty="0">
                <a:latin typeface="Carlito"/>
                <a:cs typeface="Carlito"/>
              </a:rPr>
              <a:t>S</a:t>
            </a:r>
            <a:r>
              <a:rPr lang="en-US" b="1" spc="-15" dirty="0">
                <a:latin typeface="Carlito"/>
                <a:cs typeface="Carlito"/>
              </a:rPr>
              <a:t>tart Button</a:t>
            </a:r>
            <a:r>
              <a:rPr lang="en-US" spc="-15" dirty="0">
                <a:latin typeface="Carlito"/>
                <a:cs typeface="Carlito"/>
              </a:rPr>
              <a:t>, </a:t>
            </a:r>
            <a:r>
              <a:rPr lang="en-US" dirty="0">
                <a:latin typeface="Carlito"/>
                <a:cs typeface="Carlito"/>
              </a:rPr>
              <a:t>the </a:t>
            </a:r>
            <a:r>
              <a:rPr lang="en-US" b="1" spc="-5" dirty="0">
                <a:latin typeface="Carlito"/>
                <a:cs typeface="Carlito"/>
              </a:rPr>
              <a:t>Taskbar</a:t>
            </a:r>
            <a:r>
              <a:rPr lang="en-US" spc="-5" dirty="0">
                <a:latin typeface="Carlito"/>
                <a:cs typeface="Carlito"/>
              </a:rPr>
              <a:t> </a:t>
            </a:r>
            <a:r>
              <a:rPr lang="en-US" dirty="0">
                <a:latin typeface="Carlito"/>
                <a:cs typeface="Carlito"/>
              </a:rPr>
              <a:t>and</a:t>
            </a:r>
            <a:r>
              <a:rPr lang="en-US" spc="-30" dirty="0">
                <a:latin typeface="Carlito"/>
                <a:cs typeface="Carlito"/>
              </a:rPr>
              <a:t> </a:t>
            </a:r>
            <a:r>
              <a:rPr lang="en-US" b="1" spc="-10" dirty="0">
                <a:latin typeface="Carlito"/>
                <a:cs typeface="Carlito"/>
              </a:rPr>
              <a:t>Icons</a:t>
            </a:r>
            <a:r>
              <a:rPr lang="en-US" spc="-10" dirty="0">
                <a:latin typeface="Carlito"/>
                <a:cs typeface="Carlito"/>
              </a:rPr>
              <a:t>.</a:t>
            </a:r>
            <a:endParaRPr lang="en-US" dirty="0">
              <a:latin typeface="Carlito"/>
              <a:cs typeface="Carlito"/>
            </a:endParaRPr>
          </a:p>
        </p:txBody>
      </p:sp>
      <p:sp>
        <p:nvSpPr>
          <p:cNvPr id="5" name="object 7">
            <a:extLst>
              <a:ext uri="{FF2B5EF4-FFF2-40B4-BE49-F238E27FC236}">
                <a16:creationId xmlns:a16="http://schemas.microsoft.com/office/drawing/2014/main" id="{86413D5B-7410-4C92-A814-7D91E7C19BB4}"/>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88421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187"/>
            <a:ext cx="10515600" cy="992223"/>
          </a:xfrm>
        </p:spPr>
        <p:txBody>
          <a:bodyPr>
            <a:normAutofit/>
          </a:bodyPr>
          <a:lstStyle/>
          <a:p>
            <a:pPr algn="ctr"/>
            <a:r>
              <a:rPr lang="en-US" sz="5400" b="1" dirty="0">
                <a:latin typeface="Carlito"/>
              </a:rPr>
              <a:t>Applications (Running Programs)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128410"/>
            <a:ext cx="3441970" cy="5572714"/>
          </a:xfrm>
          <a:effectLst>
            <a:glow rad="101600">
              <a:schemeClr val="accent1">
                <a:alpha val="40000"/>
              </a:schemeClr>
            </a:glow>
          </a:effectLst>
        </p:spPr>
      </p:pic>
      <p:sp>
        <p:nvSpPr>
          <p:cNvPr id="4" name="Content Placeholder 3"/>
          <p:cNvSpPr>
            <a:spLocks noGrp="1"/>
          </p:cNvSpPr>
          <p:nvPr>
            <p:ph sz="half" idx="2"/>
          </p:nvPr>
        </p:nvSpPr>
        <p:spPr>
          <a:xfrm>
            <a:off x="5583677" y="1825625"/>
            <a:ext cx="5770123" cy="4351338"/>
          </a:xfrm>
        </p:spPr>
        <p:txBody>
          <a:bodyPr>
            <a:normAutofit/>
          </a:bodyPr>
          <a:lstStyle/>
          <a:p>
            <a:r>
              <a:rPr lang="en-US" sz="3600" dirty="0">
                <a:latin typeface="Carlito"/>
              </a:rPr>
              <a:t>Windows 10 lets you access your applications in several ways. </a:t>
            </a:r>
          </a:p>
          <a:p>
            <a:r>
              <a:rPr lang="en-US" sz="3600" dirty="0">
                <a:latin typeface="Carlito"/>
              </a:rPr>
              <a:t>The </a:t>
            </a:r>
            <a:r>
              <a:rPr lang="en-US" sz="3600" b="1" dirty="0">
                <a:latin typeface="Carlito"/>
              </a:rPr>
              <a:t>easiest way is to search for the name </a:t>
            </a:r>
            <a:r>
              <a:rPr lang="en-US" sz="3600" dirty="0">
                <a:latin typeface="Carlito"/>
              </a:rPr>
              <a:t>of application using the Search box in </a:t>
            </a:r>
            <a:r>
              <a:rPr lang="en-US" sz="3600" b="1" dirty="0">
                <a:latin typeface="Carlito"/>
              </a:rPr>
              <a:t>Taskbar.</a:t>
            </a:r>
          </a:p>
        </p:txBody>
      </p:sp>
      <p:sp>
        <p:nvSpPr>
          <p:cNvPr id="6" name="object 7">
            <a:extLst>
              <a:ext uri="{FF2B5EF4-FFF2-40B4-BE49-F238E27FC236}">
                <a16:creationId xmlns:a16="http://schemas.microsoft.com/office/drawing/2014/main" id="{7A643CC7-02E7-4D38-B9EB-10A0B3B1DCAC}"/>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20352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187"/>
            <a:ext cx="10515600" cy="992223"/>
          </a:xfrm>
        </p:spPr>
        <p:txBody>
          <a:bodyPr>
            <a:normAutofit/>
          </a:bodyPr>
          <a:lstStyle/>
          <a:p>
            <a:pPr algn="ctr"/>
            <a:r>
              <a:rPr lang="en-US" sz="5400" b="1" dirty="0">
                <a:latin typeface="Carlito"/>
              </a:rPr>
              <a:t>Applications (Running Programs)</a:t>
            </a:r>
          </a:p>
        </p:txBody>
      </p:sp>
      <p:sp>
        <p:nvSpPr>
          <p:cNvPr id="4" name="Content Placeholder 3"/>
          <p:cNvSpPr>
            <a:spLocks noGrp="1"/>
          </p:cNvSpPr>
          <p:nvPr>
            <p:ph sz="half" idx="2"/>
          </p:nvPr>
        </p:nvSpPr>
        <p:spPr>
          <a:xfrm>
            <a:off x="5843081" y="2464426"/>
            <a:ext cx="5770123" cy="2263217"/>
          </a:xfrm>
        </p:spPr>
        <p:txBody>
          <a:bodyPr>
            <a:normAutofit/>
          </a:bodyPr>
          <a:lstStyle/>
          <a:p>
            <a:r>
              <a:rPr lang="en-US" sz="4000" dirty="0">
                <a:latin typeface="Carlito"/>
              </a:rPr>
              <a:t>Another basic option is to open the Start Menu and click on </a:t>
            </a:r>
            <a:r>
              <a:rPr lang="en-US" sz="4000" b="1" dirty="0">
                <a:latin typeface="Carlito"/>
              </a:rPr>
              <a:t>All Apps</a:t>
            </a:r>
            <a:endParaRPr lang="en-US" sz="4800" dirty="0">
              <a:latin typeface="Carlito"/>
            </a:endParaRP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150" y="1089499"/>
            <a:ext cx="5068161" cy="5515849"/>
          </a:xfrm>
          <a:effectLst>
            <a:glow rad="76200">
              <a:schemeClr val="accent1">
                <a:alpha val="40000"/>
              </a:schemeClr>
            </a:glow>
          </a:effectLst>
        </p:spPr>
      </p:pic>
      <p:sp>
        <p:nvSpPr>
          <p:cNvPr id="5" name="object 7">
            <a:extLst>
              <a:ext uri="{FF2B5EF4-FFF2-40B4-BE49-F238E27FC236}">
                <a16:creationId xmlns:a16="http://schemas.microsoft.com/office/drawing/2014/main" id="{CD2E8F85-2C8F-438B-B466-031C3F2112AB}"/>
              </a:ext>
            </a:extLst>
          </p:cNvPr>
          <p:cNvSpPr txBox="1">
            <a:spLocks/>
          </p:cNvSpPr>
          <p:nvPr/>
        </p:nvSpPr>
        <p:spPr>
          <a:xfrm>
            <a:off x="5803670" y="6424690"/>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64567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187"/>
            <a:ext cx="10515600" cy="992223"/>
          </a:xfrm>
        </p:spPr>
        <p:txBody>
          <a:bodyPr>
            <a:normAutofit/>
          </a:bodyPr>
          <a:lstStyle/>
          <a:p>
            <a:pPr algn="ctr"/>
            <a:r>
              <a:rPr lang="en-US" sz="5400" b="1" dirty="0">
                <a:latin typeface="Carlito"/>
              </a:rPr>
              <a:t>Applications (Running Programs)</a:t>
            </a:r>
          </a:p>
        </p:txBody>
      </p:sp>
      <p:sp>
        <p:nvSpPr>
          <p:cNvPr id="4" name="Content Placeholder 3"/>
          <p:cNvSpPr>
            <a:spLocks noGrp="1"/>
          </p:cNvSpPr>
          <p:nvPr>
            <p:ph sz="half" idx="2"/>
          </p:nvPr>
        </p:nvSpPr>
        <p:spPr>
          <a:xfrm>
            <a:off x="5661499" y="2464426"/>
            <a:ext cx="5951706" cy="2263217"/>
          </a:xfrm>
        </p:spPr>
        <p:txBody>
          <a:bodyPr>
            <a:noAutofit/>
          </a:bodyPr>
          <a:lstStyle/>
          <a:p>
            <a:r>
              <a:rPr lang="en-US" sz="3200" dirty="0">
                <a:latin typeface="Carlito"/>
              </a:rPr>
              <a:t>After selecting </a:t>
            </a:r>
            <a:r>
              <a:rPr lang="en-US" sz="3200" b="1" dirty="0">
                <a:latin typeface="Carlito"/>
              </a:rPr>
              <a:t>All Apps</a:t>
            </a:r>
            <a:r>
              <a:rPr lang="en-US" sz="3200" dirty="0">
                <a:latin typeface="Carlito"/>
              </a:rPr>
              <a:t>, Windows 10 will present an alphabetical list of all the applications installed in your computer.</a:t>
            </a:r>
            <a:endParaRPr lang="en-US" sz="5400" dirty="0">
              <a:latin typeface="Carlito"/>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199" y="1128410"/>
            <a:ext cx="4611629" cy="4980560"/>
          </a:xfrm>
        </p:spPr>
      </p:pic>
      <p:sp>
        <p:nvSpPr>
          <p:cNvPr id="6" name="object 7">
            <a:extLst>
              <a:ext uri="{FF2B5EF4-FFF2-40B4-BE49-F238E27FC236}">
                <a16:creationId xmlns:a16="http://schemas.microsoft.com/office/drawing/2014/main" id="{DDE0BA6F-BC13-4199-AE50-374B4ECECBB0}"/>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556746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1" dirty="0">
                <a:latin typeface="Carlito"/>
              </a:rPr>
              <a:t>Minimizing, </a:t>
            </a:r>
            <a:r>
              <a:rPr lang="en-US" b="1" spc="-5" dirty="0">
                <a:latin typeface="Carlito"/>
              </a:rPr>
              <a:t>Maximizing, </a:t>
            </a:r>
            <a:r>
              <a:rPr lang="en-US" b="1" dirty="0">
                <a:latin typeface="Carlito"/>
              </a:rPr>
              <a:t>and </a:t>
            </a:r>
            <a:r>
              <a:rPr lang="en-US" b="1" spc="-20" dirty="0">
                <a:latin typeface="Carlito"/>
              </a:rPr>
              <a:t>Restoring</a:t>
            </a:r>
            <a:r>
              <a:rPr lang="en-US" b="1" spc="65" dirty="0">
                <a:latin typeface="Carlito"/>
              </a:rPr>
              <a:t> </a:t>
            </a:r>
            <a:r>
              <a:rPr lang="en-US" b="1" spc="-5" dirty="0">
                <a:latin typeface="Carlito"/>
              </a:rPr>
              <a:t>Windows</a:t>
            </a:r>
            <a:endParaRPr lang="en-US" b="1" dirty="0">
              <a:latin typeface="Carlito"/>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05973" y="1718766"/>
            <a:ext cx="7380051" cy="4682440"/>
          </a:xfrm>
        </p:spPr>
      </p:pic>
      <p:sp>
        <p:nvSpPr>
          <p:cNvPr id="4" name="object 7">
            <a:extLst>
              <a:ext uri="{FF2B5EF4-FFF2-40B4-BE49-F238E27FC236}">
                <a16:creationId xmlns:a16="http://schemas.microsoft.com/office/drawing/2014/main" id="{C7E3B33A-1DF8-4158-9DD3-E0CB519F8F7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25631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arlito"/>
              </a:rPr>
              <a:t>Minimizing, </a:t>
            </a:r>
            <a:r>
              <a:rPr lang="en-US" b="1" spc="-5" dirty="0">
                <a:latin typeface="Carlito"/>
              </a:rPr>
              <a:t>Maximizing, </a:t>
            </a:r>
            <a:r>
              <a:rPr lang="en-US" b="1" dirty="0">
                <a:latin typeface="Carlito"/>
              </a:rPr>
              <a:t>and </a:t>
            </a:r>
            <a:r>
              <a:rPr lang="en-US" b="1" spc="-20" dirty="0">
                <a:latin typeface="Carlito"/>
              </a:rPr>
              <a:t>Restoring</a:t>
            </a:r>
            <a:r>
              <a:rPr lang="en-US" b="1" spc="65" dirty="0">
                <a:latin typeface="Carlito"/>
              </a:rPr>
              <a:t> </a:t>
            </a:r>
            <a:r>
              <a:rPr lang="en-US" b="1" spc="-5" dirty="0">
                <a:latin typeface="Carlito"/>
              </a:rPr>
              <a:t>Windows</a:t>
            </a:r>
            <a:endParaRPr lang="en-US" dirty="0">
              <a:latin typeface="Carlito"/>
            </a:endParaRPr>
          </a:p>
        </p:txBody>
      </p:sp>
      <p:sp>
        <p:nvSpPr>
          <p:cNvPr id="3" name="Content Placeholder 2"/>
          <p:cNvSpPr>
            <a:spLocks noGrp="1"/>
          </p:cNvSpPr>
          <p:nvPr>
            <p:ph idx="1"/>
          </p:nvPr>
        </p:nvSpPr>
        <p:spPr>
          <a:xfrm>
            <a:off x="838200" y="1690688"/>
            <a:ext cx="10515600" cy="4787933"/>
          </a:xfrm>
        </p:spPr>
        <p:txBody>
          <a:bodyPr>
            <a:noAutofit/>
          </a:bodyPr>
          <a:lstStyle/>
          <a:p>
            <a:pPr marL="405765" marR="165100" indent="-342900">
              <a:lnSpc>
                <a:spcPct val="100000"/>
              </a:lnSpc>
              <a:buFont typeface="Arial"/>
              <a:buChar char="•"/>
              <a:tabLst>
                <a:tab pos="405765" algn="l"/>
                <a:tab pos="406400" algn="l"/>
              </a:tabLst>
            </a:pPr>
            <a:r>
              <a:rPr lang="en-US" sz="3200" spc="-5" dirty="0">
                <a:latin typeface="Carlito"/>
                <a:cs typeface="Carlito"/>
              </a:rPr>
              <a:t>The </a:t>
            </a:r>
            <a:r>
              <a:rPr lang="en-US" sz="3200" b="1" spc="-10" dirty="0">
                <a:latin typeface="Carlito"/>
                <a:cs typeface="Carlito"/>
              </a:rPr>
              <a:t>Minimize </a:t>
            </a:r>
            <a:r>
              <a:rPr lang="en-US" sz="3200" b="1" spc="-20" dirty="0">
                <a:latin typeface="Carlito"/>
                <a:cs typeface="Carlito"/>
              </a:rPr>
              <a:t>button </a:t>
            </a:r>
            <a:r>
              <a:rPr lang="en-US" sz="3200" spc="-10" dirty="0">
                <a:latin typeface="Carlito"/>
                <a:cs typeface="Carlito"/>
              </a:rPr>
              <a:t>shrinks </a:t>
            </a:r>
            <a:r>
              <a:rPr lang="en-US" sz="3200" dirty="0">
                <a:latin typeface="Carlito"/>
                <a:cs typeface="Carlito"/>
              </a:rPr>
              <a:t>the window and  </a:t>
            </a:r>
            <a:r>
              <a:rPr lang="en-US" sz="3200" spc="-5" dirty="0">
                <a:latin typeface="Carlito"/>
                <a:cs typeface="Carlito"/>
              </a:rPr>
              <a:t>places </a:t>
            </a:r>
            <a:r>
              <a:rPr lang="en-US" sz="3200" dirty="0">
                <a:latin typeface="Carlito"/>
                <a:cs typeface="Carlito"/>
              </a:rPr>
              <a:t>it on the </a:t>
            </a:r>
            <a:r>
              <a:rPr lang="en-US" sz="3200" spc="-5" dirty="0">
                <a:latin typeface="Carlito"/>
                <a:cs typeface="Carlito"/>
              </a:rPr>
              <a:t>taskbar </a:t>
            </a:r>
            <a:r>
              <a:rPr lang="en-US" sz="3200" dirty="0">
                <a:latin typeface="Carlito"/>
                <a:cs typeface="Carlito"/>
              </a:rPr>
              <a:t>while </a:t>
            </a:r>
            <a:r>
              <a:rPr lang="en-US" sz="3200" spc="-5" dirty="0">
                <a:latin typeface="Carlito"/>
                <a:cs typeface="Carlito"/>
              </a:rPr>
              <a:t>leaving </a:t>
            </a:r>
            <a:r>
              <a:rPr lang="en-US" sz="3200" dirty="0">
                <a:latin typeface="Carlito"/>
                <a:cs typeface="Carlito"/>
              </a:rPr>
              <a:t>the  </a:t>
            </a:r>
            <a:r>
              <a:rPr lang="en-US" sz="3200" spc="-15" dirty="0">
                <a:latin typeface="Carlito"/>
                <a:cs typeface="Carlito"/>
              </a:rPr>
              <a:t>program </a:t>
            </a:r>
            <a:r>
              <a:rPr lang="en-US" sz="3200" dirty="0">
                <a:latin typeface="Carlito"/>
                <a:cs typeface="Carlito"/>
              </a:rPr>
              <a:t>running </a:t>
            </a:r>
            <a:r>
              <a:rPr lang="en-US" sz="3200" spc="-10" dirty="0">
                <a:latin typeface="Carlito"/>
                <a:cs typeface="Carlito"/>
              </a:rPr>
              <a:t>at </a:t>
            </a:r>
            <a:r>
              <a:rPr lang="en-US" sz="3200" dirty="0">
                <a:latin typeface="Carlito"/>
                <a:cs typeface="Carlito"/>
              </a:rPr>
              <a:t>the</a:t>
            </a:r>
            <a:r>
              <a:rPr lang="en-US" sz="3200" spc="55" dirty="0">
                <a:latin typeface="Carlito"/>
                <a:cs typeface="Carlito"/>
              </a:rPr>
              <a:t> </a:t>
            </a:r>
            <a:r>
              <a:rPr lang="en-US" sz="3200" spc="-10" dirty="0">
                <a:latin typeface="Carlito"/>
                <a:cs typeface="Carlito"/>
              </a:rPr>
              <a:t>background.</a:t>
            </a:r>
          </a:p>
          <a:p>
            <a:pPr marL="405765" marR="165100" indent="-342900">
              <a:lnSpc>
                <a:spcPct val="100000"/>
              </a:lnSpc>
              <a:buFont typeface="Arial"/>
              <a:buChar char="•"/>
              <a:tabLst>
                <a:tab pos="405765" algn="l"/>
                <a:tab pos="406400" algn="l"/>
              </a:tabLst>
            </a:pPr>
            <a:r>
              <a:rPr lang="en-US" sz="3200" spc="-5" dirty="0">
                <a:latin typeface="Carlito"/>
                <a:cs typeface="Carlito"/>
              </a:rPr>
              <a:t>The </a:t>
            </a:r>
            <a:r>
              <a:rPr lang="en-US" sz="3200" b="1" spc="-15" dirty="0">
                <a:latin typeface="Carlito"/>
                <a:cs typeface="Carlito"/>
              </a:rPr>
              <a:t>Maximize </a:t>
            </a:r>
            <a:r>
              <a:rPr lang="en-US" sz="3200" b="1" spc="-20" dirty="0">
                <a:latin typeface="Carlito"/>
                <a:cs typeface="Carlito"/>
              </a:rPr>
              <a:t>button </a:t>
            </a:r>
            <a:r>
              <a:rPr lang="en-US" sz="3200" dirty="0">
                <a:latin typeface="Carlito"/>
                <a:cs typeface="Carlito"/>
              </a:rPr>
              <a:t>which is </a:t>
            </a:r>
            <a:r>
              <a:rPr lang="en-US" sz="3200" spc="-20" dirty="0">
                <a:latin typeface="Carlito"/>
                <a:cs typeface="Carlito"/>
              </a:rPr>
              <a:t>to </a:t>
            </a:r>
            <a:r>
              <a:rPr lang="en-US" sz="3200" dirty="0">
                <a:latin typeface="Carlito"/>
                <a:cs typeface="Carlito"/>
              </a:rPr>
              <a:t>the  </a:t>
            </a:r>
            <a:r>
              <a:rPr lang="en-US" sz="3200" spc="-10" dirty="0">
                <a:latin typeface="Carlito"/>
                <a:cs typeface="Carlito"/>
              </a:rPr>
              <a:t>immediate </a:t>
            </a:r>
            <a:r>
              <a:rPr lang="en-US" sz="3200" spc="-5" dirty="0">
                <a:latin typeface="Carlito"/>
                <a:cs typeface="Carlito"/>
              </a:rPr>
              <a:t>right </a:t>
            </a:r>
            <a:r>
              <a:rPr lang="en-US" sz="3200" dirty="0">
                <a:latin typeface="Carlito"/>
                <a:cs typeface="Carlito"/>
              </a:rPr>
              <a:t>of the </a:t>
            </a:r>
            <a:r>
              <a:rPr lang="en-US" sz="3200" spc="-10" dirty="0">
                <a:latin typeface="Carlito"/>
                <a:cs typeface="Carlito"/>
              </a:rPr>
              <a:t>minimize </a:t>
            </a:r>
            <a:r>
              <a:rPr lang="en-US" sz="3200" spc="-15" dirty="0">
                <a:latin typeface="Carlito"/>
                <a:cs typeface="Carlito"/>
              </a:rPr>
              <a:t>button, </a:t>
            </a:r>
            <a:r>
              <a:rPr lang="en-US" sz="3200" spc="-5" dirty="0">
                <a:latin typeface="Carlito"/>
                <a:cs typeface="Carlito"/>
              </a:rPr>
              <a:t>looks  </a:t>
            </a:r>
            <a:r>
              <a:rPr lang="en-US" sz="3200" spc="-30" dirty="0">
                <a:latin typeface="Carlito"/>
                <a:cs typeface="Carlito"/>
              </a:rPr>
              <a:t>like </a:t>
            </a:r>
            <a:r>
              <a:rPr lang="en-US" sz="3200" dirty="0">
                <a:latin typeface="Carlito"/>
                <a:cs typeface="Carlito"/>
              </a:rPr>
              <a:t>a </a:t>
            </a:r>
            <a:r>
              <a:rPr lang="en-US" sz="3200" spc="-5" dirty="0">
                <a:latin typeface="Carlito"/>
                <a:cs typeface="Carlito"/>
              </a:rPr>
              <a:t>small </a:t>
            </a:r>
            <a:r>
              <a:rPr lang="en-US" sz="3200" spc="-40" dirty="0">
                <a:latin typeface="Carlito"/>
                <a:cs typeface="Carlito"/>
              </a:rPr>
              <a:t>window, </a:t>
            </a:r>
            <a:r>
              <a:rPr lang="en-US" sz="3200" dirty="0">
                <a:latin typeface="Carlito"/>
                <a:cs typeface="Carlito"/>
              </a:rPr>
              <a:t>It is </a:t>
            </a:r>
            <a:r>
              <a:rPr lang="en-US" sz="3200" spc="-5" dirty="0">
                <a:latin typeface="Carlito"/>
                <a:cs typeface="Carlito"/>
              </a:rPr>
              <a:t>used </a:t>
            </a:r>
            <a:r>
              <a:rPr lang="en-US" sz="3200" spc="-15" dirty="0">
                <a:latin typeface="Carlito"/>
                <a:cs typeface="Carlito"/>
              </a:rPr>
              <a:t>to </a:t>
            </a:r>
            <a:r>
              <a:rPr lang="en-US" sz="3200" spc="-10" dirty="0">
                <a:latin typeface="Carlito"/>
                <a:cs typeface="Carlito"/>
              </a:rPr>
              <a:t>enlarge </a:t>
            </a:r>
            <a:r>
              <a:rPr lang="en-US" sz="3200" dirty="0">
                <a:latin typeface="Carlito"/>
                <a:cs typeface="Carlito"/>
              </a:rPr>
              <a:t>a  window </a:t>
            </a:r>
            <a:r>
              <a:rPr lang="en-US" sz="3200" spc="-15" dirty="0">
                <a:latin typeface="Carlito"/>
                <a:cs typeface="Carlito"/>
              </a:rPr>
              <a:t>to cover </a:t>
            </a:r>
            <a:r>
              <a:rPr lang="en-US" sz="3200" dirty="0">
                <a:latin typeface="Carlito"/>
                <a:cs typeface="Carlito"/>
              </a:rPr>
              <a:t>the </a:t>
            </a:r>
            <a:r>
              <a:rPr lang="en-US" sz="3200" spc="-10" dirty="0">
                <a:latin typeface="Carlito"/>
                <a:cs typeface="Carlito"/>
              </a:rPr>
              <a:t>entire desktop</a:t>
            </a:r>
            <a:r>
              <a:rPr lang="en-US" sz="3200" spc="-5" dirty="0">
                <a:latin typeface="Carlito"/>
                <a:cs typeface="Carlito"/>
              </a:rPr>
              <a:t> (screen).</a:t>
            </a:r>
          </a:p>
          <a:p>
            <a:pPr marL="405765" marR="165100" indent="-342900">
              <a:lnSpc>
                <a:spcPct val="100000"/>
              </a:lnSpc>
              <a:buFont typeface="Arial"/>
              <a:buChar char="•"/>
              <a:tabLst>
                <a:tab pos="405765" algn="l"/>
                <a:tab pos="406400" algn="l"/>
              </a:tabLst>
            </a:pPr>
            <a:r>
              <a:rPr lang="en-US" sz="3200" spc="-10" dirty="0">
                <a:latin typeface="Carlito"/>
                <a:cs typeface="Carlito"/>
              </a:rPr>
              <a:t>After </a:t>
            </a:r>
            <a:r>
              <a:rPr lang="en-US" sz="3200" dirty="0">
                <a:latin typeface="Carlito"/>
                <a:cs typeface="Carlito"/>
              </a:rPr>
              <a:t>a window is </a:t>
            </a:r>
            <a:r>
              <a:rPr lang="en-US" sz="3200" spc="-15" dirty="0">
                <a:latin typeface="Carlito"/>
                <a:cs typeface="Carlito"/>
              </a:rPr>
              <a:t>maximized, </a:t>
            </a:r>
            <a:r>
              <a:rPr lang="en-US" sz="3200" dirty="0">
                <a:latin typeface="Carlito"/>
                <a:cs typeface="Carlito"/>
              </a:rPr>
              <a:t>the </a:t>
            </a:r>
            <a:r>
              <a:rPr lang="en-US" sz="3200" spc="-15" dirty="0">
                <a:latin typeface="Carlito"/>
                <a:cs typeface="Carlito"/>
              </a:rPr>
              <a:t>Maximize  </a:t>
            </a:r>
            <a:r>
              <a:rPr lang="en-US" sz="3200" spc="-20" dirty="0">
                <a:latin typeface="Carlito"/>
                <a:cs typeface="Carlito"/>
              </a:rPr>
              <a:t>button </a:t>
            </a:r>
            <a:r>
              <a:rPr lang="en-US" sz="3200" dirty="0">
                <a:latin typeface="Carlito"/>
                <a:cs typeface="Carlito"/>
              </a:rPr>
              <a:t>changes </a:t>
            </a:r>
            <a:r>
              <a:rPr lang="en-US" sz="3200" spc="-20" dirty="0">
                <a:latin typeface="Carlito"/>
                <a:cs typeface="Carlito"/>
              </a:rPr>
              <a:t>to </a:t>
            </a:r>
            <a:r>
              <a:rPr lang="en-US" sz="3200" dirty="0">
                <a:latin typeface="Carlito"/>
                <a:cs typeface="Carlito"/>
              </a:rPr>
              <a:t>the </a:t>
            </a:r>
            <a:r>
              <a:rPr lang="en-US" sz="3200" b="1" spc="-25" dirty="0">
                <a:latin typeface="Carlito"/>
                <a:cs typeface="Carlito"/>
              </a:rPr>
              <a:t>Restore </a:t>
            </a:r>
            <a:r>
              <a:rPr lang="en-US" sz="3200" b="1" spc="-20" dirty="0">
                <a:latin typeface="Carlito"/>
                <a:cs typeface="Carlito"/>
              </a:rPr>
              <a:t>button</a:t>
            </a:r>
            <a:r>
              <a:rPr lang="en-US" sz="3200" spc="-20" dirty="0">
                <a:latin typeface="Carlito"/>
                <a:cs typeface="Carlito"/>
              </a:rPr>
              <a:t>.</a:t>
            </a:r>
            <a:endParaRPr lang="en-US" sz="3200" dirty="0">
              <a:latin typeface="Carlito"/>
              <a:cs typeface="Carlito"/>
            </a:endParaRPr>
          </a:p>
        </p:txBody>
      </p:sp>
      <p:sp>
        <p:nvSpPr>
          <p:cNvPr id="4" name="object 7">
            <a:extLst>
              <a:ext uri="{FF2B5EF4-FFF2-40B4-BE49-F238E27FC236}">
                <a16:creationId xmlns:a16="http://schemas.microsoft.com/office/drawing/2014/main" id="{22B9018A-4502-4CF2-86D5-F393BB57ED7A}"/>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893939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arlito"/>
              </a:rPr>
              <a:t>Minimizing, </a:t>
            </a:r>
            <a:r>
              <a:rPr lang="en-US" b="1" spc="-5" dirty="0">
                <a:latin typeface="Carlito"/>
              </a:rPr>
              <a:t>Maximizing, </a:t>
            </a:r>
            <a:r>
              <a:rPr lang="en-US" b="1" dirty="0">
                <a:latin typeface="Carlito"/>
              </a:rPr>
              <a:t>and </a:t>
            </a:r>
            <a:r>
              <a:rPr lang="en-US" b="1" spc="-20" dirty="0">
                <a:latin typeface="Carlito"/>
              </a:rPr>
              <a:t>Restoring</a:t>
            </a:r>
            <a:r>
              <a:rPr lang="en-US" b="1" spc="65" dirty="0">
                <a:latin typeface="Carlito"/>
              </a:rPr>
              <a:t> </a:t>
            </a:r>
            <a:r>
              <a:rPr lang="en-US" b="1" spc="-5" dirty="0">
                <a:latin typeface="Carlito"/>
              </a:rPr>
              <a:t>Windows</a:t>
            </a:r>
            <a:endParaRPr lang="en-US" dirty="0">
              <a:latin typeface="Carlito"/>
            </a:endParaRPr>
          </a:p>
        </p:txBody>
      </p:sp>
      <p:sp>
        <p:nvSpPr>
          <p:cNvPr id="3" name="Content Placeholder 2"/>
          <p:cNvSpPr>
            <a:spLocks noGrp="1"/>
          </p:cNvSpPr>
          <p:nvPr>
            <p:ph idx="1"/>
          </p:nvPr>
        </p:nvSpPr>
        <p:spPr>
          <a:xfrm>
            <a:off x="838200" y="1904697"/>
            <a:ext cx="10515600" cy="4787933"/>
          </a:xfrm>
        </p:spPr>
        <p:txBody>
          <a:bodyPr>
            <a:noAutofit/>
          </a:bodyPr>
          <a:lstStyle/>
          <a:p>
            <a:pPr marL="405765" marR="165100" indent="-342900">
              <a:lnSpc>
                <a:spcPct val="100000"/>
              </a:lnSpc>
              <a:buFont typeface="Arial"/>
              <a:buChar char="•"/>
              <a:tabLst>
                <a:tab pos="405765" algn="l"/>
                <a:tab pos="406400" algn="l"/>
              </a:tabLst>
            </a:pPr>
            <a:r>
              <a:rPr lang="en-US" sz="3600" dirty="0">
                <a:latin typeface="Carlito"/>
                <a:cs typeface="Carlito"/>
              </a:rPr>
              <a:t>If </a:t>
            </a:r>
            <a:r>
              <a:rPr lang="en-US" sz="3600" spc="-15" dirty="0">
                <a:latin typeface="Carlito"/>
                <a:cs typeface="Carlito"/>
              </a:rPr>
              <a:t>you </a:t>
            </a:r>
            <a:r>
              <a:rPr lang="en-US" sz="3600" dirty="0">
                <a:latin typeface="Carlito"/>
                <a:cs typeface="Carlito"/>
              </a:rPr>
              <a:t>click the </a:t>
            </a:r>
            <a:r>
              <a:rPr lang="en-US" sz="3600" b="1" spc="-25" dirty="0">
                <a:latin typeface="Carlito"/>
                <a:cs typeface="Carlito"/>
              </a:rPr>
              <a:t>Restore </a:t>
            </a:r>
            <a:r>
              <a:rPr lang="en-US" sz="3600" b="1" spc="-15" dirty="0">
                <a:latin typeface="Carlito"/>
                <a:cs typeface="Carlito"/>
              </a:rPr>
              <a:t>button</a:t>
            </a:r>
            <a:r>
              <a:rPr lang="en-US" sz="3600" spc="-15" dirty="0">
                <a:latin typeface="Carlito"/>
                <a:cs typeface="Carlito"/>
              </a:rPr>
              <a:t>, </a:t>
            </a:r>
            <a:r>
              <a:rPr lang="en-US" sz="3600" dirty="0">
                <a:latin typeface="Carlito"/>
                <a:cs typeface="Carlito"/>
              </a:rPr>
              <a:t>the </a:t>
            </a:r>
            <a:r>
              <a:rPr lang="en-US" sz="3600" spc="-15" dirty="0">
                <a:latin typeface="Carlito"/>
                <a:cs typeface="Carlito"/>
              </a:rPr>
              <a:t>maximized  </a:t>
            </a:r>
            <a:r>
              <a:rPr lang="en-US" sz="3600" dirty="0">
                <a:latin typeface="Carlito"/>
                <a:cs typeface="Carlito"/>
              </a:rPr>
              <a:t>window </a:t>
            </a:r>
            <a:r>
              <a:rPr lang="en-US" sz="3600" spc="-10" dirty="0">
                <a:latin typeface="Carlito"/>
                <a:cs typeface="Carlito"/>
              </a:rPr>
              <a:t>shrinks </a:t>
            </a:r>
            <a:r>
              <a:rPr lang="en-US" sz="3600" spc="-20" dirty="0">
                <a:latin typeface="Carlito"/>
                <a:cs typeface="Carlito"/>
              </a:rPr>
              <a:t>to </a:t>
            </a:r>
            <a:r>
              <a:rPr lang="en-US" sz="3600" dirty="0">
                <a:latin typeface="Carlito"/>
                <a:cs typeface="Carlito"/>
              </a:rPr>
              <a:t>its </a:t>
            </a:r>
            <a:r>
              <a:rPr lang="en-US" sz="3600" spc="-5" dirty="0">
                <a:latin typeface="Carlito"/>
                <a:cs typeface="Carlito"/>
              </a:rPr>
              <a:t>previous </a:t>
            </a:r>
            <a:r>
              <a:rPr lang="en-US" sz="3600" spc="-25" dirty="0">
                <a:latin typeface="Carlito"/>
                <a:cs typeface="Carlito"/>
              </a:rPr>
              <a:t>size </a:t>
            </a:r>
            <a:r>
              <a:rPr lang="en-US" sz="3600" spc="-5" dirty="0">
                <a:latin typeface="Carlito"/>
                <a:cs typeface="Carlito"/>
              </a:rPr>
              <a:t>(the </a:t>
            </a:r>
            <a:r>
              <a:rPr lang="en-US" sz="3600" spc="-25" dirty="0">
                <a:latin typeface="Carlito"/>
                <a:cs typeface="Carlito"/>
              </a:rPr>
              <a:t>size </a:t>
            </a:r>
            <a:r>
              <a:rPr lang="en-US" sz="3600" dirty="0">
                <a:latin typeface="Carlito"/>
                <a:cs typeface="Carlito"/>
              </a:rPr>
              <a:t>it  </a:t>
            </a:r>
            <a:r>
              <a:rPr lang="en-US" sz="3600" spc="-10" dirty="0">
                <a:latin typeface="Carlito"/>
                <a:cs typeface="Carlito"/>
              </a:rPr>
              <a:t>was </a:t>
            </a:r>
            <a:r>
              <a:rPr lang="en-US" sz="3600" spc="-25" dirty="0">
                <a:latin typeface="Carlito"/>
                <a:cs typeface="Carlito"/>
              </a:rPr>
              <a:t>before </a:t>
            </a:r>
            <a:r>
              <a:rPr lang="en-US" sz="3600" spc="-15" dirty="0">
                <a:latin typeface="Carlito"/>
                <a:cs typeface="Carlito"/>
              </a:rPr>
              <a:t>you maximized</a:t>
            </a:r>
            <a:r>
              <a:rPr lang="en-US" sz="3600" spc="35" dirty="0">
                <a:latin typeface="Carlito"/>
                <a:cs typeface="Carlito"/>
              </a:rPr>
              <a:t> </a:t>
            </a:r>
            <a:r>
              <a:rPr lang="en-US" sz="3600" dirty="0">
                <a:latin typeface="Carlito"/>
                <a:cs typeface="Carlito"/>
              </a:rPr>
              <a:t>it).</a:t>
            </a:r>
          </a:p>
          <a:p>
            <a:pPr marL="405765" marR="165100" indent="-342900">
              <a:lnSpc>
                <a:spcPct val="100000"/>
              </a:lnSpc>
              <a:buFont typeface="Arial"/>
              <a:buChar char="•"/>
              <a:tabLst>
                <a:tab pos="405765" algn="l"/>
                <a:tab pos="406400" algn="l"/>
              </a:tabLst>
            </a:pPr>
            <a:r>
              <a:rPr lang="en-US" sz="3600" spc="-10" dirty="0">
                <a:latin typeface="Carlito"/>
                <a:cs typeface="Carlito"/>
              </a:rPr>
              <a:t>Note that </a:t>
            </a:r>
            <a:r>
              <a:rPr lang="en-US" sz="3600" dirty="0">
                <a:latin typeface="Carlito"/>
                <a:cs typeface="Carlito"/>
              </a:rPr>
              <a:t>when a window is </a:t>
            </a:r>
            <a:r>
              <a:rPr lang="en-US" sz="3600" spc="-15" dirty="0">
                <a:latin typeface="Carlito"/>
                <a:cs typeface="Carlito"/>
              </a:rPr>
              <a:t>maximized, you  </a:t>
            </a:r>
            <a:r>
              <a:rPr lang="en-US" sz="3600" spc="-10" dirty="0">
                <a:latin typeface="Carlito"/>
                <a:cs typeface="Carlito"/>
              </a:rPr>
              <a:t>can </a:t>
            </a:r>
            <a:r>
              <a:rPr lang="en-US" sz="3600" b="1" spc="-5" dirty="0">
                <a:latin typeface="Carlito"/>
                <a:cs typeface="Carlito"/>
              </a:rPr>
              <a:t>double </a:t>
            </a:r>
            <a:r>
              <a:rPr lang="en-US" sz="3600" b="1" dirty="0">
                <a:latin typeface="Carlito"/>
                <a:cs typeface="Carlito"/>
              </a:rPr>
              <a:t>click the </a:t>
            </a:r>
            <a:r>
              <a:rPr lang="en-US" sz="3600" b="1" spc="-5" dirty="0">
                <a:latin typeface="Carlito"/>
                <a:cs typeface="Carlito"/>
              </a:rPr>
              <a:t>title bar</a:t>
            </a:r>
            <a:r>
              <a:rPr lang="en-US" sz="3600" spc="-5" dirty="0">
                <a:latin typeface="Carlito"/>
                <a:cs typeface="Carlito"/>
              </a:rPr>
              <a:t> </a:t>
            </a:r>
            <a:r>
              <a:rPr lang="en-US" sz="3600" spc="-15" dirty="0">
                <a:latin typeface="Carlito"/>
                <a:cs typeface="Carlito"/>
              </a:rPr>
              <a:t>to </a:t>
            </a:r>
            <a:r>
              <a:rPr lang="en-US" sz="3600" spc="-20" dirty="0">
                <a:latin typeface="Carlito"/>
                <a:cs typeface="Carlito"/>
              </a:rPr>
              <a:t>restore </a:t>
            </a:r>
            <a:r>
              <a:rPr lang="en-US" sz="3600" dirty="0">
                <a:latin typeface="Carlito"/>
                <a:cs typeface="Carlito"/>
              </a:rPr>
              <a:t>the  window </a:t>
            </a:r>
            <a:r>
              <a:rPr lang="en-US" sz="3600" spc="-20" dirty="0">
                <a:latin typeface="Carlito"/>
                <a:cs typeface="Carlito"/>
              </a:rPr>
              <a:t>to </a:t>
            </a:r>
            <a:r>
              <a:rPr lang="en-US" sz="3600" dirty="0">
                <a:latin typeface="Carlito"/>
                <a:cs typeface="Carlito"/>
              </a:rPr>
              <a:t>its </a:t>
            </a:r>
            <a:r>
              <a:rPr lang="en-US" sz="3600" spc="-5" dirty="0">
                <a:latin typeface="Carlito"/>
                <a:cs typeface="Carlito"/>
              </a:rPr>
              <a:t>previous </a:t>
            </a:r>
            <a:r>
              <a:rPr lang="en-US" sz="3600" spc="-25" dirty="0">
                <a:latin typeface="Carlito"/>
                <a:cs typeface="Carlito"/>
              </a:rPr>
              <a:t>size </a:t>
            </a:r>
            <a:r>
              <a:rPr lang="en-US" sz="3600" dirty="0">
                <a:latin typeface="Carlito"/>
                <a:cs typeface="Carlito"/>
              </a:rPr>
              <a:t>and if </a:t>
            </a:r>
            <a:r>
              <a:rPr lang="en-US" sz="3600" spc="-15" dirty="0">
                <a:latin typeface="Carlito"/>
                <a:cs typeface="Carlito"/>
              </a:rPr>
              <a:t>you </a:t>
            </a:r>
            <a:r>
              <a:rPr lang="en-US" sz="3600" spc="-5" dirty="0">
                <a:latin typeface="Carlito"/>
                <a:cs typeface="Carlito"/>
              </a:rPr>
              <a:t>double  </a:t>
            </a:r>
            <a:r>
              <a:rPr lang="en-US" sz="3600" dirty="0">
                <a:latin typeface="Carlito"/>
                <a:cs typeface="Carlito"/>
              </a:rPr>
              <a:t>click </a:t>
            </a:r>
            <a:r>
              <a:rPr lang="en-US" sz="3600" spc="-10" dirty="0">
                <a:latin typeface="Carlito"/>
                <a:cs typeface="Carlito"/>
              </a:rPr>
              <a:t>again </a:t>
            </a:r>
            <a:r>
              <a:rPr lang="en-US" sz="3600" dirty="0">
                <a:latin typeface="Carlito"/>
                <a:cs typeface="Carlito"/>
              </a:rPr>
              <a:t>the window will </a:t>
            </a:r>
            <a:r>
              <a:rPr lang="en-US" sz="3600" spc="-5" dirty="0">
                <a:latin typeface="Carlito"/>
                <a:cs typeface="Carlito"/>
              </a:rPr>
              <a:t>be</a:t>
            </a:r>
            <a:r>
              <a:rPr lang="en-US" sz="3600" spc="10" dirty="0">
                <a:latin typeface="Carlito"/>
                <a:cs typeface="Carlito"/>
              </a:rPr>
              <a:t> </a:t>
            </a:r>
            <a:r>
              <a:rPr lang="en-US" sz="3600" spc="-15" dirty="0">
                <a:latin typeface="Carlito"/>
                <a:cs typeface="Carlito"/>
              </a:rPr>
              <a:t>maximized.</a:t>
            </a:r>
            <a:endParaRPr lang="en-US" sz="3600" dirty="0">
              <a:latin typeface="Carlito"/>
              <a:cs typeface="Carlito"/>
            </a:endParaRPr>
          </a:p>
          <a:p>
            <a:pPr marL="405765" marR="165100" indent="-342900">
              <a:lnSpc>
                <a:spcPct val="100000"/>
              </a:lnSpc>
              <a:buFont typeface="Arial"/>
              <a:buChar char="•"/>
              <a:tabLst>
                <a:tab pos="405765" algn="l"/>
                <a:tab pos="406400" algn="l"/>
              </a:tabLst>
            </a:pPr>
            <a:endParaRPr lang="en-US" sz="3600" dirty="0">
              <a:latin typeface="Carlito"/>
              <a:cs typeface="Carlito"/>
            </a:endParaRPr>
          </a:p>
        </p:txBody>
      </p:sp>
      <p:sp>
        <p:nvSpPr>
          <p:cNvPr id="4" name="object 7">
            <a:extLst>
              <a:ext uri="{FF2B5EF4-FFF2-40B4-BE49-F238E27FC236}">
                <a16:creationId xmlns:a16="http://schemas.microsoft.com/office/drawing/2014/main" id="{7A33909D-9099-4E15-A002-75F1A77DFB39}"/>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41799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48689"/>
            <a:ext cx="10515600" cy="821649"/>
          </a:xfrm>
        </p:spPr>
        <p:txBody>
          <a:bodyPr>
            <a:normAutofit fontScale="90000"/>
          </a:bodyPr>
          <a:lstStyle/>
          <a:p>
            <a:pPr algn="ctr"/>
            <a:r>
              <a:rPr lang="en-US" sz="6000" b="1" dirty="0">
                <a:latin typeface="Carlito"/>
              </a:rPr>
              <a:t>SIZING WINDOWS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4184" y="1070338"/>
            <a:ext cx="6107146" cy="5422537"/>
          </a:xfrm>
        </p:spPr>
      </p:pic>
      <p:sp>
        <p:nvSpPr>
          <p:cNvPr id="5" name="object 7">
            <a:extLst>
              <a:ext uri="{FF2B5EF4-FFF2-40B4-BE49-F238E27FC236}">
                <a16:creationId xmlns:a16="http://schemas.microsoft.com/office/drawing/2014/main" id="{1ABD40FA-A796-4811-BA45-DFF6D2AF52D6}"/>
              </a:ext>
            </a:extLst>
          </p:cNvPr>
          <p:cNvSpPr txBox="1">
            <a:spLocks/>
          </p:cNvSpPr>
          <p:nvPr/>
        </p:nvSpPr>
        <p:spPr>
          <a:xfrm>
            <a:off x="4778057" y="6492875"/>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387616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39942"/>
            <a:ext cx="10515600" cy="821649"/>
          </a:xfrm>
        </p:spPr>
        <p:txBody>
          <a:bodyPr>
            <a:normAutofit fontScale="90000"/>
          </a:bodyPr>
          <a:lstStyle/>
          <a:p>
            <a:pPr algn="ctr"/>
            <a:r>
              <a:rPr lang="en-US" sz="6000" b="1" dirty="0">
                <a:latin typeface="Carlito"/>
              </a:rPr>
              <a:t>SIZING WINDOWS</a:t>
            </a:r>
          </a:p>
        </p:txBody>
      </p:sp>
      <p:sp>
        <p:nvSpPr>
          <p:cNvPr id="3" name="Content Placeholder 2"/>
          <p:cNvSpPr>
            <a:spLocks noGrp="1"/>
          </p:cNvSpPr>
          <p:nvPr>
            <p:ph idx="1"/>
          </p:nvPr>
        </p:nvSpPr>
        <p:spPr>
          <a:xfrm>
            <a:off x="838199" y="1012082"/>
            <a:ext cx="10515600" cy="5389124"/>
          </a:xfrm>
        </p:spPr>
        <p:txBody>
          <a:bodyPr>
            <a:noAutofit/>
          </a:bodyPr>
          <a:lstStyle/>
          <a:p>
            <a:pPr>
              <a:lnSpc>
                <a:spcPct val="100000"/>
              </a:lnSpc>
            </a:pPr>
            <a:r>
              <a:rPr lang="en-US" sz="3000" spc="-130" dirty="0">
                <a:latin typeface="Carlito"/>
                <a:cs typeface="Carlito"/>
              </a:rPr>
              <a:t>To </a:t>
            </a:r>
            <a:r>
              <a:rPr lang="en-US" sz="3000" spc="-20" dirty="0">
                <a:latin typeface="Carlito"/>
                <a:cs typeface="Carlito"/>
              </a:rPr>
              <a:t>resize </a:t>
            </a:r>
            <a:r>
              <a:rPr lang="en-US" sz="3000" dirty="0">
                <a:latin typeface="Carlito"/>
                <a:cs typeface="Carlito"/>
              </a:rPr>
              <a:t>a</a:t>
            </a:r>
            <a:r>
              <a:rPr lang="en-US" sz="3000" spc="135" dirty="0">
                <a:latin typeface="Carlito"/>
                <a:cs typeface="Carlito"/>
              </a:rPr>
              <a:t> </a:t>
            </a:r>
            <a:r>
              <a:rPr lang="en-US" sz="3000" spc="-40" dirty="0">
                <a:latin typeface="Carlito"/>
                <a:cs typeface="Carlito"/>
              </a:rPr>
              <a:t>window</a:t>
            </a:r>
          </a:p>
          <a:p>
            <a:pPr>
              <a:lnSpc>
                <a:spcPct val="100000"/>
              </a:lnSpc>
            </a:pPr>
            <a:r>
              <a:rPr lang="en-US" sz="3000" spc="-10" dirty="0">
                <a:latin typeface="Carlito"/>
                <a:cs typeface="Carlito"/>
              </a:rPr>
              <a:t>Move </a:t>
            </a:r>
            <a:r>
              <a:rPr lang="en-US" sz="3000" dirty="0">
                <a:latin typeface="Carlito"/>
                <a:cs typeface="Carlito"/>
              </a:rPr>
              <a:t>the mouse </a:t>
            </a:r>
            <a:r>
              <a:rPr lang="en-US" sz="3000" spc="-15" dirty="0">
                <a:latin typeface="Carlito"/>
                <a:cs typeface="Carlito"/>
              </a:rPr>
              <a:t>pointer </a:t>
            </a:r>
            <a:r>
              <a:rPr lang="en-US" sz="3000" spc="-10" dirty="0">
                <a:latin typeface="Carlito"/>
                <a:cs typeface="Carlito"/>
              </a:rPr>
              <a:t>over </a:t>
            </a:r>
            <a:r>
              <a:rPr lang="en-US" sz="3000" spc="-20" dirty="0">
                <a:latin typeface="Carlito"/>
                <a:cs typeface="Carlito"/>
              </a:rPr>
              <a:t>any </a:t>
            </a:r>
            <a:r>
              <a:rPr lang="en-US" sz="3000" spc="-10" dirty="0">
                <a:latin typeface="Carlito"/>
                <a:cs typeface="Carlito"/>
              </a:rPr>
              <a:t>corner </a:t>
            </a:r>
            <a:r>
              <a:rPr lang="en-US" sz="3000" dirty="0">
                <a:latin typeface="Carlito"/>
                <a:cs typeface="Carlito"/>
              </a:rPr>
              <a:t>or  </a:t>
            </a:r>
            <a:r>
              <a:rPr lang="en-US" sz="3000" spc="-10" dirty="0">
                <a:latin typeface="Carlito"/>
                <a:cs typeface="Carlito"/>
              </a:rPr>
              <a:t>border </a:t>
            </a:r>
            <a:r>
              <a:rPr lang="en-US" sz="3000" spc="-5" dirty="0">
                <a:latin typeface="Carlito"/>
                <a:cs typeface="Carlito"/>
              </a:rPr>
              <a:t>of </a:t>
            </a:r>
            <a:r>
              <a:rPr lang="en-US" sz="3000" dirty="0">
                <a:latin typeface="Carlito"/>
                <a:cs typeface="Carlito"/>
              </a:rPr>
              <a:t>the</a:t>
            </a:r>
            <a:r>
              <a:rPr lang="en-US" sz="3000" spc="-10" dirty="0">
                <a:latin typeface="Carlito"/>
                <a:cs typeface="Carlito"/>
              </a:rPr>
              <a:t> </a:t>
            </a:r>
            <a:r>
              <a:rPr lang="en-US" sz="3000" spc="-30" dirty="0">
                <a:latin typeface="Carlito"/>
                <a:cs typeface="Carlito"/>
              </a:rPr>
              <a:t>window.</a:t>
            </a:r>
            <a:endParaRPr lang="en-US" sz="3000" dirty="0">
              <a:latin typeface="Carlito"/>
              <a:cs typeface="Carlito"/>
            </a:endParaRPr>
          </a:p>
          <a:p>
            <a:pPr>
              <a:lnSpc>
                <a:spcPct val="100000"/>
              </a:lnSpc>
            </a:pPr>
            <a:r>
              <a:rPr lang="en-US" sz="3000" spc="-5" dirty="0">
                <a:latin typeface="Carlito"/>
                <a:cs typeface="Carlito"/>
              </a:rPr>
              <a:t>The </a:t>
            </a:r>
            <a:r>
              <a:rPr lang="en-US" sz="3000" dirty="0">
                <a:latin typeface="Carlito"/>
                <a:cs typeface="Carlito"/>
              </a:rPr>
              <a:t>mouse </a:t>
            </a:r>
            <a:r>
              <a:rPr lang="en-US" sz="3000" spc="-15" dirty="0">
                <a:latin typeface="Carlito"/>
                <a:cs typeface="Carlito"/>
              </a:rPr>
              <a:t>pointer </a:t>
            </a:r>
            <a:r>
              <a:rPr lang="en-US" sz="3000" spc="-5" dirty="0">
                <a:latin typeface="Carlito"/>
                <a:cs typeface="Carlito"/>
              </a:rPr>
              <a:t>changes </a:t>
            </a:r>
            <a:r>
              <a:rPr lang="en-US" sz="3000" spc="-15" dirty="0">
                <a:latin typeface="Carlito"/>
                <a:cs typeface="Carlito"/>
              </a:rPr>
              <a:t>into </a:t>
            </a:r>
            <a:r>
              <a:rPr lang="en-US" sz="3000" dirty="0">
                <a:latin typeface="Carlito"/>
                <a:cs typeface="Carlito"/>
              </a:rPr>
              <a:t>a </a:t>
            </a:r>
            <a:r>
              <a:rPr lang="en-US" sz="3000" spc="-10" dirty="0">
                <a:latin typeface="Carlito"/>
                <a:cs typeface="Carlito"/>
              </a:rPr>
              <a:t>double-headed  arrow </a:t>
            </a:r>
            <a:r>
              <a:rPr lang="en-US" sz="3000" spc="-5" dirty="0">
                <a:latin typeface="Carlito"/>
                <a:cs typeface="Carlito"/>
              </a:rPr>
              <a:t>pointing either up </a:t>
            </a:r>
            <a:r>
              <a:rPr lang="en-US" sz="3000" dirty="0">
                <a:latin typeface="Carlito"/>
                <a:cs typeface="Carlito"/>
              </a:rPr>
              <a:t>and </a:t>
            </a:r>
            <a:r>
              <a:rPr lang="en-US" sz="3000" spc="-5" dirty="0">
                <a:latin typeface="Carlito"/>
                <a:cs typeface="Carlito"/>
              </a:rPr>
              <a:t>down.</a:t>
            </a:r>
          </a:p>
          <a:p>
            <a:pPr>
              <a:lnSpc>
                <a:spcPct val="100000"/>
              </a:lnSpc>
            </a:pPr>
            <a:r>
              <a:rPr lang="en-US" sz="3000" spc="-10" dirty="0">
                <a:latin typeface="Carlito"/>
                <a:cs typeface="Carlito"/>
              </a:rPr>
              <a:t>left </a:t>
            </a:r>
            <a:r>
              <a:rPr lang="en-US" sz="3000" dirty="0">
                <a:latin typeface="Carlito"/>
                <a:cs typeface="Carlito"/>
              </a:rPr>
              <a:t>and </a:t>
            </a:r>
            <a:r>
              <a:rPr lang="en-US" sz="3000" spc="-5" dirty="0">
                <a:latin typeface="Carlito"/>
                <a:cs typeface="Carlito"/>
              </a:rPr>
              <a:t>right,  or </a:t>
            </a:r>
            <a:r>
              <a:rPr lang="en-US" sz="3000" spc="-10" dirty="0">
                <a:latin typeface="Carlito"/>
                <a:cs typeface="Carlito"/>
              </a:rPr>
              <a:t>diagonal </a:t>
            </a:r>
            <a:r>
              <a:rPr lang="en-US" sz="3000" dirty="0">
                <a:latin typeface="Carlito"/>
                <a:cs typeface="Carlito"/>
              </a:rPr>
              <a:t>if the mouse </a:t>
            </a:r>
            <a:r>
              <a:rPr lang="en-US" sz="3000" spc="-15" dirty="0">
                <a:latin typeface="Carlito"/>
                <a:cs typeface="Carlito"/>
              </a:rPr>
              <a:t>pointer </a:t>
            </a:r>
            <a:r>
              <a:rPr lang="en-US" sz="3000" dirty="0">
                <a:latin typeface="Carlito"/>
                <a:cs typeface="Carlito"/>
              </a:rPr>
              <a:t>is </a:t>
            </a:r>
            <a:r>
              <a:rPr lang="en-US" sz="3000" spc="-5" dirty="0">
                <a:latin typeface="Carlito"/>
                <a:cs typeface="Carlito"/>
              </a:rPr>
              <a:t>move </a:t>
            </a:r>
            <a:r>
              <a:rPr lang="en-US" sz="3000" spc="-10" dirty="0">
                <a:latin typeface="Carlito"/>
                <a:cs typeface="Carlito"/>
              </a:rPr>
              <a:t>over </a:t>
            </a:r>
            <a:r>
              <a:rPr lang="en-US" sz="3000" dirty="0">
                <a:latin typeface="Carlito"/>
                <a:cs typeface="Carlito"/>
              </a:rPr>
              <a:t>the  </a:t>
            </a:r>
            <a:r>
              <a:rPr lang="en-US" sz="3000" spc="-15" dirty="0">
                <a:latin typeface="Carlito"/>
                <a:cs typeface="Carlito"/>
              </a:rPr>
              <a:t>bottom </a:t>
            </a:r>
            <a:r>
              <a:rPr lang="en-US" sz="3000" spc="-5" dirty="0">
                <a:latin typeface="Carlito"/>
                <a:cs typeface="Carlito"/>
              </a:rPr>
              <a:t>or </a:t>
            </a:r>
            <a:r>
              <a:rPr lang="en-US" sz="3000" spc="-10" dirty="0">
                <a:latin typeface="Carlito"/>
                <a:cs typeface="Carlito"/>
              </a:rPr>
              <a:t>top, </a:t>
            </a:r>
            <a:r>
              <a:rPr lang="en-US" sz="3000" spc="-15" dirty="0">
                <a:latin typeface="Carlito"/>
                <a:cs typeface="Carlito"/>
              </a:rPr>
              <a:t>left </a:t>
            </a:r>
            <a:r>
              <a:rPr lang="en-US" sz="3000" spc="-5" dirty="0">
                <a:latin typeface="Carlito"/>
                <a:cs typeface="Carlito"/>
              </a:rPr>
              <a:t>or right, or </a:t>
            </a:r>
            <a:r>
              <a:rPr lang="en-US" sz="3000" dirty="0">
                <a:latin typeface="Carlito"/>
                <a:cs typeface="Carlito"/>
              </a:rPr>
              <a:t>a </a:t>
            </a:r>
            <a:r>
              <a:rPr lang="en-US" sz="3000" spc="-10" dirty="0">
                <a:latin typeface="Carlito"/>
                <a:cs typeface="Carlito"/>
              </a:rPr>
              <a:t>corner  </a:t>
            </a:r>
            <a:r>
              <a:rPr lang="en-US" sz="3000" spc="-20" dirty="0">
                <a:latin typeface="Carlito"/>
                <a:cs typeface="Carlito"/>
              </a:rPr>
              <a:t>respectively.</a:t>
            </a:r>
            <a:endParaRPr lang="en-US" sz="3000" dirty="0">
              <a:latin typeface="Carlito"/>
              <a:cs typeface="Carlito"/>
            </a:endParaRPr>
          </a:p>
          <a:p>
            <a:pPr>
              <a:lnSpc>
                <a:spcPct val="100000"/>
              </a:lnSpc>
            </a:pPr>
            <a:r>
              <a:rPr lang="en-US" sz="3000" spc="-80" dirty="0">
                <a:latin typeface="Carlito"/>
                <a:cs typeface="Carlito"/>
              </a:rPr>
              <a:t>You </a:t>
            </a:r>
            <a:r>
              <a:rPr lang="en-US" sz="3000" spc="-5" dirty="0">
                <a:latin typeface="Carlito"/>
                <a:cs typeface="Carlito"/>
              </a:rPr>
              <a:t>should </a:t>
            </a:r>
            <a:r>
              <a:rPr lang="en-US" sz="3000" spc="-25" dirty="0">
                <a:latin typeface="Carlito"/>
                <a:cs typeface="Carlito"/>
              </a:rPr>
              <a:t>always </a:t>
            </a:r>
            <a:r>
              <a:rPr lang="en-US" sz="3000" spc="-20" dirty="0">
                <a:latin typeface="Carlito"/>
                <a:cs typeface="Carlito"/>
              </a:rPr>
              <a:t>make </a:t>
            </a:r>
            <a:r>
              <a:rPr lang="en-US" sz="3000" spc="-15" dirty="0">
                <a:latin typeface="Carlito"/>
                <a:cs typeface="Carlito"/>
              </a:rPr>
              <a:t>sure </a:t>
            </a:r>
            <a:r>
              <a:rPr lang="en-US" sz="3000" spc="-5" dirty="0">
                <a:latin typeface="Carlito"/>
                <a:cs typeface="Carlito"/>
              </a:rPr>
              <a:t>that </a:t>
            </a:r>
            <a:r>
              <a:rPr lang="en-US" sz="3000" dirty="0">
                <a:latin typeface="Carlito"/>
                <a:cs typeface="Carlito"/>
              </a:rPr>
              <a:t>the mouse  </a:t>
            </a:r>
            <a:r>
              <a:rPr lang="en-US" sz="3000" spc="-15" dirty="0">
                <a:latin typeface="Carlito"/>
                <a:cs typeface="Carlito"/>
              </a:rPr>
              <a:t>pointer </a:t>
            </a:r>
            <a:r>
              <a:rPr lang="en-US" sz="3000" spc="-5" dirty="0">
                <a:latin typeface="Carlito"/>
                <a:cs typeface="Carlito"/>
              </a:rPr>
              <a:t>changes </a:t>
            </a:r>
            <a:r>
              <a:rPr lang="en-US" sz="3000" spc="-10" dirty="0">
                <a:latin typeface="Carlito"/>
                <a:cs typeface="Carlito"/>
              </a:rPr>
              <a:t>to </a:t>
            </a:r>
            <a:r>
              <a:rPr lang="en-US" sz="3000" dirty="0">
                <a:latin typeface="Carlito"/>
                <a:cs typeface="Carlito"/>
              </a:rPr>
              <a:t>a </a:t>
            </a:r>
            <a:r>
              <a:rPr lang="en-US" sz="3000" spc="-10" dirty="0">
                <a:latin typeface="Carlito"/>
                <a:cs typeface="Carlito"/>
              </a:rPr>
              <a:t>double-headed </a:t>
            </a:r>
            <a:r>
              <a:rPr lang="en-US" sz="3000" spc="-15" dirty="0">
                <a:latin typeface="Carlito"/>
                <a:cs typeface="Carlito"/>
              </a:rPr>
              <a:t>arrow </a:t>
            </a:r>
            <a:r>
              <a:rPr lang="en-US" sz="3000" spc="-25" dirty="0">
                <a:latin typeface="Carlito"/>
                <a:cs typeface="Carlito"/>
              </a:rPr>
              <a:t>before  </a:t>
            </a:r>
            <a:r>
              <a:rPr lang="en-US" sz="3000" spc="-15" dirty="0">
                <a:latin typeface="Carlito"/>
                <a:cs typeface="Carlito"/>
              </a:rPr>
              <a:t>you </a:t>
            </a:r>
            <a:r>
              <a:rPr lang="en-US" sz="3000" spc="-10" dirty="0">
                <a:latin typeface="Carlito"/>
                <a:cs typeface="Carlito"/>
              </a:rPr>
              <a:t>proceed </a:t>
            </a:r>
            <a:r>
              <a:rPr lang="en-US" sz="3000" spc="-15" dirty="0">
                <a:latin typeface="Carlito"/>
                <a:cs typeface="Carlito"/>
              </a:rPr>
              <a:t>to </a:t>
            </a:r>
            <a:r>
              <a:rPr lang="en-US" sz="3000" dirty="0">
                <a:latin typeface="Carlito"/>
                <a:cs typeface="Carlito"/>
              </a:rPr>
              <a:t>the </a:t>
            </a:r>
            <a:r>
              <a:rPr lang="en-US" sz="3000" spc="-15" dirty="0">
                <a:latin typeface="Carlito"/>
                <a:cs typeface="Carlito"/>
              </a:rPr>
              <a:t>next</a:t>
            </a:r>
            <a:r>
              <a:rPr lang="en-US" sz="3000" spc="20" dirty="0">
                <a:latin typeface="Carlito"/>
                <a:cs typeface="Carlito"/>
              </a:rPr>
              <a:t> </a:t>
            </a:r>
            <a:r>
              <a:rPr lang="en-US" sz="3000" spc="-15" dirty="0">
                <a:latin typeface="Carlito"/>
                <a:cs typeface="Carlito"/>
              </a:rPr>
              <a:t>step.</a:t>
            </a:r>
          </a:p>
          <a:p>
            <a:pPr>
              <a:lnSpc>
                <a:spcPct val="100000"/>
              </a:lnSpc>
            </a:pPr>
            <a:r>
              <a:rPr lang="en-US" sz="3000" spc="-5" dirty="0">
                <a:latin typeface="Carlito"/>
                <a:cs typeface="Carlito"/>
              </a:rPr>
              <a:t>Click </a:t>
            </a:r>
            <a:r>
              <a:rPr lang="en-US" sz="3000" dirty="0">
                <a:latin typeface="Carlito"/>
                <a:cs typeface="Carlito"/>
              </a:rPr>
              <a:t>and </a:t>
            </a:r>
            <a:r>
              <a:rPr lang="en-US" sz="3000" spc="-5" dirty="0">
                <a:latin typeface="Carlito"/>
                <a:cs typeface="Carlito"/>
              </a:rPr>
              <a:t>hold down </a:t>
            </a:r>
            <a:r>
              <a:rPr lang="en-US" sz="3000" dirty="0">
                <a:latin typeface="Carlito"/>
                <a:cs typeface="Carlito"/>
              </a:rPr>
              <a:t>the </a:t>
            </a:r>
            <a:r>
              <a:rPr lang="en-US" sz="3000" spc="-10" dirty="0">
                <a:latin typeface="Carlito"/>
                <a:cs typeface="Carlito"/>
              </a:rPr>
              <a:t>left </a:t>
            </a:r>
            <a:r>
              <a:rPr lang="en-US" sz="3000" dirty="0">
                <a:latin typeface="Carlito"/>
                <a:cs typeface="Carlito"/>
              </a:rPr>
              <a:t>mouse</a:t>
            </a:r>
            <a:r>
              <a:rPr lang="en-US" sz="3000" spc="40" dirty="0">
                <a:latin typeface="Carlito"/>
                <a:cs typeface="Carlito"/>
              </a:rPr>
              <a:t> </a:t>
            </a:r>
            <a:r>
              <a:rPr lang="en-US" sz="3000" spc="-15" dirty="0">
                <a:latin typeface="Carlito"/>
                <a:cs typeface="Carlito"/>
              </a:rPr>
              <a:t>button.</a:t>
            </a:r>
            <a:endParaRPr lang="en-US" sz="3000" dirty="0"/>
          </a:p>
        </p:txBody>
      </p:sp>
      <p:sp>
        <p:nvSpPr>
          <p:cNvPr id="4" name="object 7">
            <a:extLst>
              <a:ext uri="{FF2B5EF4-FFF2-40B4-BE49-F238E27FC236}">
                <a16:creationId xmlns:a16="http://schemas.microsoft.com/office/drawing/2014/main" id="{43ECA69A-2B16-4D05-B1CF-B5AC6D3D251B}"/>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877255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649"/>
          </a:xfrm>
        </p:spPr>
        <p:txBody>
          <a:bodyPr>
            <a:normAutofit fontScale="90000"/>
          </a:bodyPr>
          <a:lstStyle/>
          <a:p>
            <a:pPr algn="ctr"/>
            <a:r>
              <a:rPr lang="en-US" sz="6000" b="1" dirty="0">
                <a:latin typeface="Carlito"/>
              </a:rPr>
              <a:t>SIZING WINDOWS</a:t>
            </a:r>
          </a:p>
        </p:txBody>
      </p:sp>
      <p:sp>
        <p:nvSpPr>
          <p:cNvPr id="3" name="Content Placeholder 2"/>
          <p:cNvSpPr>
            <a:spLocks noGrp="1"/>
          </p:cNvSpPr>
          <p:nvPr>
            <p:ph idx="1"/>
          </p:nvPr>
        </p:nvSpPr>
        <p:spPr>
          <a:xfrm>
            <a:off x="838200" y="1186774"/>
            <a:ext cx="10515600" cy="5389124"/>
          </a:xfrm>
        </p:spPr>
        <p:txBody>
          <a:bodyPr>
            <a:noAutofit/>
          </a:bodyPr>
          <a:lstStyle/>
          <a:p>
            <a:pPr marL="355600" marR="488315" indent="-342900">
              <a:lnSpc>
                <a:spcPct val="100000"/>
              </a:lnSpc>
              <a:spcBef>
                <a:spcPts val="770"/>
              </a:spcBef>
              <a:buFont typeface="Arial"/>
              <a:buChar char="•"/>
              <a:tabLst>
                <a:tab pos="354965" algn="l"/>
                <a:tab pos="355600" algn="l"/>
              </a:tabLst>
            </a:pPr>
            <a:r>
              <a:rPr lang="en-US" spc="-20" dirty="0">
                <a:latin typeface="Carlito"/>
                <a:cs typeface="Carlito"/>
              </a:rPr>
              <a:t>Drag </a:t>
            </a:r>
            <a:r>
              <a:rPr lang="en-US" dirty="0">
                <a:latin typeface="Carlito"/>
                <a:cs typeface="Carlito"/>
              </a:rPr>
              <a:t>the </a:t>
            </a:r>
            <a:r>
              <a:rPr lang="en-US" spc="-5" dirty="0">
                <a:latin typeface="Carlito"/>
                <a:cs typeface="Carlito"/>
              </a:rPr>
              <a:t>double-headed </a:t>
            </a:r>
            <a:r>
              <a:rPr lang="en-US" spc="-15" dirty="0">
                <a:latin typeface="Carlito"/>
                <a:cs typeface="Carlito"/>
              </a:rPr>
              <a:t>arrow </a:t>
            </a:r>
            <a:r>
              <a:rPr lang="en-US" spc="-5" dirty="0">
                <a:latin typeface="Carlito"/>
                <a:cs typeface="Carlito"/>
              </a:rPr>
              <a:t>out or </a:t>
            </a:r>
            <a:r>
              <a:rPr lang="en-US" dirty="0">
                <a:latin typeface="Carlito"/>
                <a:cs typeface="Carlito"/>
              </a:rPr>
              <a:t>in </a:t>
            </a:r>
            <a:r>
              <a:rPr lang="en-US" spc="-20" dirty="0">
                <a:latin typeface="Carlito"/>
                <a:cs typeface="Carlito"/>
              </a:rPr>
              <a:t>to  </a:t>
            </a:r>
            <a:r>
              <a:rPr lang="en-US" spc="-30" dirty="0">
                <a:latin typeface="Carlito"/>
                <a:cs typeface="Carlito"/>
              </a:rPr>
              <a:t>make </a:t>
            </a:r>
            <a:r>
              <a:rPr lang="en-US" dirty="0">
                <a:latin typeface="Carlito"/>
                <a:cs typeface="Carlito"/>
              </a:rPr>
              <a:t>the window </a:t>
            </a:r>
            <a:r>
              <a:rPr lang="en-US" spc="-15" dirty="0">
                <a:latin typeface="Carlito"/>
                <a:cs typeface="Carlito"/>
              </a:rPr>
              <a:t>larger </a:t>
            </a:r>
            <a:r>
              <a:rPr lang="en-US" spc="-5" dirty="0">
                <a:latin typeface="Carlito"/>
                <a:cs typeface="Carlito"/>
              </a:rPr>
              <a:t>or</a:t>
            </a:r>
            <a:r>
              <a:rPr lang="en-US" spc="40" dirty="0">
                <a:latin typeface="Carlito"/>
                <a:cs typeface="Carlito"/>
              </a:rPr>
              <a:t> </a:t>
            </a:r>
            <a:r>
              <a:rPr lang="en-US" spc="-45" dirty="0">
                <a:latin typeface="Carlito"/>
                <a:cs typeface="Carlito"/>
              </a:rPr>
              <a:t>smaller.</a:t>
            </a:r>
          </a:p>
          <a:p>
            <a:pPr marL="355600" marR="488315" indent="-342900">
              <a:lnSpc>
                <a:spcPct val="100000"/>
              </a:lnSpc>
              <a:spcBef>
                <a:spcPts val="770"/>
              </a:spcBef>
              <a:buFont typeface="Arial"/>
              <a:buChar char="•"/>
              <a:tabLst>
                <a:tab pos="354965" algn="l"/>
                <a:tab pos="355600" algn="l"/>
              </a:tabLst>
            </a:pPr>
            <a:r>
              <a:rPr lang="en-US" spc="-10" dirty="0">
                <a:latin typeface="Carlito"/>
                <a:cs typeface="Carlito"/>
              </a:rPr>
              <a:t>Release </a:t>
            </a:r>
            <a:r>
              <a:rPr lang="en-US" dirty="0">
                <a:latin typeface="Carlito"/>
                <a:cs typeface="Carlito"/>
              </a:rPr>
              <a:t>the mouse </a:t>
            </a:r>
            <a:r>
              <a:rPr lang="en-US" spc="-15" dirty="0">
                <a:latin typeface="Carlito"/>
                <a:cs typeface="Carlito"/>
              </a:rPr>
              <a:t>button </a:t>
            </a:r>
            <a:r>
              <a:rPr lang="en-US" dirty="0">
                <a:latin typeface="Carlito"/>
                <a:cs typeface="Carlito"/>
              </a:rPr>
              <a:t>when the window  is the </a:t>
            </a:r>
            <a:r>
              <a:rPr lang="en-US" spc="-20" dirty="0">
                <a:latin typeface="Carlito"/>
                <a:cs typeface="Carlito"/>
              </a:rPr>
              <a:t>size </a:t>
            </a:r>
            <a:r>
              <a:rPr lang="en-US" spc="-15" dirty="0">
                <a:latin typeface="Carlito"/>
                <a:cs typeface="Carlito"/>
              </a:rPr>
              <a:t>you</a:t>
            </a:r>
            <a:r>
              <a:rPr lang="en-US" spc="10" dirty="0">
                <a:latin typeface="Carlito"/>
                <a:cs typeface="Carlito"/>
              </a:rPr>
              <a:t> </a:t>
            </a:r>
            <a:r>
              <a:rPr lang="en-US" spc="-10" dirty="0">
                <a:latin typeface="Carlito"/>
                <a:cs typeface="Carlito"/>
              </a:rPr>
              <a:t>want.</a:t>
            </a:r>
            <a:endParaRPr lang="en-US" dirty="0">
              <a:latin typeface="Carlito"/>
              <a:cs typeface="Carlito"/>
            </a:endParaRPr>
          </a:p>
          <a:p>
            <a:pPr marL="12700" marR="488315" indent="0">
              <a:lnSpc>
                <a:spcPct val="100000"/>
              </a:lnSpc>
              <a:spcBef>
                <a:spcPts val="770"/>
              </a:spcBef>
              <a:buNone/>
              <a:tabLst>
                <a:tab pos="354965" algn="l"/>
                <a:tab pos="355600" algn="l"/>
              </a:tabLst>
            </a:pPr>
            <a:endParaRPr lang="en-US" spc="-25" dirty="0">
              <a:latin typeface="Carlito"/>
              <a:cs typeface="Carlito"/>
            </a:endParaRPr>
          </a:p>
          <a:p>
            <a:pPr marL="12700" marR="488315" indent="0">
              <a:lnSpc>
                <a:spcPct val="100000"/>
              </a:lnSpc>
              <a:spcBef>
                <a:spcPts val="770"/>
              </a:spcBef>
              <a:buNone/>
              <a:tabLst>
                <a:tab pos="354965" algn="l"/>
                <a:tab pos="355600" algn="l"/>
              </a:tabLst>
            </a:pPr>
            <a:r>
              <a:rPr lang="en-US" spc="-25" dirty="0">
                <a:latin typeface="Carlito"/>
                <a:cs typeface="Carlito"/>
              </a:rPr>
              <a:t>Alternatively, </a:t>
            </a:r>
            <a:r>
              <a:rPr lang="en-US" spc="-15" dirty="0">
                <a:latin typeface="Carlito"/>
                <a:cs typeface="Carlito"/>
              </a:rPr>
              <a:t>you </a:t>
            </a:r>
            <a:r>
              <a:rPr lang="en-US" spc="-10" dirty="0">
                <a:latin typeface="Carlito"/>
                <a:cs typeface="Carlito"/>
              </a:rPr>
              <a:t>can </a:t>
            </a:r>
            <a:r>
              <a:rPr lang="en-US" spc="-5" dirty="0">
                <a:latin typeface="Carlito"/>
                <a:cs typeface="Carlito"/>
              </a:rPr>
              <a:t>also </a:t>
            </a:r>
            <a:r>
              <a:rPr lang="en-US" spc="-25" dirty="0">
                <a:latin typeface="Carlito"/>
                <a:cs typeface="Carlito"/>
              </a:rPr>
              <a:t>resize </a:t>
            </a:r>
            <a:r>
              <a:rPr lang="en-US" dirty="0">
                <a:latin typeface="Carlito"/>
                <a:cs typeface="Carlito"/>
              </a:rPr>
              <a:t>a </a:t>
            </a:r>
            <a:r>
              <a:rPr lang="en-US" spc="-5" dirty="0">
                <a:latin typeface="Carlito"/>
                <a:cs typeface="Carlito"/>
              </a:rPr>
              <a:t>window by  </a:t>
            </a:r>
            <a:r>
              <a:rPr lang="en-US" dirty="0">
                <a:latin typeface="Carlito"/>
                <a:cs typeface="Carlito"/>
              </a:rPr>
              <a:t>the </a:t>
            </a:r>
            <a:r>
              <a:rPr lang="en-US" spc="-10" dirty="0">
                <a:latin typeface="Carlito"/>
                <a:cs typeface="Carlito"/>
              </a:rPr>
              <a:t>following</a:t>
            </a:r>
            <a:r>
              <a:rPr lang="en-US" spc="15" dirty="0">
                <a:latin typeface="Carlito"/>
                <a:cs typeface="Carlito"/>
              </a:rPr>
              <a:t> </a:t>
            </a:r>
            <a:r>
              <a:rPr lang="en-US" dirty="0">
                <a:latin typeface="Carlito"/>
                <a:cs typeface="Carlito"/>
              </a:rPr>
              <a:t>method:</a:t>
            </a:r>
          </a:p>
          <a:p>
            <a:pPr marL="355600" marR="488315" indent="-342900">
              <a:lnSpc>
                <a:spcPct val="100000"/>
              </a:lnSpc>
              <a:spcBef>
                <a:spcPts val="770"/>
              </a:spcBef>
              <a:buFont typeface="Arial"/>
              <a:buChar char="•"/>
              <a:tabLst>
                <a:tab pos="354965" algn="l"/>
                <a:tab pos="355600" algn="l"/>
              </a:tabLst>
            </a:pPr>
            <a:r>
              <a:rPr lang="en-US" spc="-5" dirty="0">
                <a:latin typeface="Carlito"/>
                <a:cs typeface="Carlito"/>
              </a:rPr>
              <a:t>Right </a:t>
            </a:r>
            <a:r>
              <a:rPr lang="en-US" dirty="0">
                <a:latin typeface="Carlito"/>
                <a:cs typeface="Carlito"/>
              </a:rPr>
              <a:t>click </a:t>
            </a:r>
            <a:r>
              <a:rPr lang="en-US" spc="-20" dirty="0">
                <a:latin typeface="Carlito"/>
                <a:cs typeface="Carlito"/>
              </a:rPr>
              <a:t>any </a:t>
            </a:r>
            <a:r>
              <a:rPr lang="en-US" spc="-5" dirty="0">
                <a:latin typeface="Carlito"/>
                <a:cs typeface="Carlito"/>
              </a:rPr>
              <a:t>blank </a:t>
            </a:r>
            <a:r>
              <a:rPr lang="en-US" spc="-10" dirty="0">
                <a:latin typeface="Carlito"/>
                <a:cs typeface="Carlito"/>
              </a:rPr>
              <a:t>area </a:t>
            </a:r>
            <a:r>
              <a:rPr lang="en-US" dirty="0">
                <a:latin typeface="Carlito"/>
                <a:cs typeface="Carlito"/>
              </a:rPr>
              <a:t>of the </a:t>
            </a:r>
            <a:r>
              <a:rPr lang="en-US" spc="-5" dirty="0">
                <a:latin typeface="Carlito"/>
                <a:cs typeface="Carlito"/>
              </a:rPr>
              <a:t>title</a:t>
            </a:r>
            <a:r>
              <a:rPr lang="en-US" spc="45" dirty="0">
                <a:latin typeface="Carlito"/>
                <a:cs typeface="Carlito"/>
              </a:rPr>
              <a:t> </a:t>
            </a:r>
            <a:r>
              <a:rPr lang="en-US" spc="-85" dirty="0">
                <a:latin typeface="Carlito"/>
                <a:cs typeface="Carlito"/>
              </a:rPr>
              <a:t>bar.</a:t>
            </a:r>
          </a:p>
          <a:p>
            <a:pPr marL="355600" marR="488315" indent="-342900">
              <a:lnSpc>
                <a:spcPct val="100000"/>
              </a:lnSpc>
              <a:spcBef>
                <a:spcPts val="770"/>
              </a:spcBef>
              <a:buFont typeface="Arial"/>
              <a:buChar char="•"/>
              <a:tabLst>
                <a:tab pos="354965" algn="l"/>
                <a:tab pos="355600" algn="l"/>
              </a:tabLst>
            </a:pPr>
            <a:r>
              <a:rPr lang="en-US" dirty="0">
                <a:latin typeface="Carlito"/>
                <a:cs typeface="Carlito"/>
              </a:rPr>
              <a:t>Select </a:t>
            </a:r>
            <a:r>
              <a:rPr lang="en-US" spc="-10" dirty="0">
                <a:latin typeface="Carlito"/>
                <a:cs typeface="Carlito"/>
              </a:rPr>
              <a:t>move </a:t>
            </a:r>
            <a:r>
              <a:rPr lang="en-US" spc="-15" dirty="0">
                <a:latin typeface="Carlito"/>
                <a:cs typeface="Carlito"/>
              </a:rPr>
              <a:t>from </a:t>
            </a:r>
            <a:r>
              <a:rPr lang="en-US" dirty="0">
                <a:latin typeface="Carlito"/>
                <a:cs typeface="Carlito"/>
              </a:rPr>
              <a:t>the menu</a:t>
            </a:r>
            <a:r>
              <a:rPr lang="en-US" spc="-5" dirty="0">
                <a:latin typeface="Carlito"/>
                <a:cs typeface="Carlito"/>
              </a:rPr>
              <a:t> </a:t>
            </a:r>
            <a:r>
              <a:rPr lang="en-US" dirty="0">
                <a:latin typeface="Carlito"/>
                <a:cs typeface="Carlito"/>
              </a:rPr>
              <a:t>options.</a:t>
            </a:r>
          </a:p>
          <a:p>
            <a:pPr marL="355600" marR="488315" indent="-342900">
              <a:lnSpc>
                <a:spcPct val="100000"/>
              </a:lnSpc>
              <a:spcBef>
                <a:spcPts val="770"/>
              </a:spcBef>
              <a:buFont typeface="Arial"/>
              <a:buChar char="•"/>
              <a:tabLst>
                <a:tab pos="354965" algn="l"/>
                <a:tab pos="355600" algn="l"/>
              </a:tabLst>
            </a:pPr>
            <a:r>
              <a:rPr lang="en-US" spc="-10" dirty="0">
                <a:latin typeface="Carlito"/>
                <a:cs typeface="Carlito"/>
              </a:rPr>
              <a:t>Press </a:t>
            </a:r>
            <a:r>
              <a:rPr lang="en-US" dirty="0">
                <a:latin typeface="Carlito"/>
                <a:cs typeface="Carlito"/>
              </a:rPr>
              <a:t>either the </a:t>
            </a:r>
            <a:r>
              <a:rPr lang="en-US" spc="-5" dirty="0">
                <a:latin typeface="Carlito"/>
                <a:cs typeface="Carlito"/>
              </a:rPr>
              <a:t>Up </a:t>
            </a:r>
            <a:r>
              <a:rPr lang="en-US" dirty="0">
                <a:latin typeface="Carlito"/>
                <a:cs typeface="Carlito"/>
              </a:rPr>
              <a:t>or </a:t>
            </a:r>
            <a:r>
              <a:rPr lang="en-US" spc="-5" dirty="0">
                <a:latin typeface="Carlito"/>
                <a:cs typeface="Carlito"/>
              </a:rPr>
              <a:t>Down </a:t>
            </a:r>
            <a:r>
              <a:rPr lang="en-US" spc="-10" dirty="0">
                <a:latin typeface="Carlito"/>
                <a:cs typeface="Carlito"/>
              </a:rPr>
              <a:t>arrow </a:t>
            </a:r>
            <a:r>
              <a:rPr lang="en-US" spc="-40" dirty="0">
                <a:latin typeface="Carlito"/>
                <a:cs typeface="Carlito"/>
              </a:rPr>
              <a:t>key </a:t>
            </a:r>
            <a:r>
              <a:rPr lang="en-US" dirty="0">
                <a:latin typeface="Carlito"/>
                <a:cs typeface="Carlito"/>
              </a:rPr>
              <a:t>of </a:t>
            </a:r>
            <a:r>
              <a:rPr lang="en-US" spc="-15" dirty="0">
                <a:latin typeface="Carlito"/>
                <a:cs typeface="Carlito"/>
              </a:rPr>
              <a:t>your  </a:t>
            </a:r>
            <a:r>
              <a:rPr lang="en-US" spc="-20" dirty="0">
                <a:latin typeface="Carlito"/>
                <a:cs typeface="Carlito"/>
              </a:rPr>
              <a:t>keyboard </a:t>
            </a:r>
            <a:r>
              <a:rPr lang="en-US" dirty="0">
                <a:latin typeface="Carlito"/>
                <a:cs typeface="Carlito"/>
              </a:rPr>
              <a:t>if </a:t>
            </a:r>
            <a:r>
              <a:rPr lang="en-US" spc="-15" dirty="0">
                <a:latin typeface="Carlito"/>
                <a:cs typeface="Carlito"/>
              </a:rPr>
              <a:t>you want </a:t>
            </a:r>
            <a:r>
              <a:rPr lang="en-US" dirty="0">
                <a:latin typeface="Carlito"/>
                <a:cs typeface="Carlito"/>
              </a:rPr>
              <a:t>the </a:t>
            </a:r>
            <a:r>
              <a:rPr lang="en-US" spc="-5" dirty="0">
                <a:latin typeface="Carlito"/>
                <a:cs typeface="Carlito"/>
              </a:rPr>
              <a:t>window </a:t>
            </a:r>
            <a:r>
              <a:rPr lang="en-US" spc="-10" dirty="0">
                <a:latin typeface="Carlito"/>
                <a:cs typeface="Carlito"/>
              </a:rPr>
              <a:t>to </a:t>
            </a:r>
            <a:r>
              <a:rPr lang="en-US" spc="-5" dirty="0">
                <a:latin typeface="Carlito"/>
                <a:cs typeface="Carlito"/>
              </a:rPr>
              <a:t>be longer or  </a:t>
            </a:r>
            <a:r>
              <a:rPr lang="en-US" spc="-45" dirty="0">
                <a:latin typeface="Carlito"/>
                <a:cs typeface="Carlito"/>
              </a:rPr>
              <a:t>shorter.</a:t>
            </a:r>
            <a:endParaRPr lang="en-US" dirty="0">
              <a:latin typeface="Carlito"/>
              <a:cs typeface="Carlito"/>
            </a:endParaRPr>
          </a:p>
          <a:p>
            <a:pPr marL="355600" marR="488315" indent="-342900">
              <a:lnSpc>
                <a:spcPct val="100000"/>
              </a:lnSpc>
              <a:spcBef>
                <a:spcPts val="770"/>
              </a:spcBef>
              <a:buFont typeface="Arial"/>
              <a:buChar char="•"/>
              <a:tabLst>
                <a:tab pos="354965" algn="l"/>
                <a:tab pos="355600" algn="l"/>
              </a:tabLst>
            </a:pPr>
            <a:endParaRPr lang="en-US" dirty="0"/>
          </a:p>
        </p:txBody>
      </p:sp>
      <p:sp>
        <p:nvSpPr>
          <p:cNvPr id="4" name="object 7">
            <a:extLst>
              <a:ext uri="{FF2B5EF4-FFF2-40B4-BE49-F238E27FC236}">
                <a16:creationId xmlns:a16="http://schemas.microsoft.com/office/drawing/2014/main" id="{B6468293-6CA3-4C4B-AB0F-A0801B6728EA}"/>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44916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649"/>
          </a:xfrm>
        </p:spPr>
        <p:txBody>
          <a:bodyPr>
            <a:normAutofit fontScale="90000"/>
          </a:bodyPr>
          <a:lstStyle/>
          <a:p>
            <a:pPr algn="ctr"/>
            <a:r>
              <a:rPr lang="en-US" sz="6000" b="1" dirty="0">
                <a:latin typeface="Carlito"/>
              </a:rPr>
              <a:t>SIZING WINDOWS</a:t>
            </a:r>
          </a:p>
        </p:txBody>
      </p:sp>
      <p:sp>
        <p:nvSpPr>
          <p:cNvPr id="3" name="Content Placeholder 2"/>
          <p:cNvSpPr>
            <a:spLocks noGrp="1"/>
          </p:cNvSpPr>
          <p:nvPr>
            <p:ph idx="1"/>
          </p:nvPr>
        </p:nvSpPr>
        <p:spPr>
          <a:xfrm>
            <a:off x="838200" y="1186774"/>
            <a:ext cx="10515600" cy="5389124"/>
          </a:xfrm>
        </p:spPr>
        <p:txBody>
          <a:bodyPr>
            <a:noAutofit/>
          </a:bodyPr>
          <a:lstStyle/>
          <a:p>
            <a:pPr marL="355600" marR="488315" indent="-342900">
              <a:lnSpc>
                <a:spcPct val="100000"/>
              </a:lnSpc>
              <a:spcBef>
                <a:spcPts val="770"/>
              </a:spcBef>
              <a:buFont typeface="Arial"/>
              <a:buChar char="•"/>
              <a:tabLst>
                <a:tab pos="354965" algn="l"/>
                <a:tab pos="355600" algn="l"/>
              </a:tabLst>
            </a:pPr>
            <a:r>
              <a:rPr lang="en-US" sz="3000" spc="-80" dirty="0">
                <a:latin typeface="Carlito"/>
                <a:cs typeface="Carlito"/>
              </a:rPr>
              <a:t>You </a:t>
            </a:r>
            <a:r>
              <a:rPr lang="en-US" sz="3000" spc="-10" dirty="0">
                <a:latin typeface="Carlito"/>
                <a:cs typeface="Carlito"/>
              </a:rPr>
              <a:t>are to press </a:t>
            </a:r>
            <a:r>
              <a:rPr lang="en-US" sz="3000" dirty="0">
                <a:latin typeface="Carlito"/>
                <a:cs typeface="Carlito"/>
              </a:rPr>
              <a:t>the </a:t>
            </a:r>
            <a:r>
              <a:rPr lang="en-US" sz="3000" spc="-15" dirty="0">
                <a:latin typeface="Carlito"/>
                <a:cs typeface="Carlito"/>
              </a:rPr>
              <a:t>left </a:t>
            </a:r>
            <a:r>
              <a:rPr lang="en-US" sz="3000" spc="-5" dirty="0">
                <a:latin typeface="Carlito"/>
                <a:cs typeface="Carlito"/>
              </a:rPr>
              <a:t>or </a:t>
            </a:r>
            <a:r>
              <a:rPr lang="en-US" sz="3000" dirty="0">
                <a:latin typeface="Carlito"/>
                <a:cs typeface="Carlito"/>
              </a:rPr>
              <a:t>the </a:t>
            </a:r>
            <a:r>
              <a:rPr lang="en-US" sz="3000" spc="-10" dirty="0">
                <a:latin typeface="Carlito"/>
                <a:cs typeface="Carlito"/>
              </a:rPr>
              <a:t>right arrow </a:t>
            </a:r>
            <a:r>
              <a:rPr lang="en-US" sz="3000" spc="-40" dirty="0">
                <a:latin typeface="Carlito"/>
                <a:cs typeface="Carlito"/>
              </a:rPr>
              <a:t>key </a:t>
            </a:r>
            <a:r>
              <a:rPr lang="en-US" sz="3000" dirty="0">
                <a:latin typeface="Carlito"/>
                <a:cs typeface="Carlito"/>
              </a:rPr>
              <a:t>if  </a:t>
            </a:r>
            <a:r>
              <a:rPr lang="en-US" sz="3000" spc="-15" dirty="0">
                <a:latin typeface="Carlito"/>
                <a:cs typeface="Carlito"/>
              </a:rPr>
              <a:t>you want </a:t>
            </a:r>
            <a:r>
              <a:rPr lang="en-US" sz="3000" dirty="0">
                <a:latin typeface="Carlito"/>
                <a:cs typeface="Carlito"/>
              </a:rPr>
              <a:t>the </a:t>
            </a:r>
            <a:r>
              <a:rPr lang="en-US" sz="3000" spc="-5" dirty="0">
                <a:latin typeface="Carlito"/>
                <a:cs typeface="Carlito"/>
              </a:rPr>
              <a:t>window </a:t>
            </a:r>
            <a:r>
              <a:rPr lang="en-US" sz="3000" spc="-10" dirty="0">
                <a:latin typeface="Carlito"/>
                <a:cs typeface="Carlito"/>
              </a:rPr>
              <a:t>to </a:t>
            </a:r>
            <a:r>
              <a:rPr lang="en-US" sz="3000" spc="-5" dirty="0">
                <a:latin typeface="Carlito"/>
                <a:cs typeface="Carlito"/>
              </a:rPr>
              <a:t>be </a:t>
            </a:r>
            <a:r>
              <a:rPr lang="en-US" sz="3000" dirty="0">
                <a:latin typeface="Carlito"/>
                <a:cs typeface="Carlito"/>
              </a:rPr>
              <a:t>wider </a:t>
            </a:r>
            <a:r>
              <a:rPr lang="en-US" sz="3000" spc="-5" dirty="0">
                <a:latin typeface="Carlito"/>
                <a:cs typeface="Carlito"/>
              </a:rPr>
              <a:t>or</a:t>
            </a:r>
            <a:r>
              <a:rPr lang="en-US" sz="3000" spc="10" dirty="0">
                <a:latin typeface="Carlito"/>
                <a:cs typeface="Carlito"/>
              </a:rPr>
              <a:t> </a:t>
            </a:r>
            <a:r>
              <a:rPr lang="en-US" sz="3000" spc="-45" dirty="0">
                <a:latin typeface="Carlito"/>
                <a:cs typeface="Carlito"/>
              </a:rPr>
              <a:t>narrower.</a:t>
            </a:r>
            <a:endParaRPr lang="en-US" sz="3000" dirty="0">
              <a:latin typeface="Carlito"/>
              <a:cs typeface="Carlito"/>
            </a:endParaRPr>
          </a:p>
          <a:p>
            <a:pPr marL="355600" marR="488315" indent="-342900">
              <a:lnSpc>
                <a:spcPct val="100000"/>
              </a:lnSpc>
              <a:spcBef>
                <a:spcPts val="770"/>
              </a:spcBef>
              <a:buFont typeface="Arial"/>
              <a:buChar char="•"/>
              <a:tabLst>
                <a:tab pos="354965" algn="l"/>
                <a:tab pos="355600" algn="l"/>
              </a:tabLst>
            </a:pPr>
            <a:r>
              <a:rPr lang="en-US" sz="3000" spc="-5" dirty="0">
                <a:latin typeface="Carlito"/>
                <a:cs typeface="Carlito"/>
              </a:rPr>
              <a:t>This locks </a:t>
            </a:r>
            <a:r>
              <a:rPr lang="en-US" sz="3000" dirty="0">
                <a:latin typeface="Carlito"/>
                <a:cs typeface="Carlito"/>
              </a:rPr>
              <a:t>the </a:t>
            </a:r>
            <a:r>
              <a:rPr lang="en-US" sz="3000" spc="-5" dirty="0">
                <a:latin typeface="Carlito"/>
                <a:cs typeface="Carlito"/>
              </a:rPr>
              <a:t>one side of </a:t>
            </a:r>
            <a:r>
              <a:rPr lang="en-US" sz="3000" dirty="0">
                <a:latin typeface="Carlito"/>
                <a:cs typeface="Carlito"/>
              </a:rPr>
              <a:t>the window </a:t>
            </a:r>
            <a:r>
              <a:rPr lang="en-US" sz="3000" spc="-10" dirty="0">
                <a:latin typeface="Carlito"/>
                <a:cs typeface="Carlito"/>
              </a:rPr>
              <a:t>to </a:t>
            </a:r>
            <a:r>
              <a:rPr lang="en-US" sz="3000" dirty="0">
                <a:latin typeface="Carlito"/>
                <a:cs typeface="Carlito"/>
              </a:rPr>
              <a:t>the  </a:t>
            </a:r>
            <a:r>
              <a:rPr lang="en-US" sz="3000" spc="-5" dirty="0">
                <a:latin typeface="Carlito"/>
                <a:cs typeface="Carlito"/>
              </a:rPr>
              <a:t>mouse </a:t>
            </a:r>
            <a:r>
              <a:rPr lang="en-US" sz="3000" spc="-10" dirty="0">
                <a:latin typeface="Carlito"/>
                <a:cs typeface="Carlito"/>
              </a:rPr>
              <a:t>pointer </a:t>
            </a:r>
            <a:r>
              <a:rPr lang="en-US" sz="3000" spc="-5" dirty="0">
                <a:latin typeface="Carlito"/>
                <a:cs typeface="Carlito"/>
              </a:rPr>
              <a:t>such </a:t>
            </a:r>
            <a:r>
              <a:rPr lang="en-US" sz="3000" spc="-10" dirty="0">
                <a:latin typeface="Carlito"/>
                <a:cs typeface="Carlito"/>
              </a:rPr>
              <a:t>that </a:t>
            </a:r>
            <a:r>
              <a:rPr lang="en-US" sz="3000" dirty="0">
                <a:latin typeface="Carlito"/>
                <a:cs typeface="Carlito"/>
              </a:rPr>
              <a:t>as the </a:t>
            </a:r>
            <a:r>
              <a:rPr lang="en-US" sz="3000" spc="-5" dirty="0">
                <a:latin typeface="Carlito"/>
                <a:cs typeface="Carlito"/>
              </a:rPr>
              <a:t>mouse </a:t>
            </a:r>
            <a:r>
              <a:rPr lang="en-US" sz="3000" spc="-10" dirty="0">
                <a:latin typeface="Carlito"/>
                <a:cs typeface="Carlito"/>
              </a:rPr>
              <a:t>pointer </a:t>
            </a:r>
            <a:r>
              <a:rPr lang="en-US" sz="3000" dirty="0">
                <a:latin typeface="Carlito"/>
                <a:cs typeface="Carlito"/>
              </a:rPr>
              <a:t>is  </a:t>
            </a:r>
            <a:r>
              <a:rPr lang="en-US" sz="3000" spc="-5" dirty="0">
                <a:latin typeface="Carlito"/>
                <a:cs typeface="Carlito"/>
              </a:rPr>
              <a:t>moved </a:t>
            </a:r>
            <a:r>
              <a:rPr lang="en-US" sz="3000" spc="-10" dirty="0">
                <a:latin typeface="Carlito"/>
                <a:cs typeface="Carlito"/>
              </a:rPr>
              <a:t>around </a:t>
            </a:r>
            <a:r>
              <a:rPr lang="en-US" sz="3000" dirty="0">
                <a:latin typeface="Carlito"/>
                <a:cs typeface="Carlito"/>
              </a:rPr>
              <a:t>the </a:t>
            </a:r>
            <a:r>
              <a:rPr lang="en-US" sz="3000" spc="-5" dirty="0">
                <a:latin typeface="Carlito"/>
                <a:cs typeface="Carlito"/>
              </a:rPr>
              <a:t>window</a:t>
            </a:r>
            <a:r>
              <a:rPr lang="en-US" sz="3000" dirty="0">
                <a:latin typeface="Carlito"/>
                <a:cs typeface="Carlito"/>
              </a:rPr>
              <a:t> </a:t>
            </a:r>
            <a:r>
              <a:rPr lang="en-US" sz="3000" spc="-15" dirty="0">
                <a:latin typeface="Carlito"/>
                <a:cs typeface="Carlito"/>
              </a:rPr>
              <a:t>resize.</a:t>
            </a:r>
            <a:endParaRPr lang="en-US" sz="3000" dirty="0">
              <a:latin typeface="Carlito"/>
              <a:cs typeface="Carlito"/>
            </a:endParaRPr>
          </a:p>
          <a:p>
            <a:pPr marL="355600" marR="488315" indent="-342900">
              <a:lnSpc>
                <a:spcPct val="100000"/>
              </a:lnSpc>
              <a:spcBef>
                <a:spcPts val="770"/>
              </a:spcBef>
              <a:buFont typeface="Arial"/>
              <a:buChar char="•"/>
              <a:tabLst>
                <a:tab pos="354965" algn="l"/>
                <a:tab pos="355600" algn="l"/>
              </a:tabLst>
            </a:pPr>
            <a:r>
              <a:rPr lang="en-US" sz="3000" spc="-5" dirty="0">
                <a:latin typeface="Carlito"/>
                <a:cs typeface="Carlito"/>
              </a:rPr>
              <a:t>Click </a:t>
            </a:r>
            <a:r>
              <a:rPr lang="en-US" sz="3000" dirty="0">
                <a:latin typeface="Carlito"/>
                <a:cs typeface="Carlito"/>
              </a:rPr>
              <a:t>the </a:t>
            </a:r>
            <a:r>
              <a:rPr lang="en-US" sz="3000" spc="-10" dirty="0">
                <a:latin typeface="Carlito"/>
                <a:cs typeface="Carlito"/>
              </a:rPr>
              <a:t>left </a:t>
            </a:r>
            <a:r>
              <a:rPr lang="en-US" sz="3000" spc="-15" dirty="0">
                <a:latin typeface="Carlito"/>
                <a:cs typeface="Carlito"/>
              </a:rPr>
              <a:t>button </a:t>
            </a:r>
            <a:r>
              <a:rPr lang="en-US" sz="3000" spc="-5" dirty="0">
                <a:latin typeface="Carlito"/>
                <a:cs typeface="Carlito"/>
              </a:rPr>
              <a:t>of </a:t>
            </a:r>
            <a:r>
              <a:rPr lang="en-US" sz="3000" dirty="0">
                <a:latin typeface="Carlito"/>
                <a:cs typeface="Carlito"/>
              </a:rPr>
              <a:t>the </a:t>
            </a:r>
            <a:r>
              <a:rPr lang="en-US" sz="3000" spc="-5" dirty="0">
                <a:latin typeface="Carlito"/>
                <a:cs typeface="Carlito"/>
              </a:rPr>
              <a:t>mouse </a:t>
            </a:r>
            <a:r>
              <a:rPr lang="en-US" sz="3000" dirty="0">
                <a:latin typeface="Carlito"/>
                <a:cs typeface="Carlito"/>
              </a:rPr>
              <a:t>when</a:t>
            </a:r>
            <a:r>
              <a:rPr lang="en-US" sz="3000" spc="-90" dirty="0">
                <a:latin typeface="Carlito"/>
                <a:cs typeface="Carlito"/>
              </a:rPr>
              <a:t> </a:t>
            </a:r>
            <a:r>
              <a:rPr lang="en-US" sz="3000" dirty="0">
                <a:latin typeface="Carlito"/>
                <a:cs typeface="Carlito"/>
              </a:rPr>
              <a:t>the  </a:t>
            </a:r>
            <a:r>
              <a:rPr lang="en-US" sz="3000" spc="-10" dirty="0">
                <a:latin typeface="Carlito"/>
                <a:cs typeface="Carlito"/>
              </a:rPr>
              <a:t>desired </a:t>
            </a:r>
            <a:r>
              <a:rPr lang="en-US" sz="3000" spc="-20" dirty="0">
                <a:latin typeface="Carlito"/>
                <a:cs typeface="Carlito"/>
              </a:rPr>
              <a:t>size </a:t>
            </a:r>
            <a:r>
              <a:rPr lang="en-US" sz="3000" dirty="0">
                <a:latin typeface="Carlito"/>
                <a:cs typeface="Carlito"/>
              </a:rPr>
              <a:t>is</a:t>
            </a:r>
            <a:r>
              <a:rPr lang="en-US" sz="3000" spc="25" dirty="0">
                <a:latin typeface="Carlito"/>
                <a:cs typeface="Carlito"/>
              </a:rPr>
              <a:t> </a:t>
            </a:r>
            <a:r>
              <a:rPr lang="en-US" sz="3000" spc="-10" dirty="0">
                <a:latin typeface="Carlito"/>
                <a:cs typeface="Carlito"/>
              </a:rPr>
              <a:t>obtained.</a:t>
            </a:r>
          </a:p>
          <a:p>
            <a:pPr marL="355600" marR="488315" indent="-342900">
              <a:lnSpc>
                <a:spcPct val="100000"/>
              </a:lnSpc>
              <a:spcBef>
                <a:spcPts val="770"/>
              </a:spcBef>
              <a:buFont typeface="Arial"/>
              <a:buChar char="•"/>
              <a:tabLst>
                <a:tab pos="354965" algn="l"/>
                <a:tab pos="355600" algn="l"/>
              </a:tabLst>
            </a:pPr>
            <a:r>
              <a:rPr lang="en-US" spc="-25" dirty="0">
                <a:latin typeface="Carlito"/>
                <a:cs typeface="Carlito"/>
              </a:rPr>
              <a:t>Before </a:t>
            </a:r>
            <a:r>
              <a:rPr lang="en-US" spc="-5" dirty="0">
                <a:latin typeface="Carlito"/>
                <a:cs typeface="Carlito"/>
              </a:rPr>
              <a:t>clicking </a:t>
            </a:r>
            <a:r>
              <a:rPr lang="en-US" spc="-10" dirty="0">
                <a:latin typeface="Carlito"/>
                <a:cs typeface="Carlito"/>
              </a:rPr>
              <a:t>at </a:t>
            </a:r>
            <a:r>
              <a:rPr lang="en-US" dirty="0">
                <a:latin typeface="Carlito"/>
                <a:cs typeface="Carlito"/>
              </a:rPr>
              <a:t>the </a:t>
            </a:r>
            <a:r>
              <a:rPr lang="en-US" b="1" spc="-10" dirty="0">
                <a:latin typeface="Carlito"/>
                <a:cs typeface="Carlito"/>
              </a:rPr>
              <a:t>left </a:t>
            </a:r>
            <a:r>
              <a:rPr lang="en-US" b="1" dirty="0">
                <a:latin typeface="Carlito"/>
                <a:cs typeface="Carlito"/>
              </a:rPr>
              <a:t>mouse </a:t>
            </a:r>
            <a:r>
              <a:rPr lang="en-US" b="1" spc="-15" dirty="0">
                <a:latin typeface="Carlito"/>
                <a:cs typeface="Carlito"/>
              </a:rPr>
              <a:t>button</a:t>
            </a:r>
            <a:r>
              <a:rPr lang="en-US" spc="-15" dirty="0">
                <a:latin typeface="Carlito"/>
                <a:cs typeface="Carlito"/>
              </a:rPr>
              <a:t>, you  </a:t>
            </a:r>
            <a:r>
              <a:rPr lang="en-US" spc="-10" dirty="0">
                <a:latin typeface="Carlito"/>
                <a:cs typeface="Carlito"/>
              </a:rPr>
              <a:t>can press </a:t>
            </a:r>
            <a:r>
              <a:rPr lang="en-US" dirty="0">
                <a:latin typeface="Carlito"/>
                <a:cs typeface="Carlito"/>
              </a:rPr>
              <a:t>the </a:t>
            </a:r>
            <a:r>
              <a:rPr lang="en-US" spc="-5" dirty="0">
                <a:latin typeface="Carlito"/>
                <a:cs typeface="Carlito"/>
              </a:rPr>
              <a:t>escape (Esc) </a:t>
            </a:r>
            <a:r>
              <a:rPr lang="en-US" spc="-45" dirty="0">
                <a:latin typeface="Carlito"/>
                <a:cs typeface="Carlito"/>
              </a:rPr>
              <a:t>key </a:t>
            </a:r>
            <a:r>
              <a:rPr lang="en-US" dirty="0">
                <a:latin typeface="Carlito"/>
                <a:cs typeface="Carlito"/>
              </a:rPr>
              <a:t>if </a:t>
            </a:r>
            <a:r>
              <a:rPr lang="en-US" spc="-15" dirty="0">
                <a:latin typeface="Carlito"/>
                <a:cs typeface="Carlito"/>
              </a:rPr>
              <a:t>you </a:t>
            </a:r>
            <a:r>
              <a:rPr lang="en-US" spc="-5" dirty="0">
                <a:latin typeface="Carlito"/>
                <a:cs typeface="Carlito"/>
              </a:rPr>
              <a:t>change  </a:t>
            </a:r>
            <a:r>
              <a:rPr lang="en-US" spc="-10" dirty="0">
                <a:latin typeface="Carlito"/>
                <a:cs typeface="Carlito"/>
              </a:rPr>
              <a:t>your </a:t>
            </a:r>
            <a:r>
              <a:rPr lang="en-US" spc="-5" dirty="0">
                <a:latin typeface="Carlito"/>
                <a:cs typeface="Carlito"/>
              </a:rPr>
              <a:t>mind </a:t>
            </a:r>
            <a:r>
              <a:rPr lang="en-US" dirty="0">
                <a:latin typeface="Carlito"/>
                <a:cs typeface="Carlito"/>
              </a:rPr>
              <a:t>on </a:t>
            </a:r>
            <a:r>
              <a:rPr lang="en-US" spc="-5" dirty="0">
                <a:latin typeface="Carlito"/>
                <a:cs typeface="Carlito"/>
              </a:rPr>
              <a:t>resizing </a:t>
            </a:r>
            <a:r>
              <a:rPr lang="en-US" dirty="0">
                <a:latin typeface="Carlito"/>
                <a:cs typeface="Carlito"/>
              </a:rPr>
              <a:t>so as </a:t>
            </a:r>
            <a:r>
              <a:rPr lang="en-US" spc="-20" dirty="0">
                <a:latin typeface="Carlito"/>
                <a:cs typeface="Carlito"/>
              </a:rPr>
              <a:t>to </a:t>
            </a:r>
            <a:r>
              <a:rPr lang="en-US" spc="-5" dirty="0">
                <a:latin typeface="Carlito"/>
                <a:cs typeface="Carlito"/>
              </a:rPr>
              <a:t>return </a:t>
            </a:r>
            <a:r>
              <a:rPr lang="en-US" spc="-10" dirty="0">
                <a:latin typeface="Carlito"/>
                <a:cs typeface="Carlito"/>
              </a:rPr>
              <a:t>your  </a:t>
            </a:r>
            <a:r>
              <a:rPr lang="en-US" dirty="0">
                <a:latin typeface="Carlito"/>
                <a:cs typeface="Carlito"/>
              </a:rPr>
              <a:t>window </a:t>
            </a:r>
            <a:r>
              <a:rPr lang="en-US" spc="-20" dirty="0">
                <a:latin typeface="Carlito"/>
                <a:cs typeface="Carlito"/>
              </a:rPr>
              <a:t>to </a:t>
            </a:r>
            <a:r>
              <a:rPr lang="en-US" dirty="0">
                <a:latin typeface="Carlito"/>
                <a:cs typeface="Carlito"/>
              </a:rPr>
              <a:t>its </a:t>
            </a:r>
            <a:r>
              <a:rPr lang="en-US" spc="-5" dirty="0">
                <a:latin typeface="Carlito"/>
                <a:cs typeface="Carlito"/>
              </a:rPr>
              <a:t>initial</a:t>
            </a:r>
            <a:r>
              <a:rPr lang="en-US" spc="50" dirty="0">
                <a:latin typeface="Carlito"/>
                <a:cs typeface="Carlito"/>
              </a:rPr>
              <a:t> </a:t>
            </a:r>
            <a:r>
              <a:rPr lang="en-US" spc="-20" dirty="0">
                <a:latin typeface="Carlito"/>
                <a:cs typeface="Carlito"/>
              </a:rPr>
              <a:t>size.</a:t>
            </a:r>
            <a:endParaRPr lang="en-US" sz="3000" dirty="0">
              <a:latin typeface="Carlito"/>
              <a:cs typeface="Carlito"/>
            </a:endParaRPr>
          </a:p>
          <a:p>
            <a:pPr marL="355600" marR="488315" indent="-342900">
              <a:lnSpc>
                <a:spcPct val="100000"/>
              </a:lnSpc>
              <a:spcBef>
                <a:spcPts val="770"/>
              </a:spcBef>
              <a:buFont typeface="Arial"/>
              <a:buChar char="•"/>
              <a:tabLst>
                <a:tab pos="354965" algn="l"/>
                <a:tab pos="355600" algn="l"/>
              </a:tabLst>
            </a:pPr>
            <a:endParaRPr lang="en-US" sz="3000" dirty="0"/>
          </a:p>
        </p:txBody>
      </p:sp>
      <p:sp>
        <p:nvSpPr>
          <p:cNvPr id="4" name="object 7">
            <a:extLst>
              <a:ext uri="{FF2B5EF4-FFF2-40B4-BE49-F238E27FC236}">
                <a16:creationId xmlns:a16="http://schemas.microsoft.com/office/drawing/2014/main" id="{CC2CBBFB-96A3-4329-9C33-7E26306F21A4}"/>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01406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070592" cy="327586"/>
          </a:xfrm>
        </p:spPr>
        <p:txBody>
          <a:bodyPr>
            <a:normAutofit fontScale="90000"/>
          </a:bodyPr>
          <a:lstStyle/>
          <a:p>
            <a:pPr algn="ctr"/>
            <a:r>
              <a:rPr lang="en-US" b="1" dirty="0"/>
              <a:t> THE WINDOWS 10 DESKTOP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543" y="692712"/>
            <a:ext cx="7630642" cy="5466980"/>
          </a:xfrm>
          <a:prstGeom prst="rect">
            <a:avLst/>
          </a:prstGeom>
        </p:spPr>
      </p:pic>
      <p:sp>
        <p:nvSpPr>
          <p:cNvPr id="4" name="object 7">
            <a:extLst>
              <a:ext uri="{FF2B5EF4-FFF2-40B4-BE49-F238E27FC236}">
                <a16:creationId xmlns:a16="http://schemas.microsoft.com/office/drawing/2014/main" id="{FB8C3F43-7FBF-4B23-81A7-05858A41E6CB}"/>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21325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649"/>
          </a:xfrm>
        </p:spPr>
        <p:txBody>
          <a:bodyPr>
            <a:normAutofit fontScale="90000"/>
          </a:bodyPr>
          <a:lstStyle/>
          <a:p>
            <a:pPr algn="ctr"/>
            <a:r>
              <a:rPr lang="en-US" sz="6000" b="1" dirty="0">
                <a:latin typeface="Carlito"/>
              </a:rPr>
              <a:t>Moving a Window(File Explorer)</a:t>
            </a:r>
          </a:p>
        </p:txBody>
      </p:sp>
      <p:pic>
        <p:nvPicPr>
          <p:cNvPr id="5" name="Content Placeholder 4"/>
          <p:cNvPicPr>
            <a:picLocks noGrp="1" noChangeAspect="1"/>
          </p:cNvPicPr>
          <p:nvPr>
            <p:ph idx="1"/>
          </p:nvPr>
        </p:nvPicPr>
        <p:blipFill>
          <a:blip r:embed="rId2"/>
          <a:stretch>
            <a:fillRect/>
          </a:stretch>
        </p:blipFill>
        <p:spPr>
          <a:xfrm>
            <a:off x="3101914" y="1186774"/>
            <a:ext cx="5715798" cy="4286848"/>
          </a:xfrm>
          <a:prstGeom prst="rect">
            <a:avLst/>
          </a:prstGeom>
        </p:spPr>
      </p:pic>
      <p:sp>
        <p:nvSpPr>
          <p:cNvPr id="4" name="object 7">
            <a:extLst>
              <a:ext uri="{FF2B5EF4-FFF2-40B4-BE49-F238E27FC236}">
                <a16:creationId xmlns:a16="http://schemas.microsoft.com/office/drawing/2014/main" id="{338AD672-2F9C-485D-BDEB-4B886BD9D5A4}"/>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654664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649"/>
          </a:xfrm>
        </p:spPr>
        <p:txBody>
          <a:bodyPr>
            <a:normAutofit fontScale="90000"/>
          </a:bodyPr>
          <a:lstStyle/>
          <a:p>
            <a:pPr algn="ctr"/>
            <a:r>
              <a:rPr lang="en-US" sz="6000" b="1" dirty="0">
                <a:latin typeface="Carlito"/>
              </a:rPr>
              <a:t>Moving a Window(File Explorer)</a:t>
            </a:r>
          </a:p>
        </p:txBody>
      </p:sp>
      <p:sp>
        <p:nvSpPr>
          <p:cNvPr id="3" name="Content Placeholder 2"/>
          <p:cNvSpPr>
            <a:spLocks noGrp="1"/>
          </p:cNvSpPr>
          <p:nvPr>
            <p:ph idx="1"/>
          </p:nvPr>
        </p:nvSpPr>
        <p:spPr>
          <a:xfrm>
            <a:off x="838200" y="1825625"/>
            <a:ext cx="10515600" cy="4828094"/>
          </a:xfrm>
        </p:spPr>
        <p:txBody>
          <a:bodyPr>
            <a:noAutofit/>
          </a:bodyPr>
          <a:lstStyle/>
          <a:p>
            <a:r>
              <a:rPr lang="en-US" sz="3200" spc="-5" dirty="0">
                <a:latin typeface="Carlito"/>
                <a:cs typeface="Carlito"/>
              </a:rPr>
              <a:t>Sometimes one window </a:t>
            </a:r>
            <a:r>
              <a:rPr lang="en-US" sz="3200" spc="-20" dirty="0">
                <a:latin typeface="Carlito"/>
                <a:cs typeface="Carlito"/>
              </a:rPr>
              <a:t>may </a:t>
            </a:r>
            <a:r>
              <a:rPr lang="en-US" sz="3200" spc="-10" dirty="0">
                <a:latin typeface="Carlito"/>
                <a:cs typeface="Carlito"/>
              </a:rPr>
              <a:t>obscure </a:t>
            </a:r>
            <a:r>
              <a:rPr lang="en-US" sz="3200" dirty="0">
                <a:latin typeface="Carlito"/>
                <a:cs typeface="Carlito"/>
              </a:rPr>
              <a:t>another  window </a:t>
            </a:r>
            <a:r>
              <a:rPr lang="en-US" sz="3200" spc="-5" dirty="0">
                <a:latin typeface="Carlito"/>
                <a:cs typeface="Carlito"/>
              </a:rPr>
              <a:t>or </a:t>
            </a:r>
            <a:r>
              <a:rPr lang="en-US" sz="3200" dirty="0">
                <a:latin typeface="Carlito"/>
                <a:cs typeface="Carlito"/>
              </a:rPr>
              <a:t>an </a:t>
            </a:r>
            <a:r>
              <a:rPr lang="en-US" sz="3200" spc="-10" dirty="0">
                <a:latin typeface="Carlito"/>
                <a:cs typeface="Carlito"/>
              </a:rPr>
              <a:t>item </a:t>
            </a:r>
            <a:r>
              <a:rPr lang="en-US" sz="3200" spc="-20" dirty="0">
                <a:latin typeface="Carlito"/>
                <a:cs typeface="Carlito"/>
              </a:rPr>
              <a:t>you </a:t>
            </a:r>
            <a:r>
              <a:rPr lang="en-US" sz="3200" spc="-15" dirty="0">
                <a:latin typeface="Carlito"/>
                <a:cs typeface="Carlito"/>
              </a:rPr>
              <a:t>want </a:t>
            </a:r>
            <a:r>
              <a:rPr lang="en-US" sz="3200" spc="-10" dirty="0">
                <a:latin typeface="Carlito"/>
                <a:cs typeface="Carlito"/>
              </a:rPr>
              <a:t>to </a:t>
            </a:r>
            <a:r>
              <a:rPr lang="en-US" sz="3200" dirty="0">
                <a:latin typeface="Carlito"/>
                <a:cs typeface="Carlito"/>
              </a:rPr>
              <a:t>click </a:t>
            </a:r>
            <a:r>
              <a:rPr lang="en-US" sz="3200" spc="-5" dirty="0">
                <a:latin typeface="Carlito"/>
                <a:cs typeface="Carlito"/>
              </a:rPr>
              <a:t>on or</a:t>
            </a:r>
            <a:r>
              <a:rPr lang="en-US" sz="3200" dirty="0">
                <a:latin typeface="Carlito"/>
                <a:cs typeface="Carlito"/>
              </a:rPr>
              <a:t> </a:t>
            </a:r>
            <a:r>
              <a:rPr lang="en-US" sz="3200" spc="-45" dirty="0">
                <a:latin typeface="Carlito"/>
                <a:cs typeface="Carlito"/>
              </a:rPr>
              <a:t>view.</a:t>
            </a:r>
          </a:p>
          <a:p>
            <a:r>
              <a:rPr lang="en-US" sz="3200" spc="-15" dirty="0">
                <a:latin typeface="Carlito"/>
                <a:cs typeface="Carlito"/>
              </a:rPr>
              <a:t>For example, </a:t>
            </a:r>
            <a:r>
              <a:rPr lang="en-US" sz="3200" dirty="0">
                <a:latin typeface="Carlito"/>
                <a:cs typeface="Carlito"/>
              </a:rPr>
              <a:t>if </a:t>
            </a:r>
            <a:r>
              <a:rPr lang="en-US" sz="3200" spc="-15" dirty="0">
                <a:latin typeface="Carlito"/>
                <a:cs typeface="Carlito"/>
              </a:rPr>
              <a:t>you </a:t>
            </a:r>
            <a:r>
              <a:rPr lang="en-US" sz="3200" dirty="0">
                <a:latin typeface="Carlito"/>
                <a:cs typeface="Carlito"/>
              </a:rPr>
              <a:t>open </a:t>
            </a:r>
            <a:r>
              <a:rPr lang="en-US" sz="3200" spc="-10" dirty="0">
                <a:latin typeface="Carlito"/>
                <a:cs typeface="Carlito"/>
              </a:rPr>
              <a:t>two windows </a:t>
            </a:r>
            <a:r>
              <a:rPr lang="en-US" sz="3200" spc="-5" dirty="0">
                <a:latin typeface="Carlito"/>
                <a:cs typeface="Carlito"/>
              </a:rPr>
              <a:t>(of </a:t>
            </a:r>
            <a:r>
              <a:rPr lang="en-US" sz="3200" spc="-10" dirty="0">
                <a:latin typeface="Carlito"/>
                <a:cs typeface="Carlito"/>
              </a:rPr>
              <a:t>two  </a:t>
            </a:r>
            <a:r>
              <a:rPr lang="en-US" sz="3200" spc="-5" dirty="0">
                <a:latin typeface="Carlito"/>
                <a:cs typeface="Carlito"/>
              </a:rPr>
              <a:t>disk </a:t>
            </a:r>
            <a:r>
              <a:rPr lang="en-US" sz="3200" spc="-10" dirty="0">
                <a:latin typeface="Carlito"/>
                <a:cs typeface="Carlito"/>
              </a:rPr>
              <a:t>drives) </a:t>
            </a:r>
            <a:r>
              <a:rPr lang="en-US" sz="3200" dirty="0">
                <a:latin typeface="Carlito"/>
                <a:cs typeface="Carlito"/>
              </a:rPr>
              <a:t>and </a:t>
            </a:r>
            <a:r>
              <a:rPr lang="en-US" sz="3200" spc="-15" dirty="0">
                <a:latin typeface="Carlito"/>
                <a:cs typeface="Carlito"/>
              </a:rPr>
              <a:t>you want </a:t>
            </a:r>
            <a:r>
              <a:rPr lang="en-US" sz="3200" spc="-10" dirty="0">
                <a:latin typeface="Carlito"/>
                <a:cs typeface="Carlito"/>
              </a:rPr>
              <a:t>to copy </a:t>
            </a:r>
            <a:r>
              <a:rPr lang="en-US" sz="3200" dirty="0">
                <a:latin typeface="Carlito"/>
                <a:cs typeface="Carlito"/>
              </a:rPr>
              <a:t>a </a:t>
            </a:r>
            <a:r>
              <a:rPr lang="en-US" sz="3200" spc="-5" dirty="0">
                <a:latin typeface="Carlito"/>
                <a:cs typeface="Carlito"/>
              </a:rPr>
              <a:t>file </a:t>
            </a:r>
            <a:r>
              <a:rPr lang="en-US" sz="3200" spc="-15" dirty="0">
                <a:latin typeface="Carlito"/>
                <a:cs typeface="Carlito"/>
              </a:rPr>
              <a:t>from </a:t>
            </a:r>
            <a:r>
              <a:rPr lang="en-US" sz="3200" spc="-5" dirty="0">
                <a:latin typeface="Carlito"/>
                <a:cs typeface="Carlito"/>
              </a:rPr>
              <a:t>one  </a:t>
            </a:r>
            <a:r>
              <a:rPr lang="en-US" sz="3200" dirty="0">
                <a:latin typeface="Carlito"/>
                <a:cs typeface="Carlito"/>
              </a:rPr>
              <a:t>window </a:t>
            </a:r>
            <a:r>
              <a:rPr lang="en-US" sz="3200" spc="-10" dirty="0">
                <a:latin typeface="Carlito"/>
                <a:cs typeface="Carlito"/>
              </a:rPr>
              <a:t>to </a:t>
            </a:r>
            <a:r>
              <a:rPr lang="en-US" sz="3200" dirty="0">
                <a:latin typeface="Carlito"/>
                <a:cs typeface="Carlito"/>
              </a:rPr>
              <a:t>the </a:t>
            </a:r>
            <a:r>
              <a:rPr lang="en-US" sz="3200" spc="-50" dirty="0">
                <a:latin typeface="Carlito"/>
                <a:cs typeface="Carlito"/>
              </a:rPr>
              <a:t>other, </a:t>
            </a:r>
            <a:r>
              <a:rPr lang="en-US" sz="3200" dirty="0">
                <a:latin typeface="Carlito"/>
                <a:cs typeface="Carlito"/>
              </a:rPr>
              <a:t>it will </a:t>
            </a:r>
            <a:r>
              <a:rPr lang="en-US" sz="3200" spc="-5" dirty="0">
                <a:latin typeface="Carlito"/>
                <a:cs typeface="Carlito"/>
              </a:rPr>
              <a:t>be </a:t>
            </a:r>
            <a:r>
              <a:rPr lang="en-US" sz="3200" spc="-15" dirty="0">
                <a:latin typeface="Carlito"/>
                <a:cs typeface="Carlito"/>
              </a:rPr>
              <a:t>easy </a:t>
            </a:r>
            <a:r>
              <a:rPr lang="en-US" sz="3200" spc="-10" dirty="0">
                <a:latin typeface="Carlito"/>
                <a:cs typeface="Carlito"/>
              </a:rPr>
              <a:t>if </a:t>
            </a:r>
            <a:r>
              <a:rPr lang="en-US" sz="3200" dirty="0">
                <a:latin typeface="Carlito"/>
                <a:cs typeface="Carlito"/>
              </a:rPr>
              <a:t>the </a:t>
            </a:r>
            <a:r>
              <a:rPr lang="en-US" sz="3200" spc="-5" dirty="0">
                <a:latin typeface="Carlito"/>
                <a:cs typeface="Carlito"/>
              </a:rPr>
              <a:t>two  windows </a:t>
            </a:r>
            <a:r>
              <a:rPr lang="en-US" sz="3200" spc="-10" dirty="0">
                <a:latin typeface="Carlito"/>
                <a:cs typeface="Carlito"/>
              </a:rPr>
              <a:t>can </a:t>
            </a:r>
            <a:r>
              <a:rPr lang="en-US" sz="3200" spc="-5" dirty="0">
                <a:latin typeface="Carlito"/>
                <a:cs typeface="Carlito"/>
              </a:rPr>
              <a:t>be </a:t>
            </a:r>
            <a:r>
              <a:rPr lang="en-US" sz="3200" spc="-10" dirty="0">
                <a:latin typeface="Carlito"/>
                <a:cs typeface="Carlito"/>
              </a:rPr>
              <a:t>seen at </a:t>
            </a:r>
            <a:r>
              <a:rPr lang="en-US" sz="3200" dirty="0">
                <a:latin typeface="Carlito"/>
                <a:cs typeface="Carlito"/>
              </a:rPr>
              <a:t>the same time.</a:t>
            </a:r>
          </a:p>
          <a:p>
            <a:r>
              <a:rPr lang="en-US" sz="3200" spc="-20" dirty="0">
                <a:latin typeface="Carlito"/>
                <a:cs typeface="Carlito"/>
              </a:rPr>
              <a:t>Therefore, </a:t>
            </a:r>
            <a:r>
              <a:rPr lang="en-US" sz="3200" dirty="0">
                <a:latin typeface="Carlito"/>
                <a:cs typeface="Carlito"/>
              </a:rPr>
              <a:t>if </a:t>
            </a:r>
            <a:r>
              <a:rPr lang="en-US" sz="3200" spc="-5" dirty="0">
                <a:latin typeface="Carlito"/>
                <a:cs typeface="Carlito"/>
              </a:rPr>
              <a:t>one of </a:t>
            </a:r>
            <a:r>
              <a:rPr lang="en-US" sz="3200" dirty="0">
                <a:latin typeface="Carlito"/>
                <a:cs typeface="Carlito"/>
              </a:rPr>
              <a:t>the </a:t>
            </a:r>
            <a:r>
              <a:rPr lang="en-US" sz="3200" spc="-5" dirty="0">
                <a:latin typeface="Carlito"/>
                <a:cs typeface="Carlito"/>
              </a:rPr>
              <a:t>windows </a:t>
            </a:r>
            <a:r>
              <a:rPr lang="en-US" sz="3200" dirty="0">
                <a:latin typeface="Carlito"/>
                <a:cs typeface="Carlito"/>
              </a:rPr>
              <a:t>is </a:t>
            </a:r>
            <a:r>
              <a:rPr lang="en-US" sz="3200" spc="-5" dirty="0">
                <a:latin typeface="Carlito"/>
                <a:cs typeface="Carlito"/>
              </a:rPr>
              <a:t>overlapping  on </a:t>
            </a:r>
            <a:r>
              <a:rPr lang="en-US" sz="3200" dirty="0">
                <a:latin typeface="Carlito"/>
                <a:cs typeface="Carlito"/>
              </a:rPr>
              <a:t>the </a:t>
            </a:r>
            <a:r>
              <a:rPr lang="en-US" sz="3200" spc="-5" dirty="0">
                <a:latin typeface="Carlito"/>
                <a:cs typeface="Carlito"/>
              </a:rPr>
              <a:t>other window </a:t>
            </a:r>
            <a:r>
              <a:rPr lang="en-US" sz="3200" dirty="0">
                <a:latin typeface="Carlito"/>
                <a:cs typeface="Carlito"/>
              </a:rPr>
              <a:t>then </a:t>
            </a:r>
            <a:r>
              <a:rPr lang="en-US" sz="3200" spc="-5" dirty="0">
                <a:latin typeface="Carlito"/>
                <a:cs typeface="Carlito"/>
              </a:rPr>
              <a:t>one or </a:t>
            </a:r>
            <a:r>
              <a:rPr lang="en-US" sz="3200" spc="-10" dirty="0">
                <a:latin typeface="Carlito"/>
                <a:cs typeface="Carlito"/>
              </a:rPr>
              <a:t>more </a:t>
            </a:r>
            <a:r>
              <a:rPr lang="en-US" sz="3200" spc="-5" dirty="0">
                <a:latin typeface="Carlito"/>
                <a:cs typeface="Carlito"/>
              </a:rPr>
              <a:t>of the  windows </a:t>
            </a:r>
            <a:r>
              <a:rPr lang="en-US" sz="3200" spc="-10" dirty="0">
                <a:latin typeface="Carlito"/>
                <a:cs typeface="Carlito"/>
              </a:rPr>
              <a:t>must </a:t>
            </a:r>
            <a:r>
              <a:rPr lang="en-US" sz="3200" spc="-5" dirty="0">
                <a:latin typeface="Carlito"/>
                <a:cs typeface="Carlito"/>
              </a:rPr>
              <a:t>be moved so </a:t>
            </a:r>
            <a:r>
              <a:rPr lang="en-US" sz="3200" spc="-10" dirty="0">
                <a:latin typeface="Carlito"/>
                <a:cs typeface="Carlito"/>
              </a:rPr>
              <a:t>that </a:t>
            </a:r>
            <a:r>
              <a:rPr lang="en-US" sz="3200" dirty="0">
                <a:latin typeface="Carlito"/>
                <a:cs typeface="Carlito"/>
              </a:rPr>
              <a:t>all </a:t>
            </a:r>
            <a:r>
              <a:rPr lang="en-US" sz="3200" spc="-5" dirty="0">
                <a:latin typeface="Carlito"/>
                <a:cs typeface="Carlito"/>
              </a:rPr>
              <a:t>windows </a:t>
            </a:r>
            <a:r>
              <a:rPr lang="en-US" sz="3200" spc="-10" dirty="0">
                <a:latin typeface="Carlito"/>
                <a:cs typeface="Carlito"/>
              </a:rPr>
              <a:t>can  </a:t>
            </a:r>
            <a:r>
              <a:rPr lang="en-US" sz="3200" spc="-5" dirty="0">
                <a:latin typeface="Carlito"/>
                <a:cs typeface="Carlito"/>
              </a:rPr>
              <a:t>be see </a:t>
            </a:r>
            <a:r>
              <a:rPr lang="en-US" sz="3200" spc="-10" dirty="0">
                <a:latin typeface="Carlito"/>
                <a:cs typeface="Carlito"/>
              </a:rPr>
              <a:t>at </a:t>
            </a:r>
            <a:r>
              <a:rPr lang="en-US" sz="3200" dirty="0">
                <a:latin typeface="Carlito"/>
                <a:cs typeface="Carlito"/>
              </a:rPr>
              <a:t>the same</a:t>
            </a:r>
            <a:r>
              <a:rPr lang="en-US" sz="3200" spc="-45" dirty="0">
                <a:latin typeface="Carlito"/>
                <a:cs typeface="Carlito"/>
              </a:rPr>
              <a:t> </a:t>
            </a:r>
            <a:r>
              <a:rPr lang="en-US" sz="3200" dirty="0">
                <a:latin typeface="Carlito"/>
                <a:cs typeface="Carlito"/>
              </a:rPr>
              <a:t>time.</a:t>
            </a:r>
          </a:p>
          <a:p>
            <a:endParaRPr lang="en-US" sz="3200" dirty="0"/>
          </a:p>
        </p:txBody>
      </p:sp>
      <p:sp>
        <p:nvSpPr>
          <p:cNvPr id="4" name="object 7">
            <a:extLst>
              <a:ext uri="{FF2B5EF4-FFF2-40B4-BE49-F238E27FC236}">
                <a16:creationId xmlns:a16="http://schemas.microsoft.com/office/drawing/2014/main" id="{758F2EA5-A9DB-48A1-906A-40DE6DC273BA}"/>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4239222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565" y="112612"/>
            <a:ext cx="10515600" cy="821649"/>
          </a:xfrm>
        </p:spPr>
        <p:txBody>
          <a:bodyPr>
            <a:normAutofit fontScale="90000"/>
          </a:bodyPr>
          <a:lstStyle/>
          <a:p>
            <a:pPr algn="ctr"/>
            <a:r>
              <a:rPr lang="en-US" sz="6000" b="1" dirty="0">
                <a:latin typeface="Carlito"/>
              </a:rPr>
              <a:t>Moving a Window(File Explorer)</a:t>
            </a:r>
          </a:p>
        </p:txBody>
      </p:sp>
      <p:sp>
        <p:nvSpPr>
          <p:cNvPr id="3" name="Content Placeholder 2"/>
          <p:cNvSpPr>
            <a:spLocks noGrp="1"/>
          </p:cNvSpPr>
          <p:nvPr>
            <p:ph idx="1"/>
          </p:nvPr>
        </p:nvSpPr>
        <p:spPr>
          <a:xfrm>
            <a:off x="701565" y="934261"/>
            <a:ext cx="10515600" cy="5466945"/>
          </a:xfrm>
        </p:spPr>
        <p:txBody>
          <a:bodyPr>
            <a:noAutofit/>
          </a:bodyPr>
          <a:lstStyle/>
          <a:p>
            <a:pPr marL="355600" indent="-342900">
              <a:lnSpc>
                <a:spcPct val="100000"/>
              </a:lnSpc>
              <a:spcBef>
                <a:spcPts val="420"/>
              </a:spcBef>
              <a:buFont typeface="Arial"/>
              <a:buChar char="•"/>
              <a:tabLst>
                <a:tab pos="354965" algn="l"/>
                <a:tab pos="355600" algn="l"/>
              </a:tabLst>
            </a:pPr>
            <a:r>
              <a:rPr lang="en-US" sz="3200" spc="-120" dirty="0">
                <a:latin typeface="Carlito"/>
                <a:cs typeface="Carlito"/>
              </a:rPr>
              <a:t>To </a:t>
            </a:r>
            <a:r>
              <a:rPr lang="en-US" sz="3200" spc="-5" dirty="0">
                <a:latin typeface="Carlito"/>
                <a:cs typeface="Carlito"/>
              </a:rPr>
              <a:t>move </a:t>
            </a:r>
            <a:r>
              <a:rPr lang="en-US" sz="3200" dirty="0">
                <a:latin typeface="Carlito"/>
                <a:cs typeface="Carlito"/>
              </a:rPr>
              <a:t>a</a:t>
            </a:r>
            <a:r>
              <a:rPr lang="en-US" sz="3200" spc="100" dirty="0">
                <a:latin typeface="Carlito"/>
                <a:cs typeface="Carlito"/>
              </a:rPr>
              <a:t> </a:t>
            </a:r>
            <a:r>
              <a:rPr lang="en-US" sz="3200" spc="-35" dirty="0">
                <a:latin typeface="Carlito"/>
                <a:cs typeface="Carlito"/>
              </a:rPr>
              <a:t>window,</a:t>
            </a:r>
            <a:endParaRPr lang="en-US" sz="3200" dirty="0">
              <a:latin typeface="Carlito"/>
              <a:cs typeface="Carlito"/>
            </a:endParaRPr>
          </a:p>
          <a:p>
            <a:pPr marL="355600" marR="243204" indent="-342900">
              <a:lnSpc>
                <a:spcPct val="100000"/>
              </a:lnSpc>
              <a:spcBef>
                <a:spcPts val="690"/>
              </a:spcBef>
              <a:buFont typeface="Arial"/>
              <a:buChar char="•"/>
              <a:tabLst>
                <a:tab pos="354965" algn="l"/>
                <a:tab pos="355600" algn="l"/>
              </a:tabLst>
            </a:pPr>
            <a:r>
              <a:rPr lang="en-US" sz="3200" dirty="0">
                <a:latin typeface="Carlito"/>
                <a:cs typeface="Carlito"/>
              </a:rPr>
              <a:t>Place the mouse </a:t>
            </a:r>
            <a:r>
              <a:rPr lang="en-US" sz="3200" spc="-10" dirty="0">
                <a:latin typeface="Carlito"/>
                <a:cs typeface="Carlito"/>
              </a:rPr>
              <a:t>pointer over </a:t>
            </a:r>
            <a:r>
              <a:rPr lang="en-US" sz="3200" dirty="0">
                <a:latin typeface="Carlito"/>
                <a:cs typeface="Carlito"/>
              </a:rPr>
              <a:t>the title </a:t>
            </a:r>
            <a:r>
              <a:rPr lang="en-US" sz="3200" spc="-5" dirty="0">
                <a:latin typeface="Carlito"/>
                <a:cs typeface="Carlito"/>
              </a:rPr>
              <a:t>bar </a:t>
            </a:r>
            <a:r>
              <a:rPr lang="en-US" sz="3200" spc="-10" dirty="0">
                <a:latin typeface="Carlito"/>
                <a:cs typeface="Carlito"/>
              </a:rPr>
              <a:t>(at </a:t>
            </a:r>
            <a:r>
              <a:rPr lang="en-US" sz="3200" dirty="0">
                <a:latin typeface="Carlito"/>
                <a:cs typeface="Carlito"/>
              </a:rPr>
              <a:t>the</a:t>
            </a:r>
            <a:r>
              <a:rPr lang="en-US" sz="3200" spc="-145" dirty="0">
                <a:latin typeface="Carlito"/>
                <a:cs typeface="Carlito"/>
              </a:rPr>
              <a:t> </a:t>
            </a:r>
            <a:r>
              <a:rPr lang="en-US" sz="3200" spc="-15" dirty="0">
                <a:latin typeface="Carlito"/>
                <a:cs typeface="Carlito"/>
              </a:rPr>
              <a:t>top  </a:t>
            </a:r>
            <a:r>
              <a:rPr lang="en-US" sz="3200" spc="-5" dirty="0">
                <a:latin typeface="Carlito"/>
                <a:cs typeface="Carlito"/>
              </a:rPr>
              <a:t>of </a:t>
            </a:r>
            <a:r>
              <a:rPr lang="en-US" sz="3200" dirty="0">
                <a:latin typeface="Carlito"/>
                <a:cs typeface="Carlito"/>
              </a:rPr>
              <a:t>the</a:t>
            </a:r>
            <a:r>
              <a:rPr lang="en-US" sz="3200" spc="-10" dirty="0">
                <a:latin typeface="Carlito"/>
                <a:cs typeface="Carlito"/>
              </a:rPr>
              <a:t> </a:t>
            </a:r>
            <a:r>
              <a:rPr lang="en-US" sz="3200" dirty="0">
                <a:latin typeface="Carlito"/>
                <a:cs typeface="Carlito"/>
              </a:rPr>
              <a:t>window).</a:t>
            </a:r>
          </a:p>
          <a:p>
            <a:pPr marL="355600" marR="5080" indent="-342900">
              <a:lnSpc>
                <a:spcPct val="100000"/>
              </a:lnSpc>
              <a:spcBef>
                <a:spcPts val="640"/>
              </a:spcBef>
              <a:buFont typeface="Arial"/>
              <a:buChar char="•"/>
              <a:tabLst>
                <a:tab pos="433070" algn="l"/>
                <a:tab pos="433705" algn="l"/>
              </a:tabLst>
            </a:pPr>
            <a:r>
              <a:rPr lang="en-US" sz="3200" dirty="0">
                <a:latin typeface="Carlito"/>
              </a:rPr>
              <a:t>	</a:t>
            </a:r>
            <a:r>
              <a:rPr lang="en-US" sz="3200" spc="-5" dirty="0">
                <a:latin typeface="Carlito"/>
                <a:cs typeface="Carlito"/>
              </a:rPr>
              <a:t>Click </a:t>
            </a:r>
            <a:r>
              <a:rPr lang="en-US" sz="3200" dirty="0">
                <a:latin typeface="Carlito"/>
                <a:cs typeface="Carlito"/>
              </a:rPr>
              <a:t>and </a:t>
            </a:r>
            <a:r>
              <a:rPr lang="en-US" sz="3200" spc="-5" dirty="0">
                <a:latin typeface="Carlito"/>
                <a:cs typeface="Carlito"/>
              </a:rPr>
              <a:t>hold down </a:t>
            </a:r>
            <a:r>
              <a:rPr lang="en-US" sz="3200" dirty="0">
                <a:latin typeface="Carlito"/>
                <a:cs typeface="Carlito"/>
              </a:rPr>
              <a:t>the </a:t>
            </a:r>
            <a:r>
              <a:rPr lang="en-US" sz="3200" spc="-10" dirty="0">
                <a:latin typeface="Carlito"/>
                <a:cs typeface="Carlito"/>
              </a:rPr>
              <a:t>left </a:t>
            </a:r>
            <a:r>
              <a:rPr lang="en-US" sz="3200" dirty="0">
                <a:latin typeface="Carlito"/>
                <a:cs typeface="Carlito"/>
              </a:rPr>
              <a:t>mouse </a:t>
            </a:r>
            <a:r>
              <a:rPr lang="en-US" sz="3200" spc="-15" dirty="0">
                <a:latin typeface="Carlito"/>
                <a:cs typeface="Carlito"/>
              </a:rPr>
              <a:t>button. </a:t>
            </a:r>
            <a:r>
              <a:rPr lang="en-US" sz="3200" spc="-10" dirty="0">
                <a:latin typeface="Carlito"/>
                <a:cs typeface="Carlito"/>
              </a:rPr>
              <a:t>(Note</a:t>
            </a:r>
            <a:r>
              <a:rPr lang="en-US" sz="3200" spc="-120" dirty="0">
                <a:latin typeface="Carlito"/>
                <a:cs typeface="Carlito"/>
              </a:rPr>
              <a:t> </a:t>
            </a:r>
            <a:r>
              <a:rPr lang="en-US" sz="3200" spc="-10" dirty="0">
                <a:latin typeface="Carlito"/>
                <a:cs typeface="Carlito"/>
              </a:rPr>
              <a:t>that  </a:t>
            </a:r>
            <a:r>
              <a:rPr lang="en-US" sz="3200" spc="-15" dirty="0">
                <a:latin typeface="Carlito"/>
                <a:cs typeface="Carlito"/>
              </a:rPr>
              <a:t>you </a:t>
            </a:r>
            <a:r>
              <a:rPr lang="en-US" sz="3200" spc="-5" dirty="0">
                <a:latin typeface="Carlito"/>
                <a:cs typeface="Carlito"/>
              </a:rPr>
              <a:t>cannot move </a:t>
            </a:r>
            <a:r>
              <a:rPr lang="en-US" sz="3200" dirty="0">
                <a:latin typeface="Carlito"/>
                <a:cs typeface="Carlito"/>
              </a:rPr>
              <a:t>a window </a:t>
            </a:r>
            <a:r>
              <a:rPr lang="en-US" sz="3200" spc="-10" dirty="0">
                <a:latin typeface="Carlito"/>
                <a:cs typeface="Carlito"/>
              </a:rPr>
              <a:t>that </a:t>
            </a:r>
            <a:r>
              <a:rPr lang="en-US" sz="3200" spc="-5" dirty="0">
                <a:latin typeface="Carlito"/>
                <a:cs typeface="Carlito"/>
              </a:rPr>
              <a:t>has been</a:t>
            </a:r>
            <a:r>
              <a:rPr lang="en-US" sz="3200" spc="-105" dirty="0">
                <a:latin typeface="Carlito"/>
                <a:cs typeface="Carlito"/>
              </a:rPr>
              <a:t> </a:t>
            </a:r>
            <a:r>
              <a:rPr lang="en-US" sz="3200" spc="-10" dirty="0">
                <a:latin typeface="Carlito"/>
                <a:cs typeface="Carlito"/>
              </a:rPr>
              <a:t>maximized)</a:t>
            </a:r>
            <a:endParaRPr lang="en-US" sz="3200" dirty="0">
              <a:latin typeface="Carlito"/>
              <a:cs typeface="Carlito"/>
            </a:endParaRPr>
          </a:p>
          <a:p>
            <a:pPr marL="355600" marR="297815" indent="-342900">
              <a:lnSpc>
                <a:spcPct val="100000"/>
              </a:lnSpc>
              <a:spcBef>
                <a:spcPts val="640"/>
              </a:spcBef>
              <a:buFont typeface="Arial"/>
              <a:buChar char="•"/>
              <a:tabLst>
                <a:tab pos="354965" algn="l"/>
                <a:tab pos="355600" algn="l"/>
              </a:tabLst>
            </a:pPr>
            <a:r>
              <a:rPr lang="en-US" sz="3200" spc="-20" dirty="0">
                <a:latin typeface="Carlito"/>
                <a:cs typeface="Carlito"/>
              </a:rPr>
              <a:t>Drag </a:t>
            </a:r>
            <a:r>
              <a:rPr lang="en-US" sz="3200" dirty="0">
                <a:latin typeface="Carlito"/>
                <a:cs typeface="Carlito"/>
              </a:rPr>
              <a:t>the window </a:t>
            </a:r>
            <a:r>
              <a:rPr lang="en-US" sz="3200" spc="-15" dirty="0">
                <a:latin typeface="Carlito"/>
                <a:cs typeface="Carlito"/>
              </a:rPr>
              <a:t>to </a:t>
            </a:r>
            <a:r>
              <a:rPr lang="en-US" sz="3200" dirty="0">
                <a:latin typeface="Carlito"/>
                <a:cs typeface="Carlito"/>
              </a:rPr>
              <a:t>the </a:t>
            </a:r>
            <a:r>
              <a:rPr lang="en-US" sz="3200" spc="-5" dirty="0">
                <a:latin typeface="Carlito"/>
                <a:cs typeface="Carlito"/>
              </a:rPr>
              <a:t>place </a:t>
            </a:r>
            <a:r>
              <a:rPr lang="en-US" sz="3200" spc="-10" dirty="0">
                <a:latin typeface="Carlito"/>
                <a:cs typeface="Carlito"/>
              </a:rPr>
              <a:t>where </a:t>
            </a:r>
            <a:r>
              <a:rPr lang="en-US" sz="3200" spc="-15" dirty="0">
                <a:latin typeface="Carlito"/>
                <a:cs typeface="Carlito"/>
              </a:rPr>
              <a:t>you want </a:t>
            </a:r>
            <a:r>
              <a:rPr lang="en-US" sz="3200" dirty="0">
                <a:latin typeface="Carlito"/>
                <a:cs typeface="Carlito"/>
              </a:rPr>
              <a:t>it and  </a:t>
            </a:r>
            <a:r>
              <a:rPr lang="en-US" sz="3200" spc="-10" dirty="0">
                <a:latin typeface="Carlito"/>
                <a:cs typeface="Carlito"/>
              </a:rPr>
              <a:t>release </a:t>
            </a:r>
            <a:r>
              <a:rPr lang="en-US" sz="3200" dirty="0">
                <a:latin typeface="Carlito"/>
                <a:cs typeface="Carlito"/>
              </a:rPr>
              <a:t>the mouse</a:t>
            </a:r>
            <a:r>
              <a:rPr lang="en-US" sz="3200" spc="-50" dirty="0">
                <a:latin typeface="Carlito"/>
                <a:cs typeface="Carlito"/>
              </a:rPr>
              <a:t> </a:t>
            </a:r>
            <a:r>
              <a:rPr lang="en-US" sz="3200" spc="-15" dirty="0">
                <a:latin typeface="Carlito"/>
                <a:cs typeface="Carlito"/>
              </a:rPr>
              <a:t>button.</a:t>
            </a:r>
            <a:endParaRPr lang="en-US" sz="3200" dirty="0">
              <a:latin typeface="Carlito"/>
              <a:cs typeface="Carlito"/>
            </a:endParaRPr>
          </a:p>
          <a:p>
            <a:pPr marL="12700" marR="738505" indent="0">
              <a:lnSpc>
                <a:spcPct val="100000"/>
              </a:lnSpc>
              <a:spcBef>
                <a:spcPts val="645"/>
              </a:spcBef>
              <a:buNone/>
              <a:tabLst>
                <a:tab pos="354965" algn="l"/>
                <a:tab pos="355600" algn="l"/>
              </a:tabLst>
            </a:pPr>
            <a:r>
              <a:rPr lang="en-US" sz="3200" b="1" spc="-20" dirty="0">
                <a:latin typeface="Carlito"/>
                <a:cs typeface="Carlito"/>
              </a:rPr>
              <a:t>Alternatively</a:t>
            </a:r>
            <a:r>
              <a:rPr lang="en-US" sz="3200" spc="-20" dirty="0">
                <a:latin typeface="Carlito"/>
                <a:cs typeface="Carlito"/>
              </a:rPr>
              <a:t>, </a:t>
            </a:r>
          </a:p>
          <a:p>
            <a:pPr marL="355600" marR="738505" indent="-342900">
              <a:lnSpc>
                <a:spcPct val="100000"/>
              </a:lnSpc>
              <a:spcBef>
                <a:spcPts val="645"/>
              </a:spcBef>
              <a:buFont typeface="Arial"/>
              <a:buChar char="•"/>
              <a:tabLst>
                <a:tab pos="354965" algn="l"/>
                <a:tab pos="355600" algn="l"/>
              </a:tabLst>
            </a:pPr>
            <a:r>
              <a:rPr lang="en-US" sz="3200" spc="-15" dirty="0">
                <a:latin typeface="Carlito"/>
                <a:cs typeface="Carlito"/>
              </a:rPr>
              <a:t>you </a:t>
            </a:r>
            <a:r>
              <a:rPr lang="en-US" sz="3200" spc="-10" dirty="0">
                <a:latin typeface="Carlito"/>
                <a:cs typeface="Carlito"/>
              </a:rPr>
              <a:t>can </a:t>
            </a:r>
            <a:r>
              <a:rPr lang="en-US" sz="3200" dirty="0">
                <a:latin typeface="Carlito"/>
                <a:cs typeface="Carlito"/>
              </a:rPr>
              <a:t>also </a:t>
            </a:r>
            <a:r>
              <a:rPr lang="en-US" sz="3200" spc="-5" dirty="0">
                <a:latin typeface="Carlito"/>
                <a:cs typeface="Carlito"/>
              </a:rPr>
              <a:t>move </a:t>
            </a:r>
            <a:r>
              <a:rPr lang="en-US" sz="3200" dirty="0">
                <a:latin typeface="Carlito"/>
                <a:cs typeface="Carlito"/>
              </a:rPr>
              <a:t>a window </a:t>
            </a:r>
            <a:r>
              <a:rPr lang="en-US" sz="3200" spc="-10" dirty="0">
                <a:latin typeface="Carlito"/>
                <a:cs typeface="Carlito"/>
              </a:rPr>
              <a:t>by the  following </a:t>
            </a:r>
            <a:r>
              <a:rPr lang="en-US" sz="3200" spc="-5" dirty="0">
                <a:latin typeface="Carlito"/>
                <a:cs typeface="Carlito"/>
              </a:rPr>
              <a:t>method:</a:t>
            </a:r>
            <a:endParaRPr lang="en-US" sz="3200" dirty="0">
              <a:latin typeface="Carlito"/>
              <a:cs typeface="Carlito"/>
            </a:endParaRPr>
          </a:p>
          <a:p>
            <a:pPr marL="355600" indent="-342900">
              <a:lnSpc>
                <a:spcPct val="100000"/>
              </a:lnSpc>
              <a:spcBef>
                <a:spcPts val="280"/>
              </a:spcBef>
              <a:buFont typeface="Arial"/>
              <a:buChar char="•"/>
              <a:tabLst>
                <a:tab pos="354965" algn="l"/>
                <a:tab pos="355600" algn="l"/>
              </a:tabLst>
            </a:pPr>
            <a:r>
              <a:rPr lang="en-US" sz="3200" spc="-5" dirty="0">
                <a:latin typeface="Carlito"/>
                <a:cs typeface="Carlito"/>
              </a:rPr>
              <a:t>Right </a:t>
            </a:r>
            <a:r>
              <a:rPr lang="en-US" sz="3200" dirty="0">
                <a:latin typeface="Carlito"/>
                <a:cs typeface="Carlito"/>
              </a:rPr>
              <a:t>click </a:t>
            </a:r>
            <a:r>
              <a:rPr lang="en-US" sz="3200" spc="-10" dirty="0">
                <a:latin typeface="Carlito"/>
                <a:cs typeface="Carlito"/>
              </a:rPr>
              <a:t>at </a:t>
            </a:r>
            <a:r>
              <a:rPr lang="en-US" sz="3200" spc="-15" dirty="0">
                <a:latin typeface="Carlito"/>
                <a:cs typeface="Carlito"/>
              </a:rPr>
              <a:t>any </a:t>
            </a:r>
            <a:r>
              <a:rPr lang="en-US" sz="3200" spc="-5" dirty="0">
                <a:latin typeface="Carlito"/>
                <a:cs typeface="Carlito"/>
              </a:rPr>
              <a:t>blank </a:t>
            </a:r>
            <a:r>
              <a:rPr lang="en-US" sz="3200" spc="-10" dirty="0">
                <a:latin typeface="Carlito"/>
                <a:cs typeface="Carlito"/>
              </a:rPr>
              <a:t>area </a:t>
            </a:r>
            <a:r>
              <a:rPr lang="en-US" sz="3200" spc="-5" dirty="0">
                <a:latin typeface="Carlito"/>
                <a:cs typeface="Carlito"/>
              </a:rPr>
              <a:t>of </a:t>
            </a:r>
            <a:r>
              <a:rPr lang="en-US" sz="3200" dirty="0">
                <a:latin typeface="Carlito"/>
                <a:cs typeface="Carlito"/>
              </a:rPr>
              <a:t>the title</a:t>
            </a:r>
            <a:r>
              <a:rPr lang="en-US" sz="3200" spc="-30" dirty="0">
                <a:latin typeface="Carlito"/>
                <a:cs typeface="Carlito"/>
              </a:rPr>
              <a:t> </a:t>
            </a:r>
            <a:r>
              <a:rPr lang="en-US" sz="3200" spc="-5" dirty="0">
                <a:latin typeface="Carlito"/>
                <a:cs typeface="Carlito"/>
              </a:rPr>
              <a:t>bar</a:t>
            </a:r>
            <a:endParaRPr lang="en-US" sz="3200" dirty="0">
              <a:latin typeface="Carlito"/>
              <a:cs typeface="Carlito"/>
            </a:endParaRPr>
          </a:p>
        </p:txBody>
      </p:sp>
      <p:sp>
        <p:nvSpPr>
          <p:cNvPr id="4" name="object 7">
            <a:extLst>
              <a:ext uri="{FF2B5EF4-FFF2-40B4-BE49-F238E27FC236}">
                <a16:creationId xmlns:a16="http://schemas.microsoft.com/office/drawing/2014/main" id="{CF3F709B-4781-43F0-A079-E71A6BA9D810}"/>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350398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649"/>
          </a:xfrm>
        </p:spPr>
        <p:txBody>
          <a:bodyPr>
            <a:normAutofit fontScale="90000"/>
          </a:bodyPr>
          <a:lstStyle/>
          <a:p>
            <a:pPr algn="ctr"/>
            <a:r>
              <a:rPr lang="en-US" sz="6000" b="1" dirty="0">
                <a:latin typeface="Carlito"/>
              </a:rPr>
              <a:t>Moving a Window(File Explorer)</a:t>
            </a:r>
          </a:p>
        </p:txBody>
      </p:sp>
      <p:sp>
        <p:nvSpPr>
          <p:cNvPr id="3" name="Content Placeholder 2"/>
          <p:cNvSpPr>
            <a:spLocks noGrp="1"/>
          </p:cNvSpPr>
          <p:nvPr>
            <p:ph idx="1"/>
          </p:nvPr>
        </p:nvSpPr>
        <p:spPr>
          <a:xfrm>
            <a:off x="838200" y="1186774"/>
            <a:ext cx="10515600" cy="5466945"/>
          </a:xfrm>
        </p:spPr>
        <p:txBody>
          <a:bodyPr>
            <a:noAutofit/>
          </a:bodyPr>
          <a:lstStyle/>
          <a:p>
            <a:pPr marL="355600" indent="-342900">
              <a:lnSpc>
                <a:spcPct val="100000"/>
              </a:lnSpc>
              <a:spcBef>
                <a:spcPts val="459"/>
              </a:spcBef>
              <a:buFont typeface="Arial"/>
              <a:buChar char="•"/>
              <a:tabLst>
                <a:tab pos="354965" algn="l"/>
                <a:tab pos="355600" algn="l"/>
              </a:tabLst>
            </a:pPr>
            <a:r>
              <a:rPr lang="en-US" sz="3200" spc="-5" dirty="0">
                <a:latin typeface="Carlito"/>
                <a:cs typeface="Carlito"/>
              </a:rPr>
              <a:t>Select </a:t>
            </a:r>
            <a:r>
              <a:rPr lang="en-US" sz="3200" spc="-10" dirty="0">
                <a:latin typeface="Carlito"/>
                <a:cs typeface="Carlito"/>
              </a:rPr>
              <a:t>move </a:t>
            </a:r>
            <a:r>
              <a:rPr lang="en-US" sz="3200" spc="-20" dirty="0">
                <a:latin typeface="Carlito"/>
                <a:cs typeface="Carlito"/>
              </a:rPr>
              <a:t>from </a:t>
            </a:r>
            <a:r>
              <a:rPr lang="en-US" sz="3200" dirty="0">
                <a:latin typeface="Carlito"/>
                <a:cs typeface="Carlito"/>
              </a:rPr>
              <a:t>the menu</a:t>
            </a:r>
            <a:r>
              <a:rPr lang="en-US" sz="3200" spc="-25" dirty="0">
                <a:latin typeface="Carlito"/>
                <a:cs typeface="Carlito"/>
              </a:rPr>
              <a:t> </a:t>
            </a:r>
            <a:r>
              <a:rPr lang="en-US" sz="3200" spc="-5" dirty="0">
                <a:latin typeface="Carlito"/>
                <a:cs typeface="Carlito"/>
              </a:rPr>
              <a:t>options</a:t>
            </a:r>
            <a:endParaRPr lang="en-US" sz="3200" dirty="0">
              <a:latin typeface="Carlito"/>
              <a:cs typeface="Carlito"/>
            </a:endParaRPr>
          </a:p>
          <a:p>
            <a:pPr marL="355600" marR="5080" indent="-342900">
              <a:lnSpc>
                <a:spcPct val="100000"/>
              </a:lnSpc>
              <a:spcBef>
                <a:spcPts val="765"/>
              </a:spcBef>
              <a:buFont typeface="Arial"/>
              <a:buChar char="•"/>
              <a:tabLst>
                <a:tab pos="354965" algn="l"/>
                <a:tab pos="355600" algn="l"/>
              </a:tabLst>
            </a:pPr>
            <a:r>
              <a:rPr lang="en-US" sz="3200" spc="-10" dirty="0">
                <a:latin typeface="Carlito"/>
                <a:cs typeface="Carlito"/>
              </a:rPr>
              <a:t>Press </a:t>
            </a:r>
            <a:r>
              <a:rPr lang="en-US" sz="3200" spc="-20" dirty="0">
                <a:latin typeface="Carlito"/>
                <a:cs typeface="Carlito"/>
              </a:rPr>
              <a:t>any </a:t>
            </a:r>
            <a:r>
              <a:rPr lang="en-US" sz="3200" spc="-5" dirty="0">
                <a:latin typeface="Carlito"/>
                <a:cs typeface="Carlito"/>
              </a:rPr>
              <a:t>of </a:t>
            </a:r>
            <a:r>
              <a:rPr lang="en-US" sz="3200" dirty="0">
                <a:latin typeface="Carlito"/>
                <a:cs typeface="Carlito"/>
              </a:rPr>
              <a:t>the </a:t>
            </a:r>
            <a:r>
              <a:rPr lang="en-US" sz="3200" spc="-10" dirty="0">
                <a:latin typeface="Carlito"/>
                <a:cs typeface="Carlito"/>
              </a:rPr>
              <a:t>cursor </a:t>
            </a:r>
            <a:r>
              <a:rPr lang="en-US" sz="3200" spc="-15" dirty="0">
                <a:latin typeface="Carlito"/>
                <a:cs typeface="Carlito"/>
              </a:rPr>
              <a:t>control </a:t>
            </a:r>
            <a:r>
              <a:rPr lang="en-US" sz="3200" spc="-10" dirty="0">
                <a:latin typeface="Carlito"/>
                <a:cs typeface="Carlito"/>
              </a:rPr>
              <a:t>movement </a:t>
            </a:r>
            <a:r>
              <a:rPr lang="en-US" sz="3200" spc="-15" dirty="0">
                <a:latin typeface="Carlito"/>
                <a:cs typeface="Carlito"/>
              </a:rPr>
              <a:t>(arrow)  </a:t>
            </a:r>
            <a:r>
              <a:rPr lang="en-US" sz="3200" spc="-40" dirty="0">
                <a:latin typeface="Carlito"/>
                <a:cs typeface="Carlito"/>
              </a:rPr>
              <a:t>keys </a:t>
            </a:r>
            <a:r>
              <a:rPr lang="en-US" sz="3200" spc="-5" dirty="0">
                <a:latin typeface="Carlito"/>
                <a:cs typeface="Carlito"/>
              </a:rPr>
              <a:t>of </a:t>
            </a:r>
            <a:r>
              <a:rPr lang="en-US" sz="3200" spc="-15" dirty="0">
                <a:latin typeface="Carlito"/>
                <a:cs typeface="Carlito"/>
              </a:rPr>
              <a:t>your </a:t>
            </a:r>
            <a:r>
              <a:rPr lang="en-US" sz="3200" spc="-20" dirty="0">
                <a:latin typeface="Carlito"/>
                <a:cs typeface="Carlito"/>
              </a:rPr>
              <a:t>keyboard </a:t>
            </a:r>
            <a:r>
              <a:rPr lang="en-US" sz="3200" spc="-10" dirty="0">
                <a:latin typeface="Carlito"/>
                <a:cs typeface="Carlito"/>
              </a:rPr>
              <a:t>to </a:t>
            </a:r>
            <a:r>
              <a:rPr lang="en-US" sz="3200" dirty="0">
                <a:latin typeface="Carlito"/>
                <a:cs typeface="Carlito"/>
              </a:rPr>
              <a:t>lock the </a:t>
            </a:r>
            <a:r>
              <a:rPr lang="en-US" sz="3200" spc="-10" dirty="0">
                <a:latin typeface="Carlito"/>
                <a:cs typeface="Carlito"/>
              </a:rPr>
              <a:t>window to </a:t>
            </a:r>
            <a:r>
              <a:rPr lang="en-US" sz="3200" dirty="0">
                <a:latin typeface="Carlito"/>
                <a:cs typeface="Carlito"/>
              </a:rPr>
              <a:t>the  </a:t>
            </a:r>
            <a:r>
              <a:rPr lang="en-US" sz="3200" spc="-5" dirty="0">
                <a:latin typeface="Carlito"/>
                <a:cs typeface="Carlito"/>
              </a:rPr>
              <a:t>mouse</a:t>
            </a:r>
            <a:r>
              <a:rPr lang="en-US" sz="3200" spc="-10" dirty="0">
                <a:latin typeface="Carlito"/>
                <a:cs typeface="Carlito"/>
              </a:rPr>
              <a:t> </a:t>
            </a:r>
            <a:r>
              <a:rPr lang="en-US" sz="3200" spc="-50" dirty="0">
                <a:latin typeface="Carlito"/>
                <a:cs typeface="Carlito"/>
              </a:rPr>
              <a:t>pointer.</a:t>
            </a:r>
            <a:endParaRPr lang="en-US" sz="3200" dirty="0">
              <a:latin typeface="Carlito"/>
              <a:cs typeface="Carlito"/>
            </a:endParaRPr>
          </a:p>
          <a:p>
            <a:pPr marL="355600" marR="114300" indent="-342900">
              <a:lnSpc>
                <a:spcPct val="100000"/>
              </a:lnSpc>
              <a:spcBef>
                <a:spcPts val="675"/>
              </a:spcBef>
              <a:buFont typeface="Arial"/>
              <a:buChar char="•"/>
              <a:tabLst>
                <a:tab pos="440690" algn="l"/>
                <a:tab pos="441325" algn="l"/>
              </a:tabLst>
            </a:pPr>
            <a:r>
              <a:rPr lang="en-US" sz="3200" dirty="0"/>
              <a:t>	</a:t>
            </a:r>
            <a:r>
              <a:rPr lang="en-US" sz="3200" spc="-10" dirty="0">
                <a:latin typeface="Carlito"/>
                <a:cs typeface="Carlito"/>
              </a:rPr>
              <a:t>Simply move </a:t>
            </a:r>
            <a:r>
              <a:rPr lang="en-US" sz="3200" dirty="0">
                <a:latin typeface="Carlito"/>
                <a:cs typeface="Carlito"/>
              </a:rPr>
              <a:t>the mouse </a:t>
            </a:r>
            <a:r>
              <a:rPr lang="en-US" sz="3200" spc="-15" dirty="0">
                <a:latin typeface="Carlito"/>
                <a:cs typeface="Carlito"/>
              </a:rPr>
              <a:t>pointer </a:t>
            </a:r>
            <a:r>
              <a:rPr lang="en-US" sz="3200" spc="-10" dirty="0">
                <a:latin typeface="Carlito"/>
                <a:cs typeface="Carlito"/>
              </a:rPr>
              <a:t>where </a:t>
            </a:r>
            <a:r>
              <a:rPr lang="en-US" sz="3200" spc="-15" dirty="0">
                <a:latin typeface="Carlito"/>
                <a:cs typeface="Carlito"/>
              </a:rPr>
              <a:t>you want  </a:t>
            </a:r>
            <a:r>
              <a:rPr lang="en-US" sz="3200" dirty="0">
                <a:latin typeface="Carlito"/>
                <a:cs typeface="Carlito"/>
              </a:rPr>
              <a:t>the </a:t>
            </a:r>
            <a:r>
              <a:rPr lang="en-US" sz="3200" spc="-10" dirty="0">
                <a:latin typeface="Carlito"/>
                <a:cs typeface="Carlito"/>
              </a:rPr>
              <a:t>window to </a:t>
            </a:r>
            <a:r>
              <a:rPr lang="en-US" sz="3200" spc="-5" dirty="0">
                <a:latin typeface="Carlito"/>
                <a:cs typeface="Carlito"/>
              </a:rPr>
              <a:t>be. </a:t>
            </a:r>
            <a:r>
              <a:rPr lang="en-US" sz="3200" spc="-10" dirty="0">
                <a:latin typeface="Carlito"/>
                <a:cs typeface="Carlito"/>
              </a:rPr>
              <a:t>Note </a:t>
            </a:r>
            <a:r>
              <a:rPr lang="en-US" sz="3200" spc="-5" dirty="0">
                <a:latin typeface="Carlito"/>
                <a:cs typeface="Carlito"/>
              </a:rPr>
              <a:t>that </a:t>
            </a:r>
            <a:r>
              <a:rPr lang="en-US" sz="3200" dirty="0">
                <a:latin typeface="Carlito"/>
                <a:cs typeface="Carlito"/>
              </a:rPr>
              <a:t>as </a:t>
            </a:r>
            <a:r>
              <a:rPr lang="en-US" sz="3200" spc="-15" dirty="0">
                <a:latin typeface="Carlito"/>
                <a:cs typeface="Carlito"/>
              </a:rPr>
              <a:t>you </a:t>
            </a:r>
            <a:r>
              <a:rPr lang="en-US" sz="3200" spc="-10" dirty="0">
                <a:latin typeface="Carlito"/>
                <a:cs typeface="Carlito"/>
              </a:rPr>
              <a:t>move </a:t>
            </a:r>
            <a:r>
              <a:rPr lang="en-US" sz="3200" dirty="0">
                <a:latin typeface="Carlito"/>
                <a:cs typeface="Carlito"/>
              </a:rPr>
              <a:t>the  </a:t>
            </a:r>
            <a:r>
              <a:rPr lang="en-US" sz="3200" spc="-5" dirty="0">
                <a:latin typeface="Carlito"/>
                <a:cs typeface="Carlito"/>
              </a:rPr>
              <a:t>mouse </a:t>
            </a:r>
            <a:r>
              <a:rPr lang="en-US" sz="3200" spc="-10" dirty="0">
                <a:latin typeface="Carlito"/>
                <a:cs typeface="Carlito"/>
              </a:rPr>
              <a:t>pointer </a:t>
            </a:r>
            <a:r>
              <a:rPr lang="en-US" sz="3200" spc="-15" dirty="0">
                <a:latin typeface="Carlito"/>
                <a:cs typeface="Carlito"/>
              </a:rPr>
              <a:t>anywhere </a:t>
            </a:r>
            <a:r>
              <a:rPr lang="en-US" sz="3200" spc="-5" dirty="0">
                <a:latin typeface="Carlito"/>
                <a:cs typeface="Carlito"/>
              </a:rPr>
              <a:t>on </a:t>
            </a:r>
            <a:r>
              <a:rPr lang="en-US" sz="3200" dirty="0">
                <a:latin typeface="Carlito"/>
                <a:cs typeface="Carlito"/>
              </a:rPr>
              <a:t>the </a:t>
            </a:r>
            <a:r>
              <a:rPr lang="en-US" sz="3200" spc="-10" dirty="0">
                <a:latin typeface="Carlito"/>
                <a:cs typeface="Carlito"/>
              </a:rPr>
              <a:t>desktop </a:t>
            </a:r>
            <a:r>
              <a:rPr lang="en-US" sz="3200" dirty="0">
                <a:latin typeface="Carlito"/>
                <a:cs typeface="Carlito"/>
              </a:rPr>
              <a:t>the  window </a:t>
            </a:r>
            <a:r>
              <a:rPr lang="en-US" sz="3200" spc="-10" dirty="0">
                <a:latin typeface="Carlito"/>
                <a:cs typeface="Carlito"/>
              </a:rPr>
              <a:t>to </a:t>
            </a:r>
            <a:r>
              <a:rPr lang="en-US" sz="3200" spc="-5" dirty="0">
                <a:latin typeface="Carlito"/>
                <a:cs typeface="Carlito"/>
              </a:rPr>
              <a:t>be moved moves</a:t>
            </a:r>
            <a:r>
              <a:rPr lang="en-US" sz="3200" spc="-30" dirty="0">
                <a:latin typeface="Carlito"/>
                <a:cs typeface="Carlito"/>
              </a:rPr>
              <a:t> </a:t>
            </a:r>
            <a:r>
              <a:rPr lang="en-US" sz="3200" spc="-25" dirty="0">
                <a:latin typeface="Carlito"/>
                <a:cs typeface="Carlito"/>
              </a:rPr>
              <a:t>accordingly.</a:t>
            </a:r>
            <a:endParaRPr lang="en-US" sz="3200" dirty="0">
              <a:latin typeface="Carlito"/>
              <a:cs typeface="Carlito"/>
            </a:endParaRPr>
          </a:p>
          <a:p>
            <a:pPr marL="355600" marR="964565" indent="-342900">
              <a:lnSpc>
                <a:spcPct val="100000"/>
              </a:lnSpc>
              <a:spcBef>
                <a:spcPts val="770"/>
              </a:spcBef>
              <a:buFont typeface="Arial"/>
              <a:buChar char="•"/>
              <a:tabLst>
                <a:tab pos="354965" algn="l"/>
                <a:tab pos="355600" algn="l"/>
              </a:tabLst>
            </a:pPr>
            <a:r>
              <a:rPr lang="en-US" sz="3200" spc="-10" dirty="0">
                <a:latin typeface="Carlito"/>
                <a:cs typeface="Carlito"/>
              </a:rPr>
              <a:t>Click </a:t>
            </a:r>
            <a:r>
              <a:rPr lang="en-US" sz="3200" dirty="0">
                <a:latin typeface="Carlito"/>
                <a:cs typeface="Carlito"/>
              </a:rPr>
              <a:t>the </a:t>
            </a:r>
            <a:r>
              <a:rPr lang="en-US" sz="3200" spc="-15" dirty="0">
                <a:latin typeface="Carlito"/>
                <a:cs typeface="Carlito"/>
              </a:rPr>
              <a:t>left button </a:t>
            </a:r>
            <a:r>
              <a:rPr lang="en-US" sz="3200" spc="-5" dirty="0">
                <a:latin typeface="Carlito"/>
                <a:cs typeface="Carlito"/>
              </a:rPr>
              <a:t>of </a:t>
            </a:r>
            <a:r>
              <a:rPr lang="en-US" sz="3200" dirty="0">
                <a:latin typeface="Carlito"/>
                <a:cs typeface="Carlito"/>
              </a:rPr>
              <a:t>the mouse </a:t>
            </a:r>
            <a:r>
              <a:rPr lang="en-US" sz="3200" spc="-5" dirty="0">
                <a:latin typeface="Carlito"/>
                <a:cs typeface="Carlito"/>
              </a:rPr>
              <a:t>when </a:t>
            </a:r>
            <a:r>
              <a:rPr lang="en-US" sz="3200" dirty="0">
                <a:latin typeface="Carlito"/>
                <a:cs typeface="Carlito"/>
              </a:rPr>
              <a:t>the  </a:t>
            </a:r>
            <a:r>
              <a:rPr lang="en-US" sz="3200" spc="-10" dirty="0">
                <a:latin typeface="Carlito"/>
                <a:cs typeface="Carlito"/>
              </a:rPr>
              <a:t>desired </a:t>
            </a:r>
            <a:r>
              <a:rPr lang="en-US" sz="3200" spc="-5" dirty="0">
                <a:latin typeface="Carlito"/>
                <a:cs typeface="Carlito"/>
              </a:rPr>
              <a:t>position </a:t>
            </a:r>
            <a:r>
              <a:rPr lang="en-US" sz="3200" dirty="0">
                <a:latin typeface="Carlito"/>
                <a:cs typeface="Carlito"/>
              </a:rPr>
              <a:t>is</a:t>
            </a:r>
            <a:r>
              <a:rPr lang="en-US" sz="3200" spc="15" dirty="0">
                <a:latin typeface="Carlito"/>
                <a:cs typeface="Carlito"/>
              </a:rPr>
              <a:t> </a:t>
            </a:r>
            <a:r>
              <a:rPr lang="en-US" sz="3200" spc="-10" dirty="0">
                <a:latin typeface="Carlito"/>
                <a:cs typeface="Carlito"/>
              </a:rPr>
              <a:t>obtained.</a:t>
            </a:r>
            <a:endParaRPr lang="en-US" sz="3200" dirty="0">
              <a:latin typeface="Carlito"/>
              <a:cs typeface="Carlito"/>
            </a:endParaRPr>
          </a:p>
        </p:txBody>
      </p:sp>
      <p:sp>
        <p:nvSpPr>
          <p:cNvPr id="4" name="object 7">
            <a:extLst>
              <a:ext uri="{FF2B5EF4-FFF2-40B4-BE49-F238E27FC236}">
                <a16:creationId xmlns:a16="http://schemas.microsoft.com/office/drawing/2014/main" id="{497CC6CA-D231-42CC-B013-D76E56EFB211}"/>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980321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649"/>
          </a:xfrm>
        </p:spPr>
        <p:txBody>
          <a:bodyPr>
            <a:normAutofit fontScale="90000"/>
          </a:bodyPr>
          <a:lstStyle/>
          <a:p>
            <a:pPr algn="ctr"/>
            <a:r>
              <a:rPr lang="en-US" sz="6000" b="1" dirty="0">
                <a:latin typeface="Carlito"/>
              </a:rPr>
              <a:t>Moving a Window(File Explorer)</a:t>
            </a:r>
          </a:p>
        </p:txBody>
      </p:sp>
      <p:sp>
        <p:nvSpPr>
          <p:cNvPr id="3" name="Content Placeholder 2"/>
          <p:cNvSpPr>
            <a:spLocks noGrp="1"/>
          </p:cNvSpPr>
          <p:nvPr>
            <p:ph idx="1"/>
          </p:nvPr>
        </p:nvSpPr>
        <p:spPr>
          <a:xfrm>
            <a:off x="838200" y="1186774"/>
            <a:ext cx="10515600" cy="5466945"/>
          </a:xfrm>
        </p:spPr>
        <p:txBody>
          <a:bodyPr>
            <a:noAutofit/>
          </a:bodyPr>
          <a:lstStyle/>
          <a:p>
            <a:pPr marL="355600" marR="5080" indent="-342900">
              <a:lnSpc>
                <a:spcPct val="100000"/>
              </a:lnSpc>
              <a:spcBef>
                <a:spcPts val="105"/>
              </a:spcBef>
              <a:buFont typeface="Arial"/>
              <a:buChar char="•"/>
              <a:tabLst>
                <a:tab pos="354965" algn="l"/>
                <a:tab pos="355600" algn="l"/>
              </a:tabLst>
            </a:pPr>
            <a:r>
              <a:rPr lang="en-US" sz="3600" spc="-25" dirty="0">
                <a:latin typeface="Carlito"/>
                <a:cs typeface="Carlito"/>
              </a:rPr>
              <a:t>Before </a:t>
            </a:r>
            <a:r>
              <a:rPr lang="en-US" sz="3600" spc="-5" dirty="0">
                <a:latin typeface="Carlito"/>
                <a:cs typeface="Carlito"/>
              </a:rPr>
              <a:t>clicking </a:t>
            </a:r>
            <a:r>
              <a:rPr lang="en-US" sz="3600" spc="-10" dirty="0">
                <a:latin typeface="Carlito"/>
                <a:cs typeface="Carlito"/>
              </a:rPr>
              <a:t>at </a:t>
            </a:r>
            <a:r>
              <a:rPr lang="en-US" sz="3600" dirty="0">
                <a:latin typeface="Carlito"/>
                <a:cs typeface="Carlito"/>
              </a:rPr>
              <a:t>the </a:t>
            </a:r>
            <a:r>
              <a:rPr lang="en-US" sz="3600" spc="-10" dirty="0">
                <a:latin typeface="Carlito"/>
                <a:cs typeface="Carlito"/>
              </a:rPr>
              <a:t>left </a:t>
            </a:r>
            <a:r>
              <a:rPr lang="en-US" sz="3600" dirty="0">
                <a:latin typeface="Carlito"/>
                <a:cs typeface="Carlito"/>
              </a:rPr>
              <a:t>mouse </a:t>
            </a:r>
            <a:r>
              <a:rPr lang="en-US" sz="3600" spc="-15" dirty="0">
                <a:latin typeface="Carlito"/>
                <a:cs typeface="Carlito"/>
              </a:rPr>
              <a:t>button, you  </a:t>
            </a:r>
            <a:r>
              <a:rPr lang="en-US" sz="3600" spc="-10" dirty="0">
                <a:latin typeface="Carlito"/>
                <a:cs typeface="Carlito"/>
              </a:rPr>
              <a:t>can press </a:t>
            </a:r>
            <a:r>
              <a:rPr lang="en-US" sz="3600" dirty="0">
                <a:latin typeface="Carlito"/>
                <a:cs typeface="Carlito"/>
              </a:rPr>
              <a:t>the </a:t>
            </a:r>
            <a:r>
              <a:rPr lang="en-US" sz="3600" i="1" spc="-5" dirty="0">
                <a:latin typeface="Carlito"/>
                <a:cs typeface="Carlito"/>
              </a:rPr>
              <a:t>escape (Esc) </a:t>
            </a:r>
            <a:r>
              <a:rPr lang="en-US" sz="3600" i="1" spc="-45" dirty="0">
                <a:latin typeface="Carlito"/>
                <a:cs typeface="Carlito"/>
              </a:rPr>
              <a:t>key</a:t>
            </a:r>
            <a:r>
              <a:rPr lang="en-US" sz="3600" spc="-45" dirty="0">
                <a:latin typeface="Carlito"/>
                <a:cs typeface="Carlito"/>
              </a:rPr>
              <a:t> </a:t>
            </a:r>
            <a:r>
              <a:rPr lang="en-US" sz="3600" dirty="0">
                <a:latin typeface="Carlito"/>
                <a:cs typeface="Carlito"/>
              </a:rPr>
              <a:t>if </a:t>
            </a:r>
            <a:r>
              <a:rPr lang="en-US" sz="3600" spc="-15" dirty="0">
                <a:latin typeface="Carlito"/>
                <a:cs typeface="Carlito"/>
              </a:rPr>
              <a:t>you </a:t>
            </a:r>
            <a:r>
              <a:rPr lang="en-US" sz="3600" spc="-5" dirty="0">
                <a:latin typeface="Carlito"/>
                <a:cs typeface="Carlito"/>
              </a:rPr>
              <a:t>change  </a:t>
            </a:r>
            <a:r>
              <a:rPr lang="en-US" sz="3600" spc="-10" dirty="0">
                <a:latin typeface="Carlito"/>
                <a:cs typeface="Carlito"/>
              </a:rPr>
              <a:t>your </a:t>
            </a:r>
            <a:r>
              <a:rPr lang="en-US" sz="3600" spc="-5" dirty="0">
                <a:latin typeface="Carlito"/>
                <a:cs typeface="Carlito"/>
              </a:rPr>
              <a:t>mind </a:t>
            </a:r>
            <a:r>
              <a:rPr lang="en-US" sz="3600" dirty="0">
                <a:latin typeface="Carlito"/>
                <a:cs typeface="Carlito"/>
              </a:rPr>
              <a:t>on moving the window so as </a:t>
            </a:r>
            <a:r>
              <a:rPr lang="en-US" sz="3600" spc="-20" dirty="0">
                <a:latin typeface="Carlito"/>
                <a:cs typeface="Carlito"/>
              </a:rPr>
              <a:t>to  </a:t>
            </a:r>
            <a:r>
              <a:rPr lang="en-US" sz="3600" spc="-10" dirty="0">
                <a:latin typeface="Carlito"/>
                <a:cs typeface="Carlito"/>
              </a:rPr>
              <a:t>return your </a:t>
            </a:r>
            <a:r>
              <a:rPr lang="en-US" sz="3600" dirty="0">
                <a:latin typeface="Carlito"/>
                <a:cs typeface="Carlito"/>
              </a:rPr>
              <a:t>window </a:t>
            </a:r>
            <a:r>
              <a:rPr lang="en-US" sz="3600" spc="-20" dirty="0">
                <a:latin typeface="Carlito"/>
                <a:cs typeface="Carlito"/>
              </a:rPr>
              <a:t>to </a:t>
            </a:r>
            <a:r>
              <a:rPr lang="en-US" sz="3600" dirty="0">
                <a:latin typeface="Carlito"/>
                <a:cs typeface="Carlito"/>
              </a:rPr>
              <a:t>its </a:t>
            </a:r>
            <a:r>
              <a:rPr lang="en-US" sz="3600" spc="-5" dirty="0">
                <a:latin typeface="Carlito"/>
                <a:cs typeface="Carlito"/>
              </a:rPr>
              <a:t>initial</a:t>
            </a:r>
            <a:r>
              <a:rPr lang="en-US" sz="3600" spc="55" dirty="0">
                <a:latin typeface="Carlito"/>
                <a:cs typeface="Carlito"/>
              </a:rPr>
              <a:t> </a:t>
            </a:r>
            <a:r>
              <a:rPr lang="en-US" sz="3600" spc="-5" dirty="0">
                <a:latin typeface="Carlito"/>
                <a:cs typeface="Carlito"/>
              </a:rPr>
              <a:t>position.</a:t>
            </a:r>
            <a:endParaRPr lang="en-US" sz="3600" dirty="0">
              <a:latin typeface="Carlito"/>
              <a:cs typeface="Carlito"/>
            </a:endParaRPr>
          </a:p>
        </p:txBody>
      </p:sp>
      <p:sp>
        <p:nvSpPr>
          <p:cNvPr id="4" name="object 7">
            <a:extLst>
              <a:ext uri="{FF2B5EF4-FFF2-40B4-BE49-F238E27FC236}">
                <a16:creationId xmlns:a16="http://schemas.microsoft.com/office/drawing/2014/main" id="{7560644D-2017-4E66-AAA3-5C92F713810E}"/>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382240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649"/>
          </a:xfrm>
        </p:spPr>
        <p:txBody>
          <a:bodyPr>
            <a:normAutofit fontScale="90000"/>
          </a:bodyPr>
          <a:lstStyle/>
          <a:p>
            <a:pPr algn="ctr"/>
            <a:r>
              <a:rPr lang="en-US" sz="6000" b="1" dirty="0">
                <a:latin typeface="Carlito"/>
              </a:rPr>
              <a:t>Switching Between Windows</a:t>
            </a:r>
          </a:p>
        </p:txBody>
      </p:sp>
      <p:sp>
        <p:nvSpPr>
          <p:cNvPr id="3" name="Content Placeholder 2"/>
          <p:cNvSpPr>
            <a:spLocks noGrp="1"/>
          </p:cNvSpPr>
          <p:nvPr>
            <p:ph idx="1"/>
          </p:nvPr>
        </p:nvSpPr>
        <p:spPr>
          <a:xfrm>
            <a:off x="838200" y="1186774"/>
            <a:ext cx="10515600" cy="5466945"/>
          </a:xfrm>
        </p:spPr>
        <p:txBody>
          <a:bodyPr>
            <a:noAutofit/>
          </a:bodyPr>
          <a:lstStyle/>
          <a:p>
            <a:pPr marL="355600" marR="5080" indent="-342900">
              <a:lnSpc>
                <a:spcPct val="100000"/>
              </a:lnSpc>
              <a:spcBef>
                <a:spcPts val="105"/>
              </a:spcBef>
              <a:buFont typeface="Arial"/>
              <a:buChar char="•"/>
              <a:tabLst>
                <a:tab pos="354965" algn="l"/>
                <a:tab pos="355600" algn="l"/>
              </a:tabLst>
            </a:pPr>
            <a:r>
              <a:rPr lang="en-US" sz="3600" spc="-5" dirty="0">
                <a:latin typeface="Carlito"/>
                <a:cs typeface="Carlito"/>
              </a:rPr>
              <a:t>Windows </a:t>
            </a:r>
            <a:r>
              <a:rPr lang="en-US" sz="3600" dirty="0">
                <a:latin typeface="Carlito"/>
                <a:cs typeface="Carlito"/>
              </a:rPr>
              <a:t>10 </a:t>
            </a:r>
            <a:r>
              <a:rPr lang="en-US" sz="3600" spc="-5" dirty="0">
                <a:latin typeface="Carlito"/>
                <a:cs typeface="Carlito"/>
              </a:rPr>
              <a:t>allows </a:t>
            </a:r>
            <a:r>
              <a:rPr lang="en-US" sz="3600" spc="-15" dirty="0">
                <a:latin typeface="Carlito"/>
                <a:cs typeface="Carlito"/>
              </a:rPr>
              <a:t>you </a:t>
            </a:r>
            <a:r>
              <a:rPr lang="en-US" sz="3600" spc="-20" dirty="0">
                <a:latin typeface="Carlito"/>
                <a:cs typeface="Carlito"/>
              </a:rPr>
              <a:t>to have </a:t>
            </a:r>
            <a:r>
              <a:rPr lang="en-US" sz="3600" spc="-10" dirty="0">
                <a:latin typeface="Carlito"/>
                <a:cs typeface="Carlito"/>
              </a:rPr>
              <a:t>more </a:t>
            </a:r>
            <a:r>
              <a:rPr lang="en-US" sz="3600" dirty="0">
                <a:latin typeface="Carlito"/>
                <a:cs typeface="Carlito"/>
              </a:rPr>
              <a:t>than </a:t>
            </a:r>
            <a:r>
              <a:rPr lang="en-US" sz="3600" spc="-5" dirty="0">
                <a:latin typeface="Carlito"/>
                <a:cs typeface="Carlito"/>
              </a:rPr>
              <a:t>one  </a:t>
            </a:r>
            <a:r>
              <a:rPr lang="en-US" sz="3600" spc="-15" dirty="0">
                <a:latin typeface="Carlito"/>
                <a:cs typeface="Carlito"/>
              </a:rPr>
              <a:t>program </a:t>
            </a:r>
            <a:r>
              <a:rPr lang="en-US" sz="3600" spc="-5" dirty="0">
                <a:latin typeface="Carlito"/>
                <a:cs typeface="Carlito"/>
              </a:rPr>
              <a:t>or </a:t>
            </a:r>
            <a:r>
              <a:rPr lang="en-US" sz="3600" dirty="0">
                <a:latin typeface="Carlito"/>
                <a:cs typeface="Carlito"/>
              </a:rPr>
              <a:t>window </a:t>
            </a:r>
            <a:r>
              <a:rPr lang="en-US" sz="3600" spc="-5" dirty="0">
                <a:latin typeface="Carlito"/>
                <a:cs typeface="Carlito"/>
              </a:rPr>
              <a:t>opened </a:t>
            </a:r>
            <a:r>
              <a:rPr lang="en-US" sz="3600" spc="-10" dirty="0">
                <a:latin typeface="Carlito"/>
                <a:cs typeface="Carlito"/>
              </a:rPr>
              <a:t>at </a:t>
            </a:r>
            <a:r>
              <a:rPr lang="en-US" sz="3600" dirty="0">
                <a:latin typeface="Carlito"/>
                <a:cs typeface="Carlito"/>
              </a:rPr>
              <a:t>the </a:t>
            </a:r>
            <a:r>
              <a:rPr lang="en-US" sz="3600" spc="-5" dirty="0">
                <a:latin typeface="Carlito"/>
                <a:cs typeface="Carlito"/>
              </a:rPr>
              <a:t>same time  </a:t>
            </a:r>
            <a:r>
              <a:rPr lang="en-US" sz="3600" dirty="0">
                <a:latin typeface="Carlito"/>
                <a:cs typeface="Carlito"/>
              </a:rPr>
              <a:t>so </a:t>
            </a:r>
            <a:r>
              <a:rPr lang="en-US" sz="3600" spc="-5" dirty="0">
                <a:latin typeface="Carlito"/>
                <a:cs typeface="Carlito"/>
              </a:rPr>
              <a:t>that </a:t>
            </a:r>
            <a:r>
              <a:rPr lang="en-US" sz="3600" spc="-15" dirty="0">
                <a:latin typeface="Carlito"/>
                <a:cs typeface="Carlito"/>
              </a:rPr>
              <a:t>you </a:t>
            </a:r>
            <a:r>
              <a:rPr lang="en-US" sz="3600" spc="-10" dirty="0">
                <a:latin typeface="Carlito"/>
                <a:cs typeface="Carlito"/>
              </a:rPr>
              <a:t>can </a:t>
            </a:r>
            <a:r>
              <a:rPr lang="en-US" sz="3600" dirty="0">
                <a:latin typeface="Carlito"/>
                <a:cs typeface="Carlito"/>
              </a:rPr>
              <a:t>easily </a:t>
            </a:r>
            <a:r>
              <a:rPr lang="en-US" sz="3600" spc="-10" dirty="0">
                <a:latin typeface="Carlito"/>
                <a:cs typeface="Carlito"/>
              </a:rPr>
              <a:t>move </a:t>
            </a:r>
            <a:r>
              <a:rPr lang="en-US" sz="3600" spc="-5" dirty="0">
                <a:latin typeface="Carlito"/>
                <a:cs typeface="Carlito"/>
              </a:rPr>
              <a:t>between open  windows </a:t>
            </a:r>
            <a:r>
              <a:rPr lang="en-US" sz="3600" dirty="0">
                <a:latin typeface="Carlito"/>
                <a:cs typeface="Carlito"/>
              </a:rPr>
              <a:t>if the </a:t>
            </a:r>
            <a:r>
              <a:rPr lang="en-US" sz="3600" spc="-5" dirty="0">
                <a:latin typeface="Carlito"/>
                <a:cs typeface="Carlito"/>
              </a:rPr>
              <a:t>need</a:t>
            </a:r>
            <a:r>
              <a:rPr lang="en-US" sz="3600" dirty="0">
                <a:latin typeface="Carlito"/>
                <a:cs typeface="Carlito"/>
              </a:rPr>
              <a:t> </a:t>
            </a:r>
            <a:r>
              <a:rPr lang="en-US" sz="3600" spc="-5" dirty="0">
                <a:latin typeface="Carlito"/>
                <a:cs typeface="Carlito"/>
              </a:rPr>
              <a:t>be.</a:t>
            </a:r>
            <a:endParaRPr lang="en-US" sz="3600" dirty="0">
              <a:latin typeface="Carlito"/>
              <a:cs typeface="Carlito"/>
            </a:endParaRPr>
          </a:p>
          <a:p>
            <a:pPr marL="355600" marR="279400" indent="-342900">
              <a:lnSpc>
                <a:spcPct val="100000"/>
              </a:lnSpc>
              <a:spcBef>
                <a:spcPts val="770"/>
              </a:spcBef>
              <a:buFont typeface="Arial"/>
              <a:buChar char="•"/>
              <a:tabLst>
                <a:tab pos="354965" algn="l"/>
                <a:tab pos="355600" algn="l"/>
              </a:tabLst>
            </a:pPr>
            <a:r>
              <a:rPr lang="en-US" sz="3600" spc="-5" dirty="0">
                <a:latin typeface="Carlito"/>
                <a:cs typeface="Carlito"/>
              </a:rPr>
              <a:t>The </a:t>
            </a:r>
            <a:r>
              <a:rPr lang="en-US" sz="3600" dirty="0">
                <a:latin typeface="Carlito"/>
                <a:cs typeface="Carlito"/>
              </a:rPr>
              <a:t>window </a:t>
            </a:r>
            <a:r>
              <a:rPr lang="en-US" sz="3600" spc="-10" dirty="0">
                <a:latin typeface="Carlito"/>
                <a:cs typeface="Carlito"/>
              </a:rPr>
              <a:t>you </a:t>
            </a:r>
            <a:r>
              <a:rPr lang="en-US" sz="3600" spc="-5" dirty="0">
                <a:latin typeface="Carlito"/>
                <a:cs typeface="Carlito"/>
              </a:rPr>
              <a:t>select becomes </a:t>
            </a:r>
            <a:r>
              <a:rPr lang="en-US" sz="3600" dirty="0">
                <a:latin typeface="Carlito"/>
                <a:cs typeface="Carlito"/>
              </a:rPr>
              <a:t>the </a:t>
            </a:r>
            <a:r>
              <a:rPr lang="en-US" sz="3600" spc="-5" dirty="0">
                <a:latin typeface="Carlito"/>
                <a:cs typeface="Carlito"/>
              </a:rPr>
              <a:t>active  </a:t>
            </a:r>
            <a:r>
              <a:rPr lang="en-US" sz="3600" spc="-30" dirty="0">
                <a:latin typeface="Carlito"/>
                <a:cs typeface="Carlito"/>
              </a:rPr>
              <a:t>window. </a:t>
            </a:r>
            <a:r>
              <a:rPr lang="en-US" sz="3600" spc="-145" dirty="0">
                <a:latin typeface="Carlito"/>
                <a:cs typeface="Carlito"/>
              </a:rPr>
              <a:t>To </a:t>
            </a:r>
            <a:r>
              <a:rPr lang="en-US" sz="3600" dirty="0">
                <a:latin typeface="Carlito"/>
                <a:cs typeface="Carlito"/>
              </a:rPr>
              <a:t>know </a:t>
            </a:r>
            <a:r>
              <a:rPr lang="en-US" sz="3600" spc="-10" dirty="0">
                <a:latin typeface="Carlito"/>
                <a:cs typeface="Carlito"/>
              </a:rPr>
              <a:t>that </a:t>
            </a:r>
            <a:r>
              <a:rPr lang="en-US" sz="3600" dirty="0">
                <a:latin typeface="Carlito"/>
                <a:cs typeface="Carlito"/>
              </a:rPr>
              <a:t>a window is </a:t>
            </a:r>
            <a:r>
              <a:rPr lang="en-US" sz="3600" spc="-5" dirty="0">
                <a:latin typeface="Carlito"/>
                <a:cs typeface="Carlito"/>
              </a:rPr>
              <a:t>active on  </a:t>
            </a:r>
            <a:r>
              <a:rPr lang="en-US" sz="3600" dirty="0">
                <a:latin typeface="Carlito"/>
                <a:cs typeface="Carlito"/>
              </a:rPr>
              <a:t>the </a:t>
            </a:r>
            <a:r>
              <a:rPr lang="en-US" sz="3600" spc="-10" dirty="0">
                <a:latin typeface="Carlito"/>
                <a:cs typeface="Carlito"/>
              </a:rPr>
              <a:t>desktop, </a:t>
            </a:r>
            <a:r>
              <a:rPr lang="en-US" sz="3600" dirty="0">
                <a:latin typeface="Carlito"/>
                <a:cs typeface="Carlito"/>
              </a:rPr>
              <a:t>its title </a:t>
            </a:r>
            <a:r>
              <a:rPr lang="en-US" sz="3600" spc="-5" dirty="0">
                <a:latin typeface="Carlito"/>
                <a:cs typeface="Carlito"/>
              </a:rPr>
              <a:t>bar color becomes</a:t>
            </a:r>
            <a:r>
              <a:rPr lang="en-US" sz="3600" dirty="0">
                <a:latin typeface="Carlito"/>
                <a:cs typeface="Carlito"/>
              </a:rPr>
              <a:t> </a:t>
            </a:r>
            <a:r>
              <a:rPr lang="en-US" sz="3600" spc="-5" dirty="0">
                <a:latin typeface="Carlito"/>
                <a:cs typeface="Carlito"/>
              </a:rPr>
              <a:t>deep</a:t>
            </a:r>
            <a:r>
              <a:rPr lang="en-US" sz="3600" spc="10" dirty="0">
                <a:latin typeface="Carlito"/>
                <a:cs typeface="Carlito"/>
              </a:rPr>
              <a:t> </a:t>
            </a:r>
            <a:r>
              <a:rPr lang="en-US" sz="3600" spc="-5" dirty="0">
                <a:latin typeface="Carlito"/>
                <a:cs typeface="Carlito"/>
              </a:rPr>
              <a:t>.</a:t>
            </a:r>
            <a:endParaRPr lang="en-US" sz="3600" dirty="0">
              <a:latin typeface="Carlito"/>
              <a:cs typeface="Carlito"/>
            </a:endParaRPr>
          </a:p>
          <a:p>
            <a:pPr marL="355600" marR="638810" indent="-342900">
              <a:lnSpc>
                <a:spcPct val="100000"/>
              </a:lnSpc>
              <a:spcBef>
                <a:spcPts val="770"/>
              </a:spcBef>
              <a:buFont typeface="Arial"/>
              <a:buChar char="•"/>
              <a:tabLst>
                <a:tab pos="354965" algn="l"/>
                <a:tab pos="355600" algn="l"/>
              </a:tabLst>
            </a:pPr>
            <a:r>
              <a:rPr lang="en-US" sz="3600" dirty="0">
                <a:latin typeface="Carlito"/>
                <a:cs typeface="Carlito"/>
              </a:rPr>
              <a:t>When a window is </a:t>
            </a:r>
            <a:r>
              <a:rPr lang="en-US" sz="3600" spc="-5" dirty="0">
                <a:latin typeface="Carlito"/>
                <a:cs typeface="Carlito"/>
              </a:rPr>
              <a:t>inactive, </a:t>
            </a:r>
            <a:r>
              <a:rPr lang="en-US" sz="3600" dirty="0">
                <a:latin typeface="Carlito"/>
                <a:cs typeface="Carlito"/>
              </a:rPr>
              <a:t>the title </a:t>
            </a:r>
            <a:r>
              <a:rPr lang="en-US" sz="3600" spc="-5" dirty="0">
                <a:latin typeface="Carlito"/>
                <a:cs typeface="Carlito"/>
              </a:rPr>
              <a:t>bar color becomes</a:t>
            </a:r>
            <a:r>
              <a:rPr lang="en-US" sz="3600" dirty="0">
                <a:latin typeface="Carlito"/>
                <a:cs typeface="Carlito"/>
              </a:rPr>
              <a:t>  </a:t>
            </a:r>
            <a:r>
              <a:rPr lang="en-US" sz="3600" spc="-5" dirty="0">
                <a:latin typeface="Carlito"/>
                <a:cs typeface="Carlito"/>
              </a:rPr>
              <a:t>light.</a:t>
            </a:r>
            <a:endParaRPr lang="en-US" sz="3600" dirty="0">
              <a:latin typeface="Carlito"/>
              <a:cs typeface="Carlito"/>
            </a:endParaRPr>
          </a:p>
        </p:txBody>
      </p:sp>
      <p:sp>
        <p:nvSpPr>
          <p:cNvPr id="4" name="object 7">
            <a:extLst>
              <a:ext uri="{FF2B5EF4-FFF2-40B4-BE49-F238E27FC236}">
                <a16:creationId xmlns:a16="http://schemas.microsoft.com/office/drawing/2014/main" id="{60128941-4EB4-4D52-AEC2-131447B31250}"/>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15096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649"/>
          </a:xfrm>
        </p:spPr>
        <p:txBody>
          <a:bodyPr>
            <a:normAutofit fontScale="90000"/>
          </a:bodyPr>
          <a:lstStyle/>
          <a:p>
            <a:pPr algn="ctr"/>
            <a:r>
              <a:rPr lang="en-US" sz="6000" b="1" dirty="0">
                <a:latin typeface="Carlito"/>
              </a:rPr>
              <a:t>Switching Between Windows</a:t>
            </a:r>
          </a:p>
        </p:txBody>
      </p:sp>
      <p:sp>
        <p:nvSpPr>
          <p:cNvPr id="3" name="Content Placeholder 2"/>
          <p:cNvSpPr>
            <a:spLocks noGrp="1"/>
          </p:cNvSpPr>
          <p:nvPr>
            <p:ph idx="1"/>
          </p:nvPr>
        </p:nvSpPr>
        <p:spPr>
          <a:xfrm>
            <a:off x="838200" y="1186774"/>
            <a:ext cx="10515600" cy="5466945"/>
          </a:xfrm>
        </p:spPr>
        <p:txBody>
          <a:bodyPr>
            <a:noAutofit/>
          </a:bodyPr>
          <a:lstStyle/>
          <a:p>
            <a:pPr marL="12700" indent="0">
              <a:lnSpc>
                <a:spcPct val="100000"/>
              </a:lnSpc>
              <a:spcBef>
                <a:spcPts val="100"/>
              </a:spcBef>
              <a:buNone/>
              <a:tabLst>
                <a:tab pos="354965" algn="l"/>
                <a:tab pos="355600" algn="l"/>
              </a:tabLst>
            </a:pPr>
            <a:r>
              <a:rPr lang="en-US" sz="3600" spc="-130" dirty="0">
                <a:latin typeface="Carlito"/>
                <a:cs typeface="Carlito"/>
              </a:rPr>
              <a:t>To </a:t>
            </a:r>
            <a:r>
              <a:rPr lang="en-US" sz="3600" spc="-10" dirty="0">
                <a:latin typeface="Carlito"/>
                <a:cs typeface="Carlito"/>
              </a:rPr>
              <a:t>switch between </a:t>
            </a:r>
            <a:r>
              <a:rPr lang="en-US" sz="3600" spc="-5" dirty="0">
                <a:latin typeface="Carlito"/>
                <a:cs typeface="Carlito"/>
              </a:rPr>
              <a:t>windows </a:t>
            </a:r>
            <a:r>
              <a:rPr lang="en-US" sz="3600" spc="-15" dirty="0">
                <a:latin typeface="Carlito"/>
                <a:cs typeface="Carlito"/>
              </a:rPr>
              <a:t>you </a:t>
            </a:r>
            <a:r>
              <a:rPr lang="en-US" sz="3600" dirty="0">
                <a:latin typeface="Carlito"/>
                <a:cs typeface="Carlito"/>
              </a:rPr>
              <a:t>will </a:t>
            </a:r>
            <a:r>
              <a:rPr lang="en-US" sz="3600" spc="-20" dirty="0">
                <a:latin typeface="Carlito"/>
                <a:cs typeface="Carlito"/>
              </a:rPr>
              <a:t>have</a:t>
            </a:r>
            <a:r>
              <a:rPr lang="en-US" sz="3600" spc="105" dirty="0">
                <a:latin typeface="Carlito"/>
                <a:cs typeface="Carlito"/>
              </a:rPr>
              <a:t> </a:t>
            </a:r>
            <a:r>
              <a:rPr lang="en-US" sz="3600" spc="-10" dirty="0">
                <a:latin typeface="Carlito"/>
                <a:cs typeface="Carlito"/>
              </a:rPr>
              <a:t>to</a:t>
            </a:r>
            <a:endParaRPr lang="en-US" sz="3600" dirty="0">
              <a:latin typeface="Carlito"/>
              <a:cs typeface="Carlito"/>
            </a:endParaRPr>
          </a:p>
          <a:p>
            <a:pPr marL="355600" indent="-342900">
              <a:lnSpc>
                <a:spcPct val="100000"/>
              </a:lnSpc>
              <a:buFont typeface="Arial"/>
              <a:buChar char="•"/>
              <a:tabLst>
                <a:tab pos="354965" algn="l"/>
                <a:tab pos="355600" algn="l"/>
              </a:tabLst>
            </a:pPr>
            <a:r>
              <a:rPr lang="en-US" sz="3600" spc="-5" dirty="0">
                <a:latin typeface="Carlito"/>
                <a:cs typeface="Carlito"/>
              </a:rPr>
              <a:t>Open </a:t>
            </a:r>
            <a:r>
              <a:rPr lang="en-US" sz="3600" dirty="0">
                <a:latin typeface="Carlito"/>
                <a:cs typeface="Carlito"/>
              </a:rPr>
              <a:t>all the </a:t>
            </a:r>
            <a:r>
              <a:rPr lang="en-US" sz="3600" spc="-15" dirty="0">
                <a:latin typeface="Carlito"/>
                <a:cs typeface="Carlito"/>
              </a:rPr>
              <a:t>required</a:t>
            </a:r>
            <a:r>
              <a:rPr lang="en-US" sz="3600" spc="-35" dirty="0">
                <a:latin typeface="Carlito"/>
                <a:cs typeface="Carlito"/>
              </a:rPr>
              <a:t> </a:t>
            </a:r>
            <a:r>
              <a:rPr lang="en-US" sz="3600" spc="-5" dirty="0">
                <a:latin typeface="Carlito"/>
                <a:cs typeface="Carlito"/>
              </a:rPr>
              <a:t>windows.</a:t>
            </a:r>
            <a:endParaRPr lang="en-US" sz="3600" dirty="0">
              <a:latin typeface="Carlito"/>
              <a:cs typeface="Carlito"/>
            </a:endParaRPr>
          </a:p>
          <a:p>
            <a:pPr marL="355600" marR="5080" indent="-342900">
              <a:lnSpc>
                <a:spcPct val="100000"/>
              </a:lnSpc>
              <a:spcBef>
                <a:spcPts val="695"/>
              </a:spcBef>
              <a:buFont typeface="Arial"/>
              <a:buChar char="•"/>
              <a:tabLst>
                <a:tab pos="440690" algn="l"/>
                <a:tab pos="441325" algn="l"/>
              </a:tabLst>
            </a:pPr>
            <a:r>
              <a:rPr lang="en-US" sz="3600" dirty="0"/>
              <a:t>	</a:t>
            </a:r>
            <a:r>
              <a:rPr lang="en-US" sz="3600" spc="-25" dirty="0">
                <a:latin typeface="Carlito"/>
                <a:cs typeface="Carlito"/>
              </a:rPr>
              <a:t>Size </a:t>
            </a:r>
            <a:r>
              <a:rPr lang="en-US" sz="3600" dirty="0">
                <a:latin typeface="Carlito"/>
                <a:cs typeface="Carlito"/>
              </a:rPr>
              <a:t>the </a:t>
            </a:r>
            <a:r>
              <a:rPr lang="en-US" sz="3600" spc="-10" dirty="0">
                <a:latin typeface="Carlito"/>
                <a:cs typeface="Carlito"/>
              </a:rPr>
              <a:t>windows, </a:t>
            </a:r>
            <a:r>
              <a:rPr lang="en-US" sz="3600" dirty="0">
                <a:latin typeface="Carlito"/>
                <a:cs typeface="Carlito"/>
              </a:rPr>
              <a:t>if </a:t>
            </a:r>
            <a:r>
              <a:rPr lang="en-US" sz="3600" spc="-25" dirty="0">
                <a:latin typeface="Carlito"/>
                <a:cs typeface="Carlito"/>
              </a:rPr>
              <a:t>necessary, </a:t>
            </a:r>
            <a:r>
              <a:rPr lang="en-US" sz="3600" spc="-5" dirty="0">
                <a:latin typeface="Carlito"/>
                <a:cs typeface="Carlito"/>
              </a:rPr>
              <a:t>so </a:t>
            </a:r>
            <a:r>
              <a:rPr lang="en-US" sz="3600" spc="-10" dirty="0">
                <a:latin typeface="Carlito"/>
                <a:cs typeface="Carlito"/>
              </a:rPr>
              <a:t>they </a:t>
            </a:r>
            <a:r>
              <a:rPr lang="en-US" sz="3600" spc="-15" dirty="0">
                <a:latin typeface="Carlito"/>
                <a:cs typeface="Carlito"/>
              </a:rPr>
              <a:t>are </a:t>
            </a:r>
            <a:r>
              <a:rPr lang="en-US" sz="3600" spc="-5" dirty="0">
                <a:latin typeface="Carlito"/>
                <a:cs typeface="Carlito"/>
              </a:rPr>
              <a:t>open on  </a:t>
            </a:r>
            <a:r>
              <a:rPr lang="en-US" sz="3600" dirty="0">
                <a:latin typeface="Carlito"/>
                <a:cs typeface="Carlito"/>
              </a:rPr>
              <a:t>the</a:t>
            </a:r>
            <a:r>
              <a:rPr lang="en-US" sz="3600" spc="-5" dirty="0">
                <a:latin typeface="Carlito"/>
                <a:cs typeface="Carlito"/>
              </a:rPr>
              <a:t> </a:t>
            </a:r>
            <a:r>
              <a:rPr lang="en-US" sz="3600" spc="-10" dirty="0">
                <a:latin typeface="Carlito"/>
                <a:cs typeface="Carlito"/>
              </a:rPr>
              <a:t>desktop.</a:t>
            </a:r>
            <a:endParaRPr lang="en-US" sz="3600" dirty="0">
              <a:latin typeface="Carlito"/>
              <a:cs typeface="Carlito"/>
            </a:endParaRPr>
          </a:p>
          <a:p>
            <a:pPr marL="355600" marR="118110" indent="-342900">
              <a:lnSpc>
                <a:spcPct val="100000"/>
              </a:lnSpc>
              <a:spcBef>
                <a:spcPts val="745"/>
              </a:spcBef>
              <a:buFont typeface="Arial"/>
              <a:buChar char="•"/>
              <a:tabLst>
                <a:tab pos="354965" algn="l"/>
                <a:tab pos="355600" algn="l"/>
              </a:tabLst>
            </a:pPr>
            <a:r>
              <a:rPr lang="en-US" sz="3600" spc="-5" dirty="0">
                <a:latin typeface="Carlito"/>
                <a:cs typeface="Carlito"/>
              </a:rPr>
              <a:t>Click on </a:t>
            </a:r>
            <a:r>
              <a:rPr lang="en-US" sz="3600" spc="-20" dirty="0">
                <a:latin typeface="Carlito"/>
                <a:cs typeface="Carlito"/>
              </a:rPr>
              <a:t>any </a:t>
            </a:r>
            <a:r>
              <a:rPr lang="en-US" sz="3600" spc="-5" dirty="0">
                <a:latin typeface="Carlito"/>
                <a:cs typeface="Carlito"/>
              </a:rPr>
              <a:t>part of </a:t>
            </a:r>
            <a:r>
              <a:rPr lang="en-US" sz="3600" dirty="0">
                <a:latin typeface="Carlito"/>
                <a:cs typeface="Carlito"/>
              </a:rPr>
              <a:t>the window </a:t>
            </a:r>
            <a:r>
              <a:rPr lang="en-US" sz="3600" spc="-15" dirty="0">
                <a:latin typeface="Carlito"/>
                <a:cs typeface="Carlito"/>
              </a:rPr>
              <a:t>you want </a:t>
            </a:r>
            <a:r>
              <a:rPr lang="en-US" sz="3600" spc="-10" dirty="0">
                <a:latin typeface="Carlito"/>
                <a:cs typeface="Carlito"/>
              </a:rPr>
              <a:t>to work  </a:t>
            </a:r>
            <a:r>
              <a:rPr lang="en-US" sz="3600" dirty="0">
                <a:latin typeface="Carlito"/>
                <a:cs typeface="Carlito"/>
              </a:rPr>
              <a:t>with and this </a:t>
            </a:r>
            <a:r>
              <a:rPr lang="en-US" sz="3600" spc="-5" dirty="0">
                <a:latin typeface="Carlito"/>
                <a:cs typeface="Carlito"/>
              </a:rPr>
              <a:t>will </a:t>
            </a:r>
            <a:r>
              <a:rPr lang="en-US" sz="3600" spc="-25" dirty="0">
                <a:latin typeface="Carlito"/>
                <a:cs typeface="Carlito"/>
              </a:rPr>
              <a:t>make </a:t>
            </a:r>
            <a:r>
              <a:rPr lang="en-US" sz="3600" dirty="0">
                <a:latin typeface="Carlito"/>
                <a:cs typeface="Carlito"/>
              </a:rPr>
              <a:t>the </a:t>
            </a:r>
            <a:r>
              <a:rPr lang="en-US" sz="3600" spc="-5" dirty="0">
                <a:latin typeface="Carlito"/>
                <a:cs typeface="Carlito"/>
              </a:rPr>
              <a:t>window </a:t>
            </a:r>
            <a:r>
              <a:rPr lang="en-US" sz="3600" dirty="0">
                <a:latin typeface="Carlito"/>
                <a:cs typeface="Carlito"/>
              </a:rPr>
              <a:t>the </a:t>
            </a:r>
            <a:r>
              <a:rPr lang="en-US" sz="3600" spc="-5" dirty="0">
                <a:latin typeface="Carlito"/>
                <a:cs typeface="Carlito"/>
              </a:rPr>
              <a:t>active</a:t>
            </a:r>
            <a:r>
              <a:rPr lang="en-US" sz="3600" spc="-55" dirty="0">
                <a:latin typeface="Carlito"/>
                <a:cs typeface="Carlito"/>
              </a:rPr>
              <a:t> </a:t>
            </a:r>
            <a:r>
              <a:rPr lang="en-US" sz="3600" spc="-5" dirty="0">
                <a:latin typeface="Carlito"/>
                <a:cs typeface="Carlito"/>
              </a:rPr>
              <a:t>one.</a:t>
            </a:r>
            <a:endParaRPr lang="en-US" sz="3600" dirty="0">
              <a:latin typeface="Carlito"/>
              <a:cs typeface="Carlito"/>
            </a:endParaRPr>
          </a:p>
          <a:p>
            <a:pPr marL="355600" marR="295275" indent="-342900">
              <a:lnSpc>
                <a:spcPct val="100000"/>
              </a:lnSpc>
              <a:spcBef>
                <a:spcPts val="700"/>
              </a:spcBef>
              <a:buFont typeface="Arial"/>
              <a:buChar char="•"/>
              <a:tabLst>
                <a:tab pos="354965" algn="l"/>
                <a:tab pos="355600" algn="l"/>
              </a:tabLst>
            </a:pPr>
            <a:r>
              <a:rPr lang="en-US" sz="3600" spc="-130" dirty="0">
                <a:latin typeface="Carlito"/>
                <a:cs typeface="Carlito"/>
              </a:rPr>
              <a:t>To </a:t>
            </a:r>
            <a:r>
              <a:rPr lang="en-US" sz="3600" spc="-25" dirty="0">
                <a:latin typeface="Carlito"/>
                <a:cs typeface="Carlito"/>
              </a:rPr>
              <a:t>make </a:t>
            </a:r>
            <a:r>
              <a:rPr lang="en-US" sz="3600" dirty="0">
                <a:latin typeface="Carlito"/>
                <a:cs typeface="Carlito"/>
              </a:rPr>
              <a:t>a </a:t>
            </a:r>
            <a:r>
              <a:rPr lang="en-US" sz="3600" spc="-25" dirty="0">
                <a:latin typeface="Carlito"/>
                <a:cs typeface="Carlito"/>
              </a:rPr>
              <a:t>different </a:t>
            </a:r>
            <a:r>
              <a:rPr lang="en-US" sz="3600" dirty="0">
                <a:latin typeface="Carlito"/>
                <a:cs typeface="Carlito"/>
              </a:rPr>
              <a:t>window the </a:t>
            </a:r>
            <a:r>
              <a:rPr lang="en-US" sz="3600" spc="-5" dirty="0">
                <a:latin typeface="Carlito"/>
                <a:cs typeface="Carlito"/>
              </a:rPr>
              <a:t>active one simple  </a:t>
            </a:r>
            <a:r>
              <a:rPr lang="en-US" sz="3600" spc="-15" dirty="0">
                <a:latin typeface="Carlito"/>
                <a:cs typeface="Carlito"/>
              </a:rPr>
              <a:t>repeat </a:t>
            </a:r>
            <a:r>
              <a:rPr lang="en-US" sz="3600" dirty="0">
                <a:latin typeface="Carlito"/>
                <a:cs typeface="Carlito"/>
              </a:rPr>
              <a:t>the </a:t>
            </a:r>
            <a:r>
              <a:rPr lang="en-US" sz="3600" spc="-10" dirty="0">
                <a:latin typeface="Carlito"/>
                <a:cs typeface="Carlito"/>
              </a:rPr>
              <a:t>third </a:t>
            </a:r>
            <a:r>
              <a:rPr lang="en-US" sz="3600" spc="-15" dirty="0">
                <a:latin typeface="Carlito"/>
                <a:cs typeface="Carlito"/>
              </a:rPr>
              <a:t>step </a:t>
            </a:r>
            <a:r>
              <a:rPr lang="en-US" sz="3600" spc="-5" dirty="0">
                <a:latin typeface="Carlito"/>
                <a:cs typeface="Carlito"/>
              </a:rPr>
              <a:t>above.</a:t>
            </a:r>
            <a:endParaRPr lang="en-US" sz="3600" dirty="0">
              <a:latin typeface="Carlito"/>
              <a:cs typeface="Carlito"/>
            </a:endParaRPr>
          </a:p>
        </p:txBody>
      </p:sp>
      <p:sp>
        <p:nvSpPr>
          <p:cNvPr id="4" name="object 7">
            <a:extLst>
              <a:ext uri="{FF2B5EF4-FFF2-40B4-BE49-F238E27FC236}">
                <a16:creationId xmlns:a16="http://schemas.microsoft.com/office/drawing/2014/main" id="{E2F8D955-F141-4419-8530-3C397E9E14CC}"/>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09293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649"/>
          </a:xfrm>
        </p:spPr>
        <p:txBody>
          <a:bodyPr>
            <a:normAutofit fontScale="90000"/>
          </a:bodyPr>
          <a:lstStyle/>
          <a:p>
            <a:pPr algn="ctr"/>
            <a:r>
              <a:rPr lang="en-US" sz="6000" b="1" dirty="0">
                <a:latin typeface="Carlito"/>
              </a:rPr>
              <a:t>Switching Between Windows</a:t>
            </a:r>
          </a:p>
        </p:txBody>
      </p:sp>
      <p:sp>
        <p:nvSpPr>
          <p:cNvPr id="3" name="Content Placeholder 2"/>
          <p:cNvSpPr>
            <a:spLocks noGrp="1"/>
          </p:cNvSpPr>
          <p:nvPr>
            <p:ph idx="1"/>
          </p:nvPr>
        </p:nvSpPr>
        <p:spPr>
          <a:xfrm>
            <a:off x="838200" y="1186774"/>
            <a:ext cx="10515600" cy="5466945"/>
          </a:xfrm>
        </p:spPr>
        <p:txBody>
          <a:bodyPr>
            <a:noAutofit/>
          </a:bodyPr>
          <a:lstStyle/>
          <a:p>
            <a:pPr marL="12700" indent="0">
              <a:lnSpc>
                <a:spcPct val="100000"/>
              </a:lnSpc>
              <a:spcBef>
                <a:spcPts val="100"/>
              </a:spcBef>
              <a:buNone/>
              <a:tabLst>
                <a:tab pos="354965" algn="l"/>
                <a:tab pos="355600" algn="l"/>
              </a:tabLst>
            </a:pPr>
            <a:r>
              <a:rPr lang="en-US" sz="4000" spc="-130" dirty="0">
                <a:latin typeface="Carlito"/>
                <a:cs typeface="Carlito"/>
              </a:rPr>
              <a:t>To </a:t>
            </a:r>
            <a:r>
              <a:rPr lang="en-US" sz="4000" spc="-10" dirty="0">
                <a:latin typeface="Carlito"/>
                <a:cs typeface="Carlito"/>
              </a:rPr>
              <a:t>switch between </a:t>
            </a:r>
            <a:r>
              <a:rPr lang="en-US" sz="4000" spc="-5" dirty="0">
                <a:latin typeface="Carlito"/>
                <a:cs typeface="Carlito"/>
              </a:rPr>
              <a:t>windows </a:t>
            </a:r>
            <a:r>
              <a:rPr lang="en-US" sz="4000" spc="-15" dirty="0">
                <a:latin typeface="Carlito"/>
                <a:cs typeface="Carlito"/>
              </a:rPr>
              <a:t>you </a:t>
            </a:r>
            <a:r>
              <a:rPr lang="en-US" sz="4000" dirty="0">
                <a:latin typeface="Carlito"/>
                <a:cs typeface="Carlito"/>
              </a:rPr>
              <a:t>will </a:t>
            </a:r>
            <a:r>
              <a:rPr lang="en-US" sz="4000" spc="-20" dirty="0">
                <a:latin typeface="Carlito"/>
                <a:cs typeface="Carlito"/>
              </a:rPr>
              <a:t>have</a:t>
            </a:r>
            <a:r>
              <a:rPr lang="en-US" sz="4000" spc="105" dirty="0">
                <a:latin typeface="Carlito"/>
                <a:cs typeface="Carlito"/>
              </a:rPr>
              <a:t> </a:t>
            </a:r>
            <a:r>
              <a:rPr lang="en-US" sz="4000" spc="-10" dirty="0">
                <a:latin typeface="Carlito"/>
                <a:cs typeface="Carlito"/>
              </a:rPr>
              <a:t>to</a:t>
            </a:r>
          </a:p>
          <a:p>
            <a:pPr marL="12700" indent="0">
              <a:lnSpc>
                <a:spcPct val="100000"/>
              </a:lnSpc>
              <a:spcBef>
                <a:spcPts val="25"/>
              </a:spcBef>
              <a:buNone/>
              <a:tabLst>
                <a:tab pos="354965" algn="l"/>
                <a:tab pos="355600" algn="l"/>
              </a:tabLst>
            </a:pPr>
            <a:endParaRPr lang="en-US" sz="4000" dirty="0">
              <a:latin typeface="Carlito"/>
              <a:cs typeface="Carlito"/>
            </a:endParaRPr>
          </a:p>
          <a:p>
            <a:pPr marL="812800" marR="167005" lvl="1" indent="-342900">
              <a:lnSpc>
                <a:spcPct val="100000"/>
              </a:lnSpc>
              <a:spcBef>
                <a:spcPts val="720"/>
              </a:spcBef>
              <a:buFont typeface="Arial"/>
              <a:buChar char="•"/>
              <a:tabLst>
                <a:tab pos="354965" algn="l"/>
                <a:tab pos="355600" algn="l"/>
              </a:tabLst>
            </a:pPr>
            <a:r>
              <a:rPr lang="en-US" sz="3600" spc="-5" dirty="0">
                <a:latin typeface="Carlito"/>
                <a:cs typeface="Carlito"/>
              </a:rPr>
              <a:t>Simple </a:t>
            </a:r>
            <a:r>
              <a:rPr lang="en-US" sz="3600" dirty="0">
                <a:latin typeface="Carlito"/>
                <a:cs typeface="Carlito"/>
              </a:rPr>
              <a:t>click the </a:t>
            </a:r>
            <a:r>
              <a:rPr lang="en-US" sz="3600" spc="-15" dirty="0">
                <a:latin typeface="Carlito"/>
                <a:cs typeface="Carlito"/>
              </a:rPr>
              <a:t>required </a:t>
            </a:r>
            <a:r>
              <a:rPr lang="en-US" sz="3600" spc="-10" dirty="0">
                <a:latin typeface="Carlito"/>
                <a:cs typeface="Carlito"/>
              </a:rPr>
              <a:t>program/window </a:t>
            </a:r>
            <a:r>
              <a:rPr lang="en-US" sz="3600" spc="-15" dirty="0">
                <a:latin typeface="Carlito"/>
                <a:cs typeface="Carlito"/>
              </a:rPr>
              <a:t>button  </a:t>
            </a:r>
            <a:r>
              <a:rPr lang="en-US" sz="3600" spc="-5" dirty="0">
                <a:latin typeface="Carlito"/>
                <a:cs typeface="Carlito"/>
              </a:rPr>
              <a:t>on </a:t>
            </a:r>
            <a:r>
              <a:rPr lang="en-US" sz="3600" dirty="0">
                <a:latin typeface="Carlito"/>
                <a:cs typeface="Carlito"/>
              </a:rPr>
              <a:t>the </a:t>
            </a:r>
            <a:r>
              <a:rPr lang="en-US" sz="3600" spc="-5" dirty="0">
                <a:latin typeface="Carlito"/>
                <a:cs typeface="Carlito"/>
              </a:rPr>
              <a:t>taskbar </a:t>
            </a:r>
            <a:r>
              <a:rPr lang="en-US" sz="3600" spc="-10" dirty="0">
                <a:latin typeface="Carlito"/>
                <a:cs typeface="Carlito"/>
              </a:rPr>
              <a:t>to </a:t>
            </a:r>
            <a:r>
              <a:rPr lang="en-US" sz="3600" spc="-15" dirty="0">
                <a:latin typeface="Carlito"/>
                <a:cs typeface="Carlito"/>
              </a:rPr>
              <a:t>activate </a:t>
            </a:r>
            <a:r>
              <a:rPr lang="en-US" sz="3600" dirty="0">
                <a:latin typeface="Carlito"/>
                <a:cs typeface="Carlito"/>
              </a:rPr>
              <a:t>the </a:t>
            </a:r>
            <a:r>
              <a:rPr lang="en-US" sz="3600" spc="-5" dirty="0">
                <a:latin typeface="Carlito"/>
                <a:cs typeface="Carlito"/>
              </a:rPr>
              <a:t>window </a:t>
            </a:r>
            <a:r>
              <a:rPr lang="en-US" sz="3600" spc="-15" dirty="0">
                <a:latin typeface="Carlito"/>
                <a:cs typeface="Carlito"/>
              </a:rPr>
              <a:t>you want </a:t>
            </a:r>
            <a:r>
              <a:rPr lang="en-US" sz="3600" spc="-10" dirty="0">
                <a:latin typeface="Carlito"/>
                <a:cs typeface="Carlito"/>
              </a:rPr>
              <a:t>to</a:t>
            </a:r>
            <a:endParaRPr lang="en-US" sz="3600" dirty="0">
              <a:latin typeface="Carlito"/>
              <a:cs typeface="Carlito"/>
            </a:endParaRPr>
          </a:p>
          <a:p>
            <a:pPr marL="355600" indent="-342900">
              <a:lnSpc>
                <a:spcPct val="100000"/>
              </a:lnSpc>
              <a:buFont typeface="Arial"/>
              <a:buChar char="•"/>
              <a:tabLst>
                <a:tab pos="354965" algn="l"/>
                <a:tab pos="355600" algn="l"/>
              </a:tabLst>
            </a:pPr>
            <a:endParaRPr lang="en-US" sz="4000" dirty="0">
              <a:latin typeface="Carlito"/>
              <a:cs typeface="Carlito"/>
            </a:endParaRPr>
          </a:p>
        </p:txBody>
      </p:sp>
      <p:sp>
        <p:nvSpPr>
          <p:cNvPr id="4" name="object 7">
            <a:extLst>
              <a:ext uri="{FF2B5EF4-FFF2-40B4-BE49-F238E27FC236}">
                <a16:creationId xmlns:a16="http://schemas.microsoft.com/office/drawing/2014/main" id="{A503B6AF-EB04-4941-8F68-BF4503D6682B}"/>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
        <p:nvSpPr>
          <p:cNvPr id="5" name="object 7">
            <a:extLst>
              <a:ext uri="{FF2B5EF4-FFF2-40B4-BE49-F238E27FC236}">
                <a16:creationId xmlns:a16="http://schemas.microsoft.com/office/drawing/2014/main" id="{66BBCF81-72F5-41EC-8777-C4F56BE1A217}"/>
              </a:ext>
            </a:extLst>
          </p:cNvPr>
          <p:cNvSpPr txBox="1">
            <a:spLocks/>
          </p:cNvSpPr>
          <p:nvPr/>
        </p:nvSpPr>
        <p:spPr>
          <a:xfrm>
            <a:off x="4930457" y="65536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581508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arlito"/>
              </a:rPr>
              <a:t>Switching Between Windows</a:t>
            </a:r>
            <a:br>
              <a:rPr lang="en-US" b="1" dirty="0">
                <a:latin typeface="Carlito"/>
              </a:rPr>
            </a:br>
            <a:r>
              <a:rPr lang="en-US" b="1" dirty="0">
                <a:latin typeface="Carlito"/>
              </a:rPr>
              <a:t>Using Keyboard</a:t>
            </a:r>
            <a:endParaRPr lang="en-US" dirty="0">
              <a:latin typeface="Carlito"/>
            </a:endParaRPr>
          </a:p>
        </p:txBody>
      </p:sp>
      <p:pic>
        <p:nvPicPr>
          <p:cNvPr id="7" name="Content Placeholder 6"/>
          <p:cNvPicPr>
            <a:picLocks noGrp="1" noChangeAspect="1"/>
          </p:cNvPicPr>
          <p:nvPr>
            <p:ph sz="half" idx="1"/>
          </p:nvPr>
        </p:nvPicPr>
        <p:blipFill>
          <a:blip r:embed="rId2"/>
          <a:stretch>
            <a:fillRect/>
          </a:stretch>
        </p:blipFill>
        <p:spPr>
          <a:xfrm>
            <a:off x="914400" y="1825624"/>
            <a:ext cx="5771052" cy="4127703"/>
          </a:xfrm>
          <a:prstGeom prst="rect">
            <a:avLst/>
          </a:prstGeom>
        </p:spPr>
      </p:pic>
      <p:sp>
        <p:nvSpPr>
          <p:cNvPr id="4" name="Content Placeholder 3"/>
          <p:cNvSpPr>
            <a:spLocks noGrp="1"/>
          </p:cNvSpPr>
          <p:nvPr>
            <p:ph sz="half" idx="2"/>
          </p:nvPr>
        </p:nvSpPr>
        <p:spPr>
          <a:xfrm>
            <a:off x="6658583" y="2976697"/>
            <a:ext cx="5181600" cy="1403958"/>
          </a:xfrm>
        </p:spPr>
        <p:txBody>
          <a:bodyPr>
            <a:normAutofit/>
          </a:bodyPr>
          <a:lstStyle/>
          <a:p>
            <a:pPr marL="0" indent="0">
              <a:buNone/>
            </a:pPr>
            <a:r>
              <a:rPr lang="en-US" sz="3600" dirty="0"/>
              <a:t>Switch to the desired window using </a:t>
            </a:r>
            <a:r>
              <a:rPr lang="en-US" sz="3600" b="1" dirty="0"/>
              <a:t>Alt + Tab</a:t>
            </a:r>
            <a:r>
              <a:rPr lang="en-US" sz="3600" dirty="0"/>
              <a:t>.</a:t>
            </a:r>
          </a:p>
        </p:txBody>
      </p:sp>
      <p:sp>
        <p:nvSpPr>
          <p:cNvPr id="5" name="object 7">
            <a:extLst>
              <a:ext uri="{FF2B5EF4-FFF2-40B4-BE49-F238E27FC236}">
                <a16:creationId xmlns:a16="http://schemas.microsoft.com/office/drawing/2014/main" id="{C49219C0-F186-4EF2-AB7A-1D6B7B065D90}"/>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465290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801" y="461899"/>
            <a:ext cx="8560739" cy="690574"/>
          </a:xfrm>
          <a:prstGeom prst="rect">
            <a:avLst/>
          </a:prstGeom>
        </p:spPr>
        <p:txBody>
          <a:bodyPr vert="horz" wrap="square" lIns="0" tIns="13335" rIns="0" bIns="0" rtlCol="0" anchor="ctr">
            <a:spAutoFit/>
          </a:bodyPr>
          <a:lstStyle/>
          <a:p>
            <a:pPr marL="12700">
              <a:lnSpc>
                <a:spcPct val="100000"/>
              </a:lnSpc>
              <a:spcBef>
                <a:spcPts val="105"/>
              </a:spcBef>
            </a:pPr>
            <a:r>
              <a:rPr b="1" spc="-15" dirty="0">
                <a:latin typeface="Carlito"/>
              </a:rPr>
              <a:t>More </a:t>
            </a:r>
            <a:r>
              <a:rPr b="1" spc="-5" dirty="0">
                <a:latin typeface="Carlito"/>
              </a:rPr>
              <a:t>Windows </a:t>
            </a:r>
            <a:r>
              <a:rPr lang="en-US" b="1" spc="-5" dirty="0">
                <a:latin typeface="Carlito"/>
              </a:rPr>
              <a:t>10</a:t>
            </a:r>
            <a:r>
              <a:rPr b="1" dirty="0">
                <a:latin typeface="Carlito"/>
              </a:rPr>
              <a:t> </a:t>
            </a:r>
            <a:r>
              <a:rPr b="1" spc="-15" dirty="0">
                <a:latin typeface="Carlito"/>
              </a:rPr>
              <a:t>Bars </a:t>
            </a:r>
            <a:r>
              <a:rPr b="1" dirty="0">
                <a:latin typeface="Carlito"/>
              </a:rPr>
              <a:t>and</a:t>
            </a:r>
            <a:r>
              <a:rPr b="1" spc="-15" dirty="0">
                <a:latin typeface="Carlito"/>
              </a:rPr>
              <a:t> Buttons</a:t>
            </a:r>
          </a:p>
        </p:txBody>
      </p:sp>
      <p:sp>
        <p:nvSpPr>
          <p:cNvPr id="3" name="object 3"/>
          <p:cNvSpPr txBox="1"/>
          <p:nvPr/>
        </p:nvSpPr>
        <p:spPr>
          <a:xfrm>
            <a:off x="1828800" y="1353814"/>
            <a:ext cx="8560740" cy="1983235"/>
          </a:xfrm>
          <a:prstGeom prst="rect">
            <a:avLst/>
          </a:prstGeom>
        </p:spPr>
        <p:txBody>
          <a:bodyPr vert="horz" wrap="square" lIns="0" tIns="13335" rIns="0" bIns="0" rtlCol="0">
            <a:spAutoFit/>
          </a:bodyPr>
          <a:lstStyle/>
          <a:p>
            <a:pPr marL="355600" marR="5080" indent="-342900">
              <a:spcBef>
                <a:spcPts val="105"/>
              </a:spcBef>
              <a:buFont typeface="Arial"/>
              <a:buChar char="•"/>
              <a:tabLst>
                <a:tab pos="354965" algn="l"/>
                <a:tab pos="355600" algn="l"/>
              </a:tabLst>
            </a:pPr>
            <a:r>
              <a:rPr sz="3200" spc="-5" dirty="0">
                <a:latin typeface="Carlito"/>
                <a:cs typeface="Carlito"/>
              </a:rPr>
              <a:t>The </a:t>
            </a:r>
            <a:r>
              <a:rPr lang="en-US" sz="3200" spc="-5" dirty="0">
                <a:latin typeface="Carlito"/>
                <a:cs typeface="Carlito"/>
              </a:rPr>
              <a:t>Title bar </a:t>
            </a:r>
            <a:r>
              <a:rPr sz="3200" dirty="0">
                <a:latin typeface="Carlito"/>
                <a:cs typeface="Carlito"/>
              </a:rPr>
              <a:t>is </a:t>
            </a:r>
            <a:r>
              <a:rPr lang="en-US" sz="3200" dirty="0">
                <a:latin typeface="Carlito"/>
                <a:cs typeface="Carlito"/>
              </a:rPr>
              <a:t>the topmost </a:t>
            </a:r>
            <a:r>
              <a:rPr sz="3200" spc="-5" dirty="0">
                <a:latin typeface="Carlito"/>
                <a:cs typeface="Carlito"/>
              </a:rPr>
              <a:t>bar </a:t>
            </a:r>
            <a:r>
              <a:rPr sz="3200" dirty="0">
                <a:latin typeface="Carlito"/>
                <a:cs typeface="Carlito"/>
              </a:rPr>
              <a:t>and </a:t>
            </a:r>
            <a:r>
              <a:rPr lang="en-US" sz="3200" spc="-5" dirty="0">
                <a:latin typeface="Carlito"/>
                <a:cs typeface="Carlito"/>
              </a:rPr>
              <a:t>has the name of the application and icon</a:t>
            </a:r>
            <a:r>
              <a:rPr sz="3200" spc="-85" dirty="0">
                <a:latin typeface="Carlito"/>
                <a:cs typeface="Carlito"/>
              </a:rPr>
              <a:t>. </a:t>
            </a:r>
            <a:r>
              <a:rPr sz="3200" dirty="0">
                <a:latin typeface="Carlito"/>
                <a:cs typeface="Carlito"/>
              </a:rPr>
              <a:t>It </a:t>
            </a:r>
            <a:r>
              <a:rPr sz="3200" spc="-15" dirty="0">
                <a:latin typeface="Carlito"/>
                <a:cs typeface="Carlito"/>
              </a:rPr>
              <a:t>contains</a:t>
            </a:r>
            <a:r>
              <a:rPr lang="en-US" sz="3200" spc="-15" dirty="0">
                <a:latin typeface="Carlito"/>
                <a:cs typeface="Carlito"/>
              </a:rPr>
              <a:t> buttons</a:t>
            </a:r>
            <a:r>
              <a:rPr sz="3200" spc="150" dirty="0">
                <a:latin typeface="Carlito"/>
                <a:cs typeface="Carlito"/>
              </a:rPr>
              <a:t> </a:t>
            </a:r>
            <a:r>
              <a:rPr lang="en-US" sz="3200" spc="-15" dirty="0">
                <a:latin typeface="Carlito"/>
                <a:cs typeface="Carlito"/>
              </a:rPr>
              <a:t>such as minimize, maximize/restore, close, etc.</a:t>
            </a:r>
            <a:endParaRPr sz="3200" dirty="0">
              <a:latin typeface="Carlito"/>
              <a:cs typeface="Carlito"/>
            </a:endParaRPr>
          </a:p>
        </p:txBody>
      </p:sp>
      <p:sp>
        <p:nvSpPr>
          <p:cNvPr id="6" name="object 6"/>
          <p:cNvSpPr txBox="1"/>
          <p:nvPr/>
        </p:nvSpPr>
        <p:spPr>
          <a:xfrm>
            <a:off x="4648201" y="4253256"/>
            <a:ext cx="2404745" cy="513715"/>
          </a:xfrm>
          <a:prstGeom prst="rect">
            <a:avLst/>
          </a:prstGeom>
        </p:spPr>
        <p:txBody>
          <a:bodyPr vert="horz" wrap="square" lIns="0" tIns="12700" rIns="0" bIns="0" rtlCol="0">
            <a:spAutoFit/>
          </a:bodyPr>
          <a:lstStyle/>
          <a:p>
            <a:pPr marL="12700">
              <a:spcBef>
                <a:spcPts val="100"/>
              </a:spcBef>
            </a:pPr>
            <a:r>
              <a:rPr sz="3200" b="1" spc="-5" dirty="0">
                <a:solidFill>
                  <a:srgbClr val="0D090F"/>
                </a:solidFill>
                <a:latin typeface="Carlito"/>
                <a:cs typeface="Carlito"/>
              </a:rPr>
              <a:t>The </a:t>
            </a:r>
            <a:r>
              <a:rPr lang="en-US" sz="3200" b="1" spc="-5" dirty="0">
                <a:solidFill>
                  <a:srgbClr val="0D090F"/>
                </a:solidFill>
                <a:latin typeface="Carlito"/>
                <a:cs typeface="Carlito"/>
              </a:rPr>
              <a:t>Title</a:t>
            </a:r>
            <a:r>
              <a:rPr sz="3200" b="1" spc="-70" dirty="0">
                <a:solidFill>
                  <a:srgbClr val="0D090F"/>
                </a:solidFill>
                <a:latin typeface="Carlito"/>
                <a:cs typeface="Carlito"/>
              </a:rPr>
              <a:t> </a:t>
            </a:r>
            <a:r>
              <a:rPr sz="3200" b="1" dirty="0">
                <a:solidFill>
                  <a:srgbClr val="0D090F"/>
                </a:solidFill>
                <a:latin typeface="Carlito"/>
                <a:cs typeface="Carlito"/>
              </a:rPr>
              <a:t>Bar</a:t>
            </a:r>
            <a:endParaRPr sz="3200" dirty="0">
              <a:latin typeface="Carlito"/>
              <a:cs typeface="Carlito"/>
            </a:endParaRPr>
          </a:p>
        </p:txBody>
      </p:sp>
      <p:pic>
        <p:nvPicPr>
          <p:cNvPr id="9" name="Picture 8">
            <a:extLst>
              <a:ext uri="{FF2B5EF4-FFF2-40B4-BE49-F238E27FC236}">
                <a16:creationId xmlns:a16="http://schemas.microsoft.com/office/drawing/2014/main" id="{5714EA63-4434-4A0E-8182-D07802ACA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370" y="3456092"/>
            <a:ext cx="8991600" cy="602549"/>
          </a:xfrm>
          <a:prstGeom prst="rect">
            <a:avLst/>
          </a:prstGeom>
        </p:spPr>
      </p:pic>
      <p:sp>
        <p:nvSpPr>
          <p:cNvPr id="8" name="object 7">
            <a:extLst>
              <a:ext uri="{FF2B5EF4-FFF2-40B4-BE49-F238E27FC236}">
                <a16:creationId xmlns:a16="http://schemas.microsoft.com/office/drawing/2014/main" id="{BA69F622-E743-4E84-9266-50AEEAA3037D}"/>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5035"/>
          </a:xfrm>
        </p:spPr>
        <p:txBody>
          <a:bodyPr>
            <a:normAutofit fontScale="90000"/>
          </a:bodyPr>
          <a:lstStyle/>
          <a:p>
            <a:pPr algn="ctr"/>
            <a:r>
              <a:rPr lang="en-US" b="1" dirty="0">
                <a:latin typeface="Carlito"/>
              </a:rPr>
              <a:t> THE WINDOWS 10 DESKTOP</a:t>
            </a:r>
            <a:br>
              <a:rPr lang="en-US" b="1" dirty="0">
                <a:latin typeface="Carlito"/>
              </a:rPr>
            </a:br>
            <a:r>
              <a:rPr lang="en-US" b="1" dirty="0">
                <a:latin typeface="Carlito"/>
              </a:rPr>
              <a:t>Start Menu </a:t>
            </a:r>
            <a:endParaRPr lang="en-US" dirty="0">
              <a:latin typeface="Carlito"/>
            </a:endParaRPr>
          </a:p>
        </p:txBody>
      </p:sp>
      <p:sp>
        <p:nvSpPr>
          <p:cNvPr id="3" name="Content Placeholder 2"/>
          <p:cNvSpPr>
            <a:spLocks noGrp="1"/>
          </p:cNvSpPr>
          <p:nvPr>
            <p:ph idx="1"/>
          </p:nvPr>
        </p:nvSpPr>
        <p:spPr>
          <a:xfrm>
            <a:off x="838200" y="1463040"/>
            <a:ext cx="10515600" cy="4713923"/>
          </a:xfrm>
        </p:spPr>
        <p:txBody>
          <a:bodyPr>
            <a:normAutofit lnSpcReduction="10000"/>
          </a:bodyPr>
          <a:lstStyle/>
          <a:p>
            <a:r>
              <a:rPr lang="en-US" sz="3200" dirty="0">
                <a:latin typeface="Carlito"/>
              </a:rPr>
              <a:t>The word “</a:t>
            </a:r>
            <a:r>
              <a:rPr lang="en-US" sz="3200" b="1" dirty="0">
                <a:latin typeface="Carlito"/>
              </a:rPr>
              <a:t>Start</a:t>
            </a:r>
            <a:r>
              <a:rPr lang="en-US" sz="3200" dirty="0">
                <a:latin typeface="Carlito"/>
              </a:rPr>
              <a:t>” doesn’t actually appear on the </a:t>
            </a:r>
            <a:r>
              <a:rPr lang="en-US" sz="3200" b="1" dirty="0">
                <a:latin typeface="Carlito"/>
              </a:rPr>
              <a:t>Start menu</a:t>
            </a:r>
            <a:r>
              <a:rPr lang="en-US" sz="3200" dirty="0">
                <a:latin typeface="Carlito"/>
              </a:rPr>
              <a:t>, as it did for years; now the Start menu is just a square button in the lower-left corner of your screen, bearing the Windows logo </a:t>
            </a:r>
          </a:p>
          <a:p>
            <a:r>
              <a:rPr lang="en-US" sz="3200" dirty="0">
                <a:latin typeface="Carlito"/>
              </a:rPr>
              <a:t> But it’s still called the </a:t>
            </a:r>
            <a:r>
              <a:rPr lang="en-US" sz="3200" b="1" dirty="0">
                <a:latin typeface="Carlito"/>
              </a:rPr>
              <a:t>Start menu</a:t>
            </a:r>
            <a:r>
              <a:rPr lang="en-US" sz="3200" dirty="0">
                <a:latin typeface="Carlito"/>
              </a:rPr>
              <a:t>, and it’s still the gateway to everything on the PC.</a:t>
            </a:r>
          </a:p>
          <a:p>
            <a:r>
              <a:rPr lang="en-US" sz="3200" dirty="0">
                <a:latin typeface="Carlito"/>
              </a:rPr>
              <a:t>Whenever the start button is clicked, it gives  you the option of </a:t>
            </a:r>
            <a:r>
              <a:rPr lang="en-US" sz="3200" b="1" dirty="0">
                <a:latin typeface="Carlito"/>
              </a:rPr>
              <a:t>running a program</a:t>
            </a:r>
            <a:r>
              <a:rPr lang="en-US" sz="3200" dirty="0">
                <a:latin typeface="Carlito"/>
              </a:rPr>
              <a:t>, </a:t>
            </a:r>
            <a:r>
              <a:rPr lang="en-US" sz="3200" b="1" dirty="0">
                <a:latin typeface="Carlito"/>
              </a:rPr>
              <a:t>logging  off </a:t>
            </a:r>
            <a:r>
              <a:rPr lang="en-US" sz="3200" dirty="0">
                <a:latin typeface="Carlito"/>
              </a:rPr>
              <a:t>so that another user can use the Computer  </a:t>
            </a:r>
            <a:r>
              <a:rPr lang="en-US" sz="3200" b="1" dirty="0">
                <a:latin typeface="Carlito"/>
              </a:rPr>
              <a:t>and turning your computer off </a:t>
            </a:r>
            <a:r>
              <a:rPr lang="en-US" sz="3200" dirty="0">
                <a:latin typeface="Carlito"/>
              </a:rPr>
              <a:t>when you no  longer wants to use it.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756" y="2623049"/>
            <a:ext cx="514791" cy="489049"/>
          </a:xfrm>
          <a:prstGeom prst="rect">
            <a:avLst/>
          </a:prstGeom>
        </p:spPr>
      </p:pic>
      <p:sp>
        <p:nvSpPr>
          <p:cNvPr id="6" name="object 7">
            <a:extLst>
              <a:ext uri="{FF2B5EF4-FFF2-40B4-BE49-F238E27FC236}">
                <a16:creationId xmlns:a16="http://schemas.microsoft.com/office/drawing/2014/main" id="{8A5E6271-FDCA-422F-9EBF-CD925506A0A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678565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37661E-D0E3-4479-AE39-F9D07FBE99DD}"/>
              </a:ext>
            </a:extLst>
          </p:cNvPr>
          <p:cNvSpPr>
            <a:spLocks noGrp="1"/>
          </p:cNvSpPr>
          <p:nvPr>
            <p:ph type="body" idx="1"/>
          </p:nvPr>
        </p:nvSpPr>
        <p:spPr>
          <a:xfrm>
            <a:off x="1914939" y="1221125"/>
            <a:ext cx="8382000" cy="1246495"/>
          </a:xfrm>
        </p:spPr>
        <p:txBody>
          <a:bodyPr/>
          <a:lstStyle/>
          <a:p>
            <a:r>
              <a:rPr lang="en-US" dirty="0"/>
              <a:t>The Menu bar is a very important bar which contains most of the commands there a window holds. It is the bar that lies below the title bar.</a:t>
            </a:r>
          </a:p>
        </p:txBody>
      </p:sp>
      <p:sp>
        <p:nvSpPr>
          <p:cNvPr id="4" name="object 2">
            <a:extLst>
              <a:ext uri="{FF2B5EF4-FFF2-40B4-BE49-F238E27FC236}">
                <a16:creationId xmlns:a16="http://schemas.microsoft.com/office/drawing/2014/main" id="{F17F577D-5CB2-4F79-BAD5-493086D619C7}"/>
              </a:ext>
            </a:extLst>
          </p:cNvPr>
          <p:cNvSpPr txBox="1">
            <a:spLocks noGrp="1"/>
          </p:cNvSpPr>
          <p:nvPr>
            <p:ph type="title"/>
          </p:nvPr>
        </p:nvSpPr>
        <p:spPr>
          <a:xfrm>
            <a:off x="1828800" y="152400"/>
            <a:ext cx="8382000" cy="629018"/>
          </a:xfrm>
          <a:prstGeom prst="rect">
            <a:avLst/>
          </a:prstGeom>
        </p:spPr>
        <p:txBody>
          <a:bodyPr vert="horz" wrap="square" lIns="0" tIns="13335" rIns="0" bIns="0" rtlCol="0" anchor="ctr">
            <a:spAutoFit/>
          </a:bodyPr>
          <a:lstStyle/>
          <a:p>
            <a:pPr marL="12700" algn="ctr">
              <a:lnSpc>
                <a:spcPct val="100000"/>
              </a:lnSpc>
              <a:spcBef>
                <a:spcPts val="105"/>
              </a:spcBef>
            </a:pPr>
            <a:r>
              <a:rPr sz="4000" b="1" spc="-15" dirty="0">
                <a:latin typeface="Carlito"/>
              </a:rPr>
              <a:t>More </a:t>
            </a:r>
            <a:r>
              <a:rPr sz="4000" b="1" spc="-5" dirty="0">
                <a:latin typeface="Carlito"/>
              </a:rPr>
              <a:t>Windows </a:t>
            </a:r>
            <a:r>
              <a:rPr lang="en-US" sz="4000" b="1" spc="-5" dirty="0">
                <a:latin typeface="Carlito"/>
              </a:rPr>
              <a:t>10</a:t>
            </a:r>
            <a:r>
              <a:rPr sz="4000" b="1" dirty="0">
                <a:latin typeface="Carlito"/>
              </a:rPr>
              <a:t> </a:t>
            </a:r>
            <a:r>
              <a:rPr sz="4000" b="1" spc="-15" dirty="0">
                <a:latin typeface="Carlito"/>
              </a:rPr>
              <a:t>Bars </a:t>
            </a:r>
            <a:r>
              <a:rPr sz="4000" b="1" dirty="0">
                <a:latin typeface="Carlito"/>
              </a:rPr>
              <a:t>and</a:t>
            </a:r>
            <a:r>
              <a:rPr sz="4000" b="1" spc="-15" dirty="0">
                <a:latin typeface="Carlito"/>
              </a:rPr>
              <a:t> Buttons</a:t>
            </a:r>
          </a:p>
        </p:txBody>
      </p:sp>
      <p:pic>
        <p:nvPicPr>
          <p:cNvPr id="6" name="Picture 5">
            <a:extLst>
              <a:ext uri="{FF2B5EF4-FFF2-40B4-BE49-F238E27FC236}">
                <a16:creationId xmlns:a16="http://schemas.microsoft.com/office/drawing/2014/main" id="{84D85699-5EA9-4AC5-AD15-8C0F898F7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3219960"/>
            <a:ext cx="8382000" cy="1647855"/>
          </a:xfrm>
          <a:prstGeom prst="rect">
            <a:avLst/>
          </a:prstGeom>
        </p:spPr>
      </p:pic>
      <p:sp>
        <p:nvSpPr>
          <p:cNvPr id="7" name="TextBox 6">
            <a:extLst>
              <a:ext uri="{FF2B5EF4-FFF2-40B4-BE49-F238E27FC236}">
                <a16:creationId xmlns:a16="http://schemas.microsoft.com/office/drawing/2014/main" id="{92EF72F7-8D04-4943-876E-C87FC2AAFE16}"/>
              </a:ext>
            </a:extLst>
          </p:cNvPr>
          <p:cNvSpPr txBox="1"/>
          <p:nvPr/>
        </p:nvSpPr>
        <p:spPr>
          <a:xfrm>
            <a:off x="5141639" y="5159128"/>
            <a:ext cx="2286000" cy="523220"/>
          </a:xfrm>
          <a:prstGeom prst="rect">
            <a:avLst/>
          </a:prstGeom>
          <a:noFill/>
        </p:spPr>
        <p:txBody>
          <a:bodyPr wrap="square" rtlCol="0">
            <a:spAutoFit/>
          </a:bodyPr>
          <a:lstStyle/>
          <a:p>
            <a:r>
              <a:rPr lang="en-US" sz="2800" b="1" dirty="0"/>
              <a:t>The Menu Bar</a:t>
            </a:r>
          </a:p>
        </p:txBody>
      </p:sp>
      <p:sp>
        <p:nvSpPr>
          <p:cNvPr id="9" name="object 7">
            <a:extLst>
              <a:ext uri="{FF2B5EF4-FFF2-40B4-BE49-F238E27FC236}">
                <a16:creationId xmlns:a16="http://schemas.microsoft.com/office/drawing/2014/main" id="{A605821B-2A49-4F4E-8ED5-5BDF3B6E936A}"/>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807530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BF817-7019-4FD9-B10B-D2FD61F2118B}"/>
              </a:ext>
            </a:extLst>
          </p:cNvPr>
          <p:cNvSpPr>
            <a:spLocks noGrp="1"/>
          </p:cNvSpPr>
          <p:nvPr>
            <p:ph type="title"/>
          </p:nvPr>
        </p:nvSpPr>
        <p:spPr>
          <a:xfrm>
            <a:off x="1924374" y="228601"/>
            <a:ext cx="7312659" cy="681101"/>
          </a:xfrm>
        </p:spPr>
        <p:txBody>
          <a:bodyPr>
            <a:normAutofit fontScale="90000"/>
          </a:bodyPr>
          <a:lstStyle/>
          <a:p>
            <a:pPr algn="ctr"/>
            <a:r>
              <a:rPr lang="en-US" b="1" dirty="0"/>
              <a:t>More on The Menu Bar</a:t>
            </a:r>
          </a:p>
        </p:txBody>
      </p:sp>
      <p:sp>
        <p:nvSpPr>
          <p:cNvPr id="3" name="Text Placeholder 2">
            <a:extLst>
              <a:ext uri="{FF2B5EF4-FFF2-40B4-BE49-F238E27FC236}">
                <a16:creationId xmlns:a16="http://schemas.microsoft.com/office/drawing/2014/main" id="{1CA6246E-871F-4FB5-9A01-304D409A62C7}"/>
              </a:ext>
            </a:extLst>
          </p:cNvPr>
          <p:cNvSpPr>
            <a:spLocks noGrp="1"/>
          </p:cNvSpPr>
          <p:nvPr>
            <p:ph type="body" idx="1"/>
          </p:nvPr>
        </p:nvSpPr>
        <p:spPr>
          <a:xfrm>
            <a:off x="1905001" y="1143000"/>
            <a:ext cx="8010525" cy="4154984"/>
          </a:xfrm>
        </p:spPr>
        <p:txBody>
          <a:bodyPr>
            <a:normAutofit lnSpcReduction="10000"/>
          </a:bodyPr>
          <a:lstStyle/>
          <a:p>
            <a:r>
              <a:rPr lang="en-US" dirty="0"/>
              <a:t>The menu bar has several grouping of commands. The largest group and common one is called </a:t>
            </a:r>
            <a:r>
              <a:rPr lang="en-US" b="1" dirty="0"/>
              <a:t>Tab</a:t>
            </a:r>
            <a:r>
              <a:rPr lang="en-US" dirty="0"/>
              <a:t>. So the tabs includes the File, Home, View, Insert, etc. </a:t>
            </a:r>
          </a:p>
          <a:p>
            <a:r>
              <a:rPr lang="en-US" dirty="0"/>
              <a:t>The next group is called </a:t>
            </a:r>
            <a:r>
              <a:rPr lang="en-US" b="1" dirty="0"/>
              <a:t>Ribbons</a:t>
            </a:r>
            <a:r>
              <a:rPr lang="en-US" dirty="0"/>
              <a:t>; it consists of related  commands</a:t>
            </a:r>
            <a:r>
              <a:rPr lang="en-US" b="1" dirty="0"/>
              <a:t>. </a:t>
            </a:r>
            <a:r>
              <a:rPr lang="en-US" dirty="0"/>
              <a:t>An example is the </a:t>
            </a:r>
            <a:r>
              <a:rPr lang="en-US" b="1" dirty="0"/>
              <a:t>Clipboard Ribbon</a:t>
            </a:r>
            <a:r>
              <a:rPr lang="en-US" dirty="0"/>
              <a:t> which encapsulates all commands related to </a:t>
            </a:r>
            <a:r>
              <a:rPr lang="en-US" i="1" dirty="0"/>
              <a:t>clipboard, such as copy, paste, cut etc.</a:t>
            </a:r>
          </a:p>
          <a:p>
            <a:endParaRPr lang="en-US" i="1" dirty="0"/>
          </a:p>
          <a:p>
            <a:r>
              <a:rPr lang="en-US" b="1" i="1" dirty="0"/>
              <a:t>NB: </a:t>
            </a:r>
            <a:r>
              <a:rPr lang="en-US" i="1" dirty="0"/>
              <a:t>Many Ribbons make a Tab, and many related commands make a Ribbon</a:t>
            </a:r>
            <a:endParaRPr lang="en-US" b="1" i="1" dirty="0"/>
          </a:p>
        </p:txBody>
      </p:sp>
      <p:sp>
        <p:nvSpPr>
          <p:cNvPr id="5" name="object 7">
            <a:extLst>
              <a:ext uri="{FF2B5EF4-FFF2-40B4-BE49-F238E27FC236}">
                <a16:creationId xmlns:a16="http://schemas.microsoft.com/office/drawing/2014/main" id="{1592684F-7247-4DD6-A31B-4C7EB15134FD}"/>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4046087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649" y="235662"/>
            <a:ext cx="8380703" cy="690574"/>
          </a:xfrm>
          <a:prstGeom prst="rect">
            <a:avLst/>
          </a:prstGeom>
        </p:spPr>
        <p:txBody>
          <a:bodyPr vert="horz" wrap="square" lIns="0" tIns="13335" rIns="0" bIns="0" rtlCol="0" anchor="ctr">
            <a:spAutoFit/>
          </a:bodyPr>
          <a:lstStyle/>
          <a:p>
            <a:pPr marL="12700">
              <a:lnSpc>
                <a:spcPct val="100000"/>
              </a:lnSpc>
              <a:spcBef>
                <a:spcPts val="105"/>
              </a:spcBef>
            </a:pPr>
            <a:r>
              <a:rPr b="1" spc="-10" dirty="0">
                <a:latin typeface="Carlito"/>
              </a:rPr>
              <a:t>More </a:t>
            </a:r>
            <a:r>
              <a:rPr b="1" spc="-5" dirty="0">
                <a:latin typeface="Carlito"/>
              </a:rPr>
              <a:t>Windows </a:t>
            </a:r>
            <a:r>
              <a:rPr lang="en-US" b="1" spc="-5" dirty="0">
                <a:latin typeface="Carlito"/>
              </a:rPr>
              <a:t>10</a:t>
            </a:r>
            <a:r>
              <a:rPr b="1" dirty="0">
                <a:latin typeface="Carlito"/>
              </a:rPr>
              <a:t> </a:t>
            </a:r>
            <a:r>
              <a:rPr b="1" spc="-15" dirty="0">
                <a:latin typeface="Carlito"/>
              </a:rPr>
              <a:t>Bars </a:t>
            </a:r>
            <a:r>
              <a:rPr b="1" dirty="0">
                <a:latin typeface="Carlito"/>
              </a:rPr>
              <a:t>and</a:t>
            </a:r>
            <a:r>
              <a:rPr b="1" spc="-35" dirty="0">
                <a:latin typeface="Carlito"/>
              </a:rPr>
              <a:t> </a:t>
            </a:r>
            <a:r>
              <a:rPr b="1" spc="-10" dirty="0">
                <a:latin typeface="Carlito"/>
              </a:rPr>
              <a:t>Buttons</a:t>
            </a:r>
          </a:p>
        </p:txBody>
      </p:sp>
      <p:sp>
        <p:nvSpPr>
          <p:cNvPr id="3" name="object 3"/>
          <p:cNvSpPr txBox="1"/>
          <p:nvPr/>
        </p:nvSpPr>
        <p:spPr>
          <a:xfrm>
            <a:off x="1849618" y="1302311"/>
            <a:ext cx="9004310" cy="889986"/>
          </a:xfrm>
          <a:prstGeom prst="rect">
            <a:avLst/>
          </a:prstGeom>
        </p:spPr>
        <p:txBody>
          <a:bodyPr vert="horz" wrap="square" lIns="0" tIns="58419" rIns="0" bIns="0" rtlCol="0">
            <a:spAutoFit/>
          </a:bodyPr>
          <a:lstStyle/>
          <a:p>
            <a:pPr marL="355600" marR="57785" indent="-342900">
              <a:lnSpc>
                <a:spcPct val="90000"/>
              </a:lnSpc>
              <a:spcBef>
                <a:spcPts val="725"/>
              </a:spcBef>
              <a:buFont typeface="Arial"/>
              <a:buChar char="•"/>
              <a:tabLst>
                <a:tab pos="354965" algn="l"/>
                <a:tab pos="355600" algn="l"/>
              </a:tabLst>
            </a:pPr>
            <a:r>
              <a:rPr sz="3000" spc="-5" dirty="0">
                <a:latin typeface="Carlito"/>
                <a:cs typeface="Carlito"/>
              </a:rPr>
              <a:t>Choosing </a:t>
            </a:r>
            <a:r>
              <a:rPr sz="3000" dirty="0">
                <a:latin typeface="Carlito"/>
                <a:cs typeface="Carlito"/>
              </a:rPr>
              <a:t>a menu </a:t>
            </a:r>
            <a:r>
              <a:rPr sz="3000" spc="-5" dirty="0">
                <a:latin typeface="Carlito"/>
                <a:cs typeface="Carlito"/>
              </a:rPr>
              <a:t>option  </a:t>
            </a:r>
            <a:r>
              <a:rPr sz="3000" spc="-15" dirty="0">
                <a:latin typeface="Carlito"/>
                <a:cs typeface="Carlito"/>
              </a:rPr>
              <a:t>followed </a:t>
            </a:r>
            <a:r>
              <a:rPr sz="3000" spc="-10" dirty="0">
                <a:latin typeface="Carlito"/>
                <a:cs typeface="Carlito"/>
              </a:rPr>
              <a:t>by </a:t>
            </a:r>
            <a:r>
              <a:rPr sz="3000" dirty="0">
                <a:latin typeface="Carlito"/>
                <a:cs typeface="Carlito"/>
              </a:rPr>
              <a:t>an </a:t>
            </a:r>
            <a:r>
              <a:rPr sz="3000" i="1" spc="-10" dirty="0">
                <a:latin typeface="Carlito"/>
                <a:cs typeface="Carlito"/>
              </a:rPr>
              <a:t>arrow </a:t>
            </a:r>
            <a:r>
              <a:rPr sz="3000" i="1" spc="-5" dirty="0">
                <a:latin typeface="Carlito"/>
                <a:cs typeface="Carlito"/>
              </a:rPr>
              <a:t>head</a:t>
            </a:r>
            <a:r>
              <a:rPr sz="3000" spc="-5" dirty="0">
                <a:latin typeface="Carlito"/>
                <a:cs typeface="Carlito"/>
              </a:rPr>
              <a:t>  </a:t>
            </a:r>
            <a:r>
              <a:rPr sz="3000" spc="-15" dirty="0">
                <a:latin typeface="Carlito"/>
                <a:cs typeface="Carlito"/>
              </a:rPr>
              <a:t>displays </a:t>
            </a:r>
            <a:r>
              <a:rPr sz="3000" b="1" dirty="0">
                <a:latin typeface="Carlito"/>
                <a:cs typeface="Carlito"/>
              </a:rPr>
              <a:t>another </a:t>
            </a:r>
            <a:r>
              <a:rPr sz="3000" b="1" spc="-10" dirty="0">
                <a:latin typeface="Carlito"/>
                <a:cs typeface="Carlito"/>
              </a:rPr>
              <a:t>set </a:t>
            </a:r>
            <a:r>
              <a:rPr sz="3000" b="1" spc="-5" dirty="0">
                <a:latin typeface="Carlito"/>
                <a:cs typeface="Carlito"/>
              </a:rPr>
              <a:t>of</a:t>
            </a:r>
            <a:r>
              <a:rPr sz="3000" b="1" spc="-65" dirty="0">
                <a:latin typeface="Carlito"/>
                <a:cs typeface="Carlito"/>
              </a:rPr>
              <a:t> </a:t>
            </a:r>
            <a:r>
              <a:rPr sz="3000" b="1" spc="-5" dirty="0">
                <a:latin typeface="Carlito"/>
                <a:cs typeface="Carlito"/>
              </a:rPr>
              <a:t>menu  options</a:t>
            </a:r>
            <a:r>
              <a:rPr sz="3000" spc="-5" dirty="0">
                <a:solidFill>
                  <a:srgbClr val="FF0000"/>
                </a:solidFill>
                <a:latin typeface="Carlito"/>
                <a:cs typeface="Carlito"/>
              </a:rPr>
              <a:t> </a:t>
            </a:r>
            <a:r>
              <a:rPr sz="3000" spc="-15" dirty="0">
                <a:latin typeface="Carlito"/>
                <a:cs typeface="Carlito"/>
              </a:rPr>
              <a:t>to </a:t>
            </a:r>
            <a:r>
              <a:rPr sz="3000" dirty="0">
                <a:latin typeface="Carlito"/>
                <a:cs typeface="Carlito"/>
              </a:rPr>
              <a:t>choose</a:t>
            </a:r>
            <a:r>
              <a:rPr sz="3000" spc="-40" dirty="0">
                <a:latin typeface="Carlito"/>
                <a:cs typeface="Carlito"/>
              </a:rPr>
              <a:t> </a:t>
            </a:r>
            <a:r>
              <a:rPr sz="3000" spc="-15" dirty="0">
                <a:latin typeface="Carlito"/>
                <a:cs typeface="Carlito"/>
              </a:rPr>
              <a:t>from.</a:t>
            </a:r>
            <a:endParaRPr sz="3000" dirty="0">
              <a:latin typeface="Carlito"/>
              <a:cs typeface="Carlito"/>
            </a:endParaRPr>
          </a:p>
        </p:txBody>
      </p:sp>
      <p:pic>
        <p:nvPicPr>
          <p:cNvPr id="9" name="Picture 8">
            <a:extLst>
              <a:ext uri="{FF2B5EF4-FFF2-40B4-BE49-F238E27FC236}">
                <a16:creationId xmlns:a16="http://schemas.microsoft.com/office/drawing/2014/main" id="{0B4FAFEE-734A-4AFE-8866-69F72D6C599F}"/>
              </a:ext>
            </a:extLst>
          </p:cNvPr>
          <p:cNvPicPr>
            <a:picLocks noChangeAspect="1"/>
          </p:cNvPicPr>
          <p:nvPr/>
        </p:nvPicPr>
        <p:blipFill rotWithShape="1">
          <a:blip r:embed="rId2">
            <a:extLst>
              <a:ext uri="{28A0092B-C50C-407E-A947-70E740481C1C}">
                <a14:useLocalDpi xmlns:a14="http://schemas.microsoft.com/office/drawing/2010/main" val="0"/>
              </a:ext>
            </a:extLst>
          </a:blip>
          <a:srcRect l="7844" t="11558"/>
          <a:stretch/>
        </p:blipFill>
        <p:spPr>
          <a:xfrm>
            <a:off x="7687157" y="2660855"/>
            <a:ext cx="3580751" cy="1870986"/>
          </a:xfrm>
          <a:prstGeom prst="rect">
            <a:avLst/>
          </a:prstGeom>
        </p:spPr>
      </p:pic>
      <p:pic>
        <p:nvPicPr>
          <p:cNvPr id="11" name="Picture 10">
            <a:extLst>
              <a:ext uri="{FF2B5EF4-FFF2-40B4-BE49-F238E27FC236}">
                <a16:creationId xmlns:a16="http://schemas.microsoft.com/office/drawing/2014/main" id="{F4FF2593-AA44-45C7-87EF-1B98B019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092" y="2752549"/>
            <a:ext cx="4032199" cy="1687599"/>
          </a:xfrm>
          <a:prstGeom prst="rect">
            <a:avLst/>
          </a:prstGeom>
        </p:spPr>
      </p:pic>
      <p:sp>
        <p:nvSpPr>
          <p:cNvPr id="14" name="Arrow: Right 13">
            <a:extLst>
              <a:ext uri="{FF2B5EF4-FFF2-40B4-BE49-F238E27FC236}">
                <a16:creationId xmlns:a16="http://schemas.microsoft.com/office/drawing/2014/main" id="{58FE4685-313B-4034-B8F5-2CE0177E9F92}"/>
              </a:ext>
            </a:extLst>
          </p:cNvPr>
          <p:cNvSpPr/>
          <p:nvPr/>
        </p:nvSpPr>
        <p:spPr>
          <a:xfrm>
            <a:off x="3479291" y="3733762"/>
            <a:ext cx="5774438" cy="491550"/>
          </a:xfrm>
          <a:prstGeom prst="rightArrow">
            <a:avLst>
              <a:gd name="adj1" fmla="val 10156"/>
              <a:gd name="adj2" fmla="val 84840"/>
            </a:avLst>
          </a:prstGeom>
          <a:solidFill>
            <a:srgbClr val="A4E9FC"/>
          </a:solidFill>
          <a:ln>
            <a:solidFill>
              <a:srgbClr val="0070C0"/>
            </a:solidFill>
          </a:ln>
          <a:effectLst>
            <a:glow>
              <a:schemeClr val="accent1">
                <a:alpha val="40000"/>
              </a:schemeClr>
            </a:glow>
            <a:softEdge rad="0"/>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latin typeface="Carlito"/>
            </a:endParaRPr>
          </a:p>
        </p:txBody>
      </p:sp>
      <p:sp>
        <p:nvSpPr>
          <p:cNvPr id="8" name="object 7">
            <a:extLst>
              <a:ext uri="{FF2B5EF4-FFF2-40B4-BE49-F238E27FC236}">
                <a16:creationId xmlns:a16="http://schemas.microsoft.com/office/drawing/2014/main" id="{EC9C922B-A367-4B6B-80B1-15737FA5663E}"/>
              </a:ext>
            </a:extLst>
          </p:cNvPr>
          <p:cNvSpPr txBox="1">
            <a:spLocks/>
          </p:cNvSpPr>
          <p:nvPr/>
        </p:nvSpPr>
        <p:spPr>
          <a:xfrm>
            <a:off x="4778057" y="6401206"/>
            <a:ext cx="2635885" cy="338554"/>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
        <p:nvSpPr>
          <p:cNvPr id="4" name="TextBox 3">
            <a:extLst>
              <a:ext uri="{FF2B5EF4-FFF2-40B4-BE49-F238E27FC236}">
                <a16:creationId xmlns:a16="http://schemas.microsoft.com/office/drawing/2014/main" id="{0097A37F-58CE-4E6D-B9FB-CAC7FC0B02C5}"/>
              </a:ext>
            </a:extLst>
          </p:cNvPr>
          <p:cNvSpPr txBox="1"/>
          <p:nvPr/>
        </p:nvSpPr>
        <p:spPr>
          <a:xfrm>
            <a:off x="1764792" y="4531841"/>
            <a:ext cx="832104" cy="400110"/>
          </a:xfrm>
          <a:prstGeom prst="rect">
            <a:avLst/>
          </a:prstGeom>
          <a:noFill/>
        </p:spPr>
        <p:txBody>
          <a:bodyPr wrap="square" rtlCol="0">
            <a:spAutoFit/>
          </a:bodyPr>
          <a:lstStyle/>
          <a:p>
            <a:r>
              <a:rPr lang="en-US" sz="2000" b="1" dirty="0">
                <a:latin typeface="Carlito"/>
              </a:rPr>
              <a:t>Fig. 1</a:t>
            </a:r>
          </a:p>
        </p:txBody>
      </p:sp>
      <p:sp>
        <p:nvSpPr>
          <p:cNvPr id="10" name="TextBox 9">
            <a:extLst>
              <a:ext uri="{FF2B5EF4-FFF2-40B4-BE49-F238E27FC236}">
                <a16:creationId xmlns:a16="http://schemas.microsoft.com/office/drawing/2014/main" id="{B898A55F-60DB-4381-BC8D-814EC8F44386}"/>
              </a:ext>
            </a:extLst>
          </p:cNvPr>
          <p:cNvSpPr txBox="1"/>
          <p:nvPr/>
        </p:nvSpPr>
        <p:spPr>
          <a:xfrm>
            <a:off x="9253729" y="4584900"/>
            <a:ext cx="832104" cy="369332"/>
          </a:xfrm>
          <a:prstGeom prst="rect">
            <a:avLst/>
          </a:prstGeom>
          <a:noFill/>
        </p:spPr>
        <p:txBody>
          <a:bodyPr wrap="square" rtlCol="0">
            <a:spAutoFit/>
          </a:bodyPr>
          <a:lstStyle/>
          <a:p>
            <a:r>
              <a:rPr lang="en-US" b="1" dirty="0">
                <a:latin typeface="Carlito"/>
              </a:rPr>
              <a:t>Fig. 2 </a:t>
            </a:r>
          </a:p>
        </p:txBody>
      </p:sp>
      <p:sp>
        <p:nvSpPr>
          <p:cNvPr id="12" name="TextBox 11">
            <a:extLst>
              <a:ext uri="{FF2B5EF4-FFF2-40B4-BE49-F238E27FC236}">
                <a16:creationId xmlns:a16="http://schemas.microsoft.com/office/drawing/2014/main" id="{E19FB02D-A60A-4C00-82D9-039ACC9C704B}"/>
              </a:ext>
            </a:extLst>
          </p:cNvPr>
          <p:cNvSpPr txBox="1"/>
          <p:nvPr/>
        </p:nvSpPr>
        <p:spPr>
          <a:xfrm>
            <a:off x="5098979" y="3931677"/>
            <a:ext cx="2535062" cy="1569660"/>
          </a:xfrm>
          <a:prstGeom prst="rect">
            <a:avLst/>
          </a:prstGeom>
          <a:noFill/>
        </p:spPr>
        <p:txBody>
          <a:bodyPr wrap="square" rtlCol="0">
            <a:spAutoFit/>
          </a:bodyPr>
          <a:lstStyle/>
          <a:p>
            <a:r>
              <a:rPr lang="en-US" sz="2400" b="1" dirty="0">
                <a:latin typeface="Carlito"/>
              </a:rPr>
              <a:t>Current View </a:t>
            </a:r>
            <a:r>
              <a:rPr lang="en-US" sz="2400" dirty="0">
                <a:latin typeface="Carlito"/>
              </a:rPr>
              <a:t>is click in </a:t>
            </a:r>
            <a:r>
              <a:rPr lang="en-US" sz="2400" b="1" dirty="0">
                <a:latin typeface="Carlito"/>
              </a:rPr>
              <a:t>Fig. 1</a:t>
            </a:r>
            <a:r>
              <a:rPr lang="en-US" sz="2400" dirty="0">
                <a:latin typeface="Carlito"/>
              </a:rPr>
              <a:t>, and a dropdown menu appears as in </a:t>
            </a:r>
            <a:r>
              <a:rPr lang="en-US" sz="2400" b="1" dirty="0">
                <a:latin typeface="Carlito"/>
              </a:rPr>
              <a:t>Fig. 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4369" y="461899"/>
            <a:ext cx="8295031" cy="690574"/>
          </a:xfrm>
          <a:prstGeom prst="rect">
            <a:avLst/>
          </a:prstGeom>
        </p:spPr>
        <p:txBody>
          <a:bodyPr vert="horz" wrap="square" lIns="0" tIns="13335" rIns="0" bIns="0" rtlCol="0" anchor="ctr">
            <a:spAutoFit/>
          </a:bodyPr>
          <a:lstStyle/>
          <a:p>
            <a:pPr marL="12700">
              <a:lnSpc>
                <a:spcPct val="100000"/>
              </a:lnSpc>
              <a:spcBef>
                <a:spcPts val="105"/>
              </a:spcBef>
            </a:pPr>
            <a:r>
              <a:rPr b="1" spc="-15" dirty="0"/>
              <a:t>More </a:t>
            </a:r>
            <a:r>
              <a:rPr b="1" spc="-5" dirty="0"/>
              <a:t>Windows </a:t>
            </a:r>
            <a:r>
              <a:rPr lang="en-US" b="1" dirty="0"/>
              <a:t>10</a:t>
            </a:r>
            <a:r>
              <a:rPr b="1" dirty="0"/>
              <a:t> </a:t>
            </a:r>
            <a:r>
              <a:rPr b="1" spc="-15" dirty="0"/>
              <a:t>Bars </a:t>
            </a:r>
            <a:r>
              <a:rPr b="1" dirty="0"/>
              <a:t>and</a:t>
            </a:r>
            <a:r>
              <a:rPr b="1" spc="-15" dirty="0"/>
              <a:t> Buttons</a:t>
            </a:r>
          </a:p>
        </p:txBody>
      </p:sp>
      <p:sp>
        <p:nvSpPr>
          <p:cNvPr id="3" name="object 3"/>
          <p:cNvSpPr txBox="1"/>
          <p:nvPr/>
        </p:nvSpPr>
        <p:spPr>
          <a:xfrm>
            <a:off x="2059940" y="1357418"/>
            <a:ext cx="8006080" cy="2373086"/>
          </a:xfrm>
          <a:prstGeom prst="rect">
            <a:avLst/>
          </a:prstGeom>
        </p:spPr>
        <p:txBody>
          <a:bodyPr vert="horz" wrap="square" lIns="0" tIns="13335" rIns="0" bIns="0" rtlCol="0">
            <a:spAutoFit/>
          </a:bodyPr>
          <a:lstStyle/>
          <a:p>
            <a:pPr marL="355600" marR="5080" indent="-342900">
              <a:spcBef>
                <a:spcPts val="105"/>
              </a:spcBef>
              <a:buFont typeface="Arial"/>
              <a:buChar char="•"/>
              <a:tabLst>
                <a:tab pos="354965" algn="l"/>
                <a:tab pos="355600" algn="l"/>
              </a:tabLst>
            </a:pPr>
            <a:r>
              <a:rPr sz="2800" dirty="0">
                <a:latin typeface="Carlito"/>
                <a:cs typeface="Carlito"/>
              </a:rPr>
              <a:t>Some </a:t>
            </a:r>
            <a:r>
              <a:rPr sz="2800" spc="-5" dirty="0">
                <a:latin typeface="Carlito"/>
                <a:cs typeface="Carlito"/>
              </a:rPr>
              <a:t>Windows </a:t>
            </a:r>
            <a:r>
              <a:rPr lang="en-US" sz="2800" dirty="0">
                <a:latin typeface="Carlito"/>
                <a:cs typeface="Carlito"/>
              </a:rPr>
              <a:t>10</a:t>
            </a:r>
            <a:r>
              <a:rPr sz="2800" dirty="0">
                <a:latin typeface="Carlito"/>
                <a:cs typeface="Carlito"/>
              </a:rPr>
              <a:t> </a:t>
            </a:r>
            <a:r>
              <a:rPr sz="2800" spc="-15" dirty="0">
                <a:latin typeface="Carlito"/>
                <a:cs typeface="Carlito"/>
              </a:rPr>
              <a:t>programs </a:t>
            </a:r>
            <a:r>
              <a:rPr sz="2800" spc="-5" dirty="0">
                <a:latin typeface="Carlito"/>
                <a:cs typeface="Carlito"/>
              </a:rPr>
              <a:t>(such </a:t>
            </a:r>
            <a:r>
              <a:rPr sz="2800" dirty="0">
                <a:latin typeface="Carlito"/>
                <a:cs typeface="Carlito"/>
              </a:rPr>
              <a:t>as </a:t>
            </a:r>
            <a:r>
              <a:rPr sz="2800" spc="-10" dirty="0">
                <a:latin typeface="Carlito"/>
                <a:cs typeface="Carlito"/>
              </a:rPr>
              <a:t>Microsoft  </a:t>
            </a:r>
            <a:r>
              <a:rPr sz="2800" spc="-45" dirty="0">
                <a:latin typeface="Carlito"/>
                <a:cs typeface="Carlito"/>
              </a:rPr>
              <a:t>Word </a:t>
            </a:r>
            <a:r>
              <a:rPr sz="2800" spc="-20" dirty="0">
                <a:latin typeface="Carlito"/>
                <a:cs typeface="Carlito"/>
              </a:rPr>
              <a:t>have </a:t>
            </a:r>
            <a:r>
              <a:rPr sz="2800" spc="-15" dirty="0">
                <a:latin typeface="Carlito"/>
                <a:cs typeface="Carlito"/>
              </a:rPr>
              <a:t>toolbars </a:t>
            </a:r>
            <a:r>
              <a:rPr sz="2800" spc="-10" dirty="0">
                <a:latin typeface="Carlito"/>
                <a:cs typeface="Carlito"/>
              </a:rPr>
              <a:t>across </a:t>
            </a:r>
            <a:r>
              <a:rPr sz="2800" dirty="0">
                <a:latin typeface="Carlito"/>
                <a:cs typeface="Carlito"/>
              </a:rPr>
              <a:t>the </a:t>
            </a:r>
            <a:r>
              <a:rPr sz="2800" spc="-15" dirty="0">
                <a:latin typeface="Carlito"/>
                <a:cs typeface="Carlito"/>
              </a:rPr>
              <a:t>top </a:t>
            </a:r>
            <a:r>
              <a:rPr sz="2800" spc="-5" dirty="0">
                <a:latin typeface="Carlito"/>
                <a:cs typeface="Carlito"/>
              </a:rPr>
              <a:t>of </a:t>
            </a:r>
            <a:r>
              <a:rPr sz="2800" dirty="0">
                <a:latin typeface="Carlito"/>
                <a:cs typeface="Carlito"/>
              </a:rPr>
              <a:t>the  </a:t>
            </a:r>
            <a:r>
              <a:rPr sz="2800" spc="-30" dirty="0">
                <a:latin typeface="Carlito"/>
                <a:cs typeface="Carlito"/>
              </a:rPr>
              <a:t>window.</a:t>
            </a:r>
            <a:endParaRPr sz="2800" dirty="0">
              <a:latin typeface="Carlito"/>
              <a:cs typeface="Carlito"/>
            </a:endParaRPr>
          </a:p>
          <a:p>
            <a:pPr marL="355600" marR="529590" indent="-342900">
              <a:spcBef>
                <a:spcPts val="765"/>
              </a:spcBef>
              <a:buFont typeface="Arial"/>
              <a:buChar char="•"/>
              <a:tabLst>
                <a:tab pos="354965" algn="l"/>
                <a:tab pos="355600" algn="l"/>
              </a:tabLst>
            </a:pPr>
            <a:r>
              <a:rPr sz="2800" spc="-5" dirty="0">
                <a:latin typeface="Carlito"/>
                <a:cs typeface="Carlito"/>
              </a:rPr>
              <a:t>The toolbar </a:t>
            </a:r>
            <a:r>
              <a:rPr sz="2800" spc="-15" dirty="0">
                <a:latin typeface="Carlito"/>
                <a:cs typeface="Carlito"/>
              </a:rPr>
              <a:t>buttons </a:t>
            </a:r>
            <a:r>
              <a:rPr sz="2800" spc="-5" dirty="0">
                <a:latin typeface="Carlito"/>
                <a:cs typeface="Carlito"/>
              </a:rPr>
              <a:t>allow </a:t>
            </a:r>
            <a:r>
              <a:rPr sz="2800" spc="-15" dirty="0">
                <a:latin typeface="Carlito"/>
                <a:cs typeface="Carlito"/>
              </a:rPr>
              <a:t>you </a:t>
            </a:r>
            <a:r>
              <a:rPr sz="2800" spc="-20" dirty="0">
                <a:latin typeface="Carlito"/>
                <a:cs typeface="Carlito"/>
              </a:rPr>
              <a:t>to </a:t>
            </a:r>
            <a:r>
              <a:rPr sz="2800" spc="-10" dirty="0">
                <a:latin typeface="Carlito"/>
                <a:cs typeface="Carlito"/>
              </a:rPr>
              <a:t>print, </a:t>
            </a:r>
            <a:r>
              <a:rPr sz="2800" dirty="0">
                <a:latin typeface="Carlito"/>
                <a:cs typeface="Carlito"/>
              </a:rPr>
              <a:t>cut,  </a:t>
            </a:r>
            <a:r>
              <a:rPr sz="2800" spc="-15" dirty="0">
                <a:latin typeface="Carlito"/>
                <a:cs typeface="Carlito"/>
              </a:rPr>
              <a:t>paste, </a:t>
            </a:r>
            <a:r>
              <a:rPr sz="2800" dirty="0">
                <a:latin typeface="Carlito"/>
                <a:cs typeface="Carlito"/>
              </a:rPr>
              <a:t>or do </a:t>
            </a:r>
            <a:r>
              <a:rPr sz="2800" spc="-5" dirty="0">
                <a:latin typeface="Carlito"/>
                <a:cs typeface="Carlito"/>
              </a:rPr>
              <a:t>other</a:t>
            </a:r>
            <a:r>
              <a:rPr sz="2800" dirty="0">
                <a:latin typeface="Carlito"/>
                <a:cs typeface="Carlito"/>
              </a:rPr>
              <a:t> </a:t>
            </a:r>
            <a:r>
              <a:rPr sz="2800" spc="-10" dirty="0">
                <a:latin typeface="Carlito"/>
                <a:cs typeface="Carlito"/>
              </a:rPr>
              <a:t>tasks.</a:t>
            </a:r>
            <a:endParaRPr sz="2800" dirty="0">
              <a:latin typeface="Carlito"/>
              <a:cs typeface="Carlito"/>
            </a:endParaRPr>
          </a:p>
          <a:p>
            <a:pPr marL="355600" indent="-342900">
              <a:spcBef>
                <a:spcPts val="775"/>
              </a:spcBef>
              <a:buFont typeface="Arial"/>
              <a:buChar char="•"/>
              <a:tabLst>
                <a:tab pos="354965" algn="l"/>
                <a:tab pos="355600" algn="l"/>
              </a:tabLst>
            </a:pPr>
            <a:r>
              <a:rPr sz="2800" spc="-5" dirty="0">
                <a:latin typeface="Carlito"/>
                <a:cs typeface="Carlito"/>
              </a:rPr>
              <a:t>The options </a:t>
            </a:r>
            <a:r>
              <a:rPr sz="2800" spc="-10" dirty="0">
                <a:latin typeface="Carlito"/>
                <a:cs typeface="Carlito"/>
              </a:rPr>
              <a:t>vary </a:t>
            </a:r>
            <a:r>
              <a:rPr sz="2800" spc="-5" dirty="0">
                <a:latin typeface="Carlito"/>
                <a:cs typeface="Carlito"/>
              </a:rPr>
              <a:t>depending on </a:t>
            </a:r>
            <a:r>
              <a:rPr sz="2800" dirty="0">
                <a:latin typeface="Carlito"/>
                <a:cs typeface="Carlito"/>
              </a:rPr>
              <a:t>the</a:t>
            </a:r>
            <a:r>
              <a:rPr sz="2800" spc="70" dirty="0">
                <a:latin typeface="Carlito"/>
                <a:cs typeface="Carlito"/>
              </a:rPr>
              <a:t> </a:t>
            </a:r>
            <a:r>
              <a:rPr sz="2800" spc="-15" dirty="0">
                <a:latin typeface="Carlito"/>
                <a:cs typeface="Carlito"/>
              </a:rPr>
              <a:t>program.</a:t>
            </a:r>
            <a:endParaRPr sz="2800" dirty="0">
              <a:latin typeface="Carlito"/>
              <a:cs typeface="Carlito"/>
            </a:endParaRPr>
          </a:p>
        </p:txBody>
      </p:sp>
      <p:sp>
        <p:nvSpPr>
          <p:cNvPr id="5" name="object 5"/>
          <p:cNvSpPr txBox="1"/>
          <p:nvPr/>
        </p:nvSpPr>
        <p:spPr>
          <a:xfrm>
            <a:off x="4724400" y="6379794"/>
            <a:ext cx="2630170" cy="179536"/>
          </a:xfrm>
          <a:prstGeom prst="rect">
            <a:avLst/>
          </a:prstGeom>
        </p:spPr>
        <p:txBody>
          <a:bodyPr vert="horz" wrap="square" lIns="0" tIns="0" rIns="0" bIns="0" rtlCol="0">
            <a:spAutoFit/>
          </a:bodyPr>
          <a:lstStyle/>
          <a:p>
            <a:pPr marL="12700" algn="ctr">
              <a:lnSpc>
                <a:spcPts val="1360"/>
              </a:lnSpc>
            </a:pPr>
            <a:r>
              <a:rPr sz="1200" spc="-35" dirty="0">
                <a:solidFill>
                  <a:srgbClr val="888888"/>
                </a:solidFill>
                <a:latin typeface="Carlito"/>
                <a:cs typeface="Carlito"/>
              </a:rPr>
              <a:t>Department </a:t>
            </a:r>
            <a:r>
              <a:rPr sz="1200" spc="-5" dirty="0">
                <a:solidFill>
                  <a:srgbClr val="888888"/>
                </a:solidFill>
                <a:latin typeface="Carlito"/>
                <a:cs typeface="Carlito"/>
              </a:rPr>
              <a:t>of Computer Science,</a:t>
            </a:r>
            <a:r>
              <a:rPr sz="1200" spc="-15" dirty="0">
                <a:solidFill>
                  <a:srgbClr val="888888"/>
                </a:solidFill>
                <a:latin typeface="Carlito"/>
                <a:cs typeface="Carlito"/>
              </a:rPr>
              <a:t> </a:t>
            </a:r>
            <a:r>
              <a:rPr sz="1200" dirty="0">
                <a:solidFill>
                  <a:srgbClr val="888888"/>
                </a:solidFill>
                <a:latin typeface="Carlito"/>
                <a:cs typeface="Carlito"/>
              </a:rPr>
              <a:t>KNUST-</a:t>
            </a:r>
            <a:endParaRPr sz="1200" dirty="0">
              <a:latin typeface="Carlito"/>
              <a:cs typeface="Carlito"/>
            </a:endParaRPr>
          </a:p>
        </p:txBody>
      </p:sp>
      <p:sp>
        <p:nvSpPr>
          <p:cNvPr id="6" name="object 6"/>
          <p:cNvSpPr txBox="1"/>
          <p:nvPr/>
        </p:nvSpPr>
        <p:spPr>
          <a:xfrm>
            <a:off x="5860542" y="6556959"/>
            <a:ext cx="471805" cy="156068"/>
          </a:xfrm>
          <a:prstGeom prst="rect">
            <a:avLst/>
          </a:prstGeom>
        </p:spPr>
        <p:txBody>
          <a:bodyPr vert="horz" wrap="square" lIns="0" tIns="0" rIns="0" bIns="0" rtlCol="0">
            <a:spAutoFit/>
          </a:bodyPr>
          <a:lstStyle/>
          <a:p>
            <a:pPr marL="12700">
              <a:lnSpc>
                <a:spcPts val="1240"/>
              </a:lnSpc>
            </a:pPr>
            <a:r>
              <a:rPr sz="1200" spc="-25" dirty="0">
                <a:solidFill>
                  <a:srgbClr val="888888"/>
                </a:solidFill>
                <a:latin typeface="Carlito"/>
                <a:cs typeface="Carlito"/>
              </a:rPr>
              <a:t>K</a:t>
            </a:r>
            <a:r>
              <a:rPr sz="1200" dirty="0">
                <a:solidFill>
                  <a:srgbClr val="888888"/>
                </a:solidFill>
                <a:latin typeface="Carlito"/>
                <a:cs typeface="Carlito"/>
              </a:rPr>
              <a:t>umasi</a:t>
            </a:r>
            <a:endParaRPr sz="1200" dirty="0">
              <a:latin typeface="Carlito"/>
              <a:cs typeface="Carlito"/>
            </a:endParaRPr>
          </a:p>
        </p:txBody>
      </p:sp>
      <p:pic>
        <p:nvPicPr>
          <p:cNvPr id="8" name="Picture 7">
            <a:extLst>
              <a:ext uri="{FF2B5EF4-FFF2-40B4-BE49-F238E27FC236}">
                <a16:creationId xmlns:a16="http://schemas.microsoft.com/office/drawing/2014/main" id="{EF065CA2-23CD-41ED-B560-7F498F70E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246" y="3996252"/>
            <a:ext cx="8231944" cy="1554453"/>
          </a:xfrm>
          <a:prstGeom prst="rect">
            <a:avLst/>
          </a:prstGeom>
        </p:spPr>
      </p:pic>
      <p:sp>
        <p:nvSpPr>
          <p:cNvPr id="9" name="TextBox 8">
            <a:extLst>
              <a:ext uri="{FF2B5EF4-FFF2-40B4-BE49-F238E27FC236}">
                <a16:creationId xmlns:a16="http://schemas.microsoft.com/office/drawing/2014/main" id="{F527E6E8-F9F5-40B8-941D-83CEF3656B4D}"/>
              </a:ext>
            </a:extLst>
          </p:cNvPr>
          <p:cNvSpPr txBox="1"/>
          <p:nvPr/>
        </p:nvSpPr>
        <p:spPr>
          <a:xfrm>
            <a:off x="4191000" y="5639288"/>
            <a:ext cx="3476012" cy="461665"/>
          </a:xfrm>
          <a:prstGeom prst="rect">
            <a:avLst/>
          </a:prstGeom>
          <a:noFill/>
        </p:spPr>
        <p:txBody>
          <a:bodyPr wrap="square" rtlCol="0">
            <a:spAutoFit/>
          </a:bodyPr>
          <a:lstStyle/>
          <a:p>
            <a:r>
              <a:rPr lang="en-US" sz="2400" b="1" dirty="0"/>
              <a:t>Microsoft Word Toolbar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2296" y="43564"/>
            <a:ext cx="1867409" cy="566822"/>
          </a:xfrm>
          <a:prstGeom prst="rect">
            <a:avLst/>
          </a:prstGeom>
        </p:spPr>
        <p:txBody>
          <a:bodyPr vert="horz" wrap="square" lIns="0" tIns="12700" rIns="0" bIns="0" rtlCol="0" anchor="ctr">
            <a:spAutoFit/>
          </a:bodyPr>
          <a:lstStyle/>
          <a:p>
            <a:pPr marL="12700">
              <a:lnSpc>
                <a:spcPct val="100000"/>
              </a:lnSpc>
              <a:spcBef>
                <a:spcPts val="100"/>
              </a:spcBef>
            </a:pPr>
            <a:r>
              <a:rPr sz="3600" b="1" spc="-15" dirty="0"/>
              <a:t>Scrolling</a:t>
            </a:r>
          </a:p>
        </p:txBody>
      </p:sp>
      <p:sp>
        <p:nvSpPr>
          <p:cNvPr id="4" name="object 4"/>
          <p:cNvSpPr txBox="1"/>
          <p:nvPr/>
        </p:nvSpPr>
        <p:spPr>
          <a:xfrm>
            <a:off x="1905000" y="5867400"/>
            <a:ext cx="7391400" cy="382156"/>
          </a:xfrm>
          <a:prstGeom prst="rect">
            <a:avLst/>
          </a:prstGeom>
        </p:spPr>
        <p:txBody>
          <a:bodyPr vert="horz" wrap="square" lIns="0" tIns="12700" rIns="0" bIns="0" rtlCol="0">
            <a:spAutoFit/>
          </a:bodyPr>
          <a:lstStyle/>
          <a:p>
            <a:pPr marL="12700">
              <a:spcBef>
                <a:spcPts val="100"/>
              </a:spcBef>
            </a:pPr>
            <a:r>
              <a:rPr sz="2400" b="1" spc="-5" dirty="0">
                <a:solidFill>
                  <a:srgbClr val="0D090F"/>
                </a:solidFill>
                <a:latin typeface="Carlito"/>
                <a:cs typeface="Carlito"/>
              </a:rPr>
              <a:t>Window showing </a:t>
            </a:r>
            <a:r>
              <a:rPr lang="en-US" sz="2400" b="1" spc="-5" dirty="0">
                <a:solidFill>
                  <a:srgbClr val="0D090F"/>
                </a:solidFill>
                <a:latin typeface="Carlito"/>
                <a:cs typeface="Carlito"/>
              </a:rPr>
              <a:t>the </a:t>
            </a:r>
            <a:r>
              <a:rPr lang="en-US" sz="2400" b="1" spc="-10" dirty="0">
                <a:solidFill>
                  <a:srgbClr val="0D090F"/>
                </a:solidFill>
                <a:latin typeface="Carlito"/>
                <a:cs typeface="Carlito"/>
              </a:rPr>
              <a:t>V</a:t>
            </a:r>
            <a:r>
              <a:rPr sz="2400" b="1" spc="-10" dirty="0">
                <a:solidFill>
                  <a:srgbClr val="0D090F"/>
                </a:solidFill>
                <a:latin typeface="Carlito"/>
                <a:cs typeface="Carlito"/>
              </a:rPr>
              <a:t>ertical </a:t>
            </a:r>
            <a:r>
              <a:rPr lang="en-US" sz="2400" b="1" spc="-10" dirty="0">
                <a:solidFill>
                  <a:srgbClr val="0D090F"/>
                </a:solidFill>
                <a:latin typeface="Carlito"/>
                <a:cs typeface="Carlito"/>
              </a:rPr>
              <a:t>&amp; Horizontal </a:t>
            </a:r>
            <a:r>
              <a:rPr sz="2400" b="1" spc="-5" dirty="0">
                <a:solidFill>
                  <a:srgbClr val="0D090F"/>
                </a:solidFill>
                <a:latin typeface="Carlito"/>
                <a:cs typeface="Carlito"/>
              </a:rPr>
              <a:t>Scroll</a:t>
            </a:r>
            <a:r>
              <a:rPr sz="2400" b="1" spc="-100" dirty="0">
                <a:solidFill>
                  <a:srgbClr val="0D090F"/>
                </a:solidFill>
                <a:latin typeface="Carlito"/>
                <a:cs typeface="Carlito"/>
              </a:rPr>
              <a:t> </a:t>
            </a:r>
            <a:r>
              <a:rPr sz="2400" b="1" dirty="0">
                <a:solidFill>
                  <a:srgbClr val="0D090F"/>
                </a:solidFill>
                <a:latin typeface="Carlito"/>
                <a:cs typeface="Carlito"/>
              </a:rPr>
              <a:t>Bar</a:t>
            </a:r>
            <a:endParaRPr sz="2400" dirty="0">
              <a:latin typeface="Carlito"/>
              <a:cs typeface="Carlito"/>
            </a:endParaRPr>
          </a:p>
        </p:txBody>
      </p:sp>
      <p:pic>
        <p:nvPicPr>
          <p:cNvPr id="7" name="Picture 6">
            <a:extLst>
              <a:ext uri="{FF2B5EF4-FFF2-40B4-BE49-F238E27FC236}">
                <a16:creationId xmlns:a16="http://schemas.microsoft.com/office/drawing/2014/main" id="{7F84BA99-AF8C-46EE-BFED-4DBB12E8D8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88616" y="630840"/>
            <a:ext cx="6341856" cy="5160360"/>
          </a:xfrm>
          <a:prstGeom prst="rect">
            <a:avLst/>
          </a:prstGeom>
        </p:spPr>
      </p:pic>
      <p:sp>
        <p:nvSpPr>
          <p:cNvPr id="8" name="Arrow: Right 7">
            <a:extLst>
              <a:ext uri="{FF2B5EF4-FFF2-40B4-BE49-F238E27FC236}">
                <a16:creationId xmlns:a16="http://schemas.microsoft.com/office/drawing/2014/main" id="{BE78A23F-A00E-4776-B1A1-A45692C2AC10}"/>
              </a:ext>
            </a:extLst>
          </p:cNvPr>
          <p:cNvSpPr/>
          <p:nvPr/>
        </p:nvSpPr>
        <p:spPr>
          <a:xfrm>
            <a:off x="7394510" y="2308399"/>
            <a:ext cx="1216091" cy="369331"/>
          </a:xfrm>
          <a:prstGeom prst="rightArrow">
            <a:avLst>
              <a:gd name="adj1" fmla="val 16623"/>
              <a:gd name="adj2" fmla="val 66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Bent-Up 8">
            <a:extLst>
              <a:ext uri="{FF2B5EF4-FFF2-40B4-BE49-F238E27FC236}">
                <a16:creationId xmlns:a16="http://schemas.microsoft.com/office/drawing/2014/main" id="{B7A7D138-6931-4950-B6F6-3246D22ED3C8}"/>
              </a:ext>
            </a:extLst>
          </p:cNvPr>
          <p:cNvSpPr/>
          <p:nvPr/>
        </p:nvSpPr>
        <p:spPr>
          <a:xfrm>
            <a:off x="5029200" y="5131766"/>
            <a:ext cx="4267200" cy="621335"/>
          </a:xfrm>
          <a:prstGeom prst="bentUpArrow">
            <a:avLst>
              <a:gd name="adj1" fmla="val 9157"/>
              <a:gd name="adj2" fmla="val 20267"/>
              <a:gd name="adj3" fmla="val 34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5997DD5-3A59-4E10-8CAD-C73C9CAB1505}"/>
              </a:ext>
            </a:extLst>
          </p:cNvPr>
          <p:cNvSpPr txBox="1"/>
          <p:nvPr/>
        </p:nvSpPr>
        <p:spPr>
          <a:xfrm>
            <a:off x="8610601" y="2057401"/>
            <a:ext cx="1659835" cy="830997"/>
          </a:xfrm>
          <a:prstGeom prst="rect">
            <a:avLst/>
          </a:prstGeom>
          <a:noFill/>
        </p:spPr>
        <p:txBody>
          <a:bodyPr wrap="square" rtlCol="0">
            <a:spAutoFit/>
          </a:bodyPr>
          <a:lstStyle/>
          <a:p>
            <a:r>
              <a:rPr lang="en-US" sz="2400" b="1" dirty="0"/>
              <a:t>Vertical Scrollbar</a:t>
            </a:r>
          </a:p>
        </p:txBody>
      </p:sp>
      <p:sp>
        <p:nvSpPr>
          <p:cNvPr id="11" name="TextBox 10">
            <a:extLst>
              <a:ext uri="{FF2B5EF4-FFF2-40B4-BE49-F238E27FC236}">
                <a16:creationId xmlns:a16="http://schemas.microsoft.com/office/drawing/2014/main" id="{D04218A6-65C6-44E5-9E2C-1A81E2AD216B}"/>
              </a:ext>
            </a:extLst>
          </p:cNvPr>
          <p:cNvSpPr txBox="1"/>
          <p:nvPr/>
        </p:nvSpPr>
        <p:spPr>
          <a:xfrm>
            <a:off x="8030472" y="4525656"/>
            <a:ext cx="2637528" cy="461665"/>
          </a:xfrm>
          <a:prstGeom prst="rect">
            <a:avLst/>
          </a:prstGeom>
          <a:noFill/>
        </p:spPr>
        <p:txBody>
          <a:bodyPr wrap="square" rtlCol="0">
            <a:spAutoFit/>
          </a:bodyPr>
          <a:lstStyle/>
          <a:p>
            <a:r>
              <a:rPr lang="en-US" sz="2400" b="1" dirty="0"/>
              <a:t>Horizonal</a:t>
            </a:r>
            <a:r>
              <a:rPr lang="en-US" sz="2400" dirty="0"/>
              <a:t> </a:t>
            </a:r>
            <a:r>
              <a:rPr lang="en-US" sz="2400" b="1" dirty="0"/>
              <a:t>Scrollbar</a:t>
            </a:r>
          </a:p>
        </p:txBody>
      </p:sp>
      <p:sp>
        <p:nvSpPr>
          <p:cNvPr id="12" name="object 7">
            <a:extLst>
              <a:ext uri="{FF2B5EF4-FFF2-40B4-BE49-F238E27FC236}">
                <a16:creationId xmlns:a16="http://schemas.microsoft.com/office/drawing/2014/main" id="{4D26C01F-631A-4AB5-B9EB-902D6A27E6AD}"/>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860542" y="6556959"/>
            <a:ext cx="471805" cy="156068"/>
          </a:xfrm>
          <a:prstGeom prst="rect">
            <a:avLst/>
          </a:prstGeom>
        </p:spPr>
        <p:txBody>
          <a:bodyPr vert="horz" wrap="square" lIns="0" tIns="0" rIns="0" bIns="0" rtlCol="0">
            <a:spAutoFit/>
          </a:bodyPr>
          <a:lstStyle/>
          <a:p>
            <a:pPr marL="12700">
              <a:lnSpc>
                <a:spcPts val="1240"/>
              </a:lnSpc>
            </a:pPr>
            <a:r>
              <a:rPr sz="1200" spc="-25" dirty="0">
                <a:solidFill>
                  <a:srgbClr val="888888"/>
                </a:solidFill>
                <a:latin typeface="Carlito"/>
                <a:cs typeface="Carlito"/>
              </a:rPr>
              <a:t>K</a:t>
            </a:r>
            <a:r>
              <a:rPr sz="1200" dirty="0">
                <a:solidFill>
                  <a:srgbClr val="888888"/>
                </a:solidFill>
                <a:latin typeface="Carlito"/>
                <a:cs typeface="Carlito"/>
              </a:rPr>
              <a:t>umasi</a:t>
            </a:r>
            <a:endParaRPr sz="1200">
              <a:latin typeface="Carlito"/>
              <a:cs typeface="Carlito"/>
            </a:endParaRPr>
          </a:p>
        </p:txBody>
      </p:sp>
      <p:sp>
        <p:nvSpPr>
          <p:cNvPr id="2" name="object 2"/>
          <p:cNvSpPr txBox="1">
            <a:spLocks noGrp="1"/>
          </p:cNvSpPr>
          <p:nvPr>
            <p:ph type="title"/>
          </p:nvPr>
        </p:nvSpPr>
        <p:spPr>
          <a:xfrm>
            <a:off x="5062855" y="85801"/>
            <a:ext cx="1941195" cy="629018"/>
          </a:xfrm>
          <a:prstGeom prst="rect">
            <a:avLst/>
          </a:prstGeom>
        </p:spPr>
        <p:txBody>
          <a:bodyPr vert="horz" wrap="square" lIns="0" tIns="13335" rIns="0" bIns="0" rtlCol="0" anchor="ctr">
            <a:spAutoFit/>
          </a:bodyPr>
          <a:lstStyle/>
          <a:p>
            <a:pPr marL="12700" algn="ctr">
              <a:lnSpc>
                <a:spcPct val="100000"/>
              </a:lnSpc>
              <a:spcBef>
                <a:spcPts val="105"/>
              </a:spcBef>
            </a:pPr>
            <a:r>
              <a:rPr sz="4000" b="1" spc="-15" dirty="0"/>
              <a:t>Scrolling</a:t>
            </a:r>
          </a:p>
        </p:txBody>
      </p:sp>
      <p:sp>
        <p:nvSpPr>
          <p:cNvPr id="3" name="object 3"/>
          <p:cNvSpPr txBox="1"/>
          <p:nvPr/>
        </p:nvSpPr>
        <p:spPr>
          <a:xfrm>
            <a:off x="2005964" y="853511"/>
            <a:ext cx="8054975" cy="5270674"/>
          </a:xfrm>
          <a:prstGeom prst="rect">
            <a:avLst/>
          </a:prstGeom>
        </p:spPr>
        <p:txBody>
          <a:bodyPr vert="horz" wrap="square" lIns="0" tIns="12700" rIns="0" bIns="0" rtlCol="0">
            <a:spAutoFit/>
          </a:bodyPr>
          <a:lstStyle/>
          <a:p>
            <a:pPr marL="355600" marR="38735" indent="-342900">
              <a:spcBef>
                <a:spcPts val="100"/>
              </a:spcBef>
              <a:buFont typeface="Arial"/>
              <a:buChar char="•"/>
              <a:tabLst>
                <a:tab pos="354965" algn="l"/>
                <a:tab pos="355600" algn="l"/>
              </a:tabLst>
            </a:pPr>
            <a:r>
              <a:rPr sz="3000" spc="-10" dirty="0">
                <a:latin typeface="Carlito"/>
                <a:cs typeface="Carlito"/>
              </a:rPr>
              <a:t>Whenever </a:t>
            </a:r>
            <a:r>
              <a:rPr sz="3000" spc="-25" dirty="0">
                <a:latin typeface="Carlito"/>
                <a:cs typeface="Carlito"/>
              </a:rPr>
              <a:t>for </a:t>
            </a:r>
            <a:r>
              <a:rPr sz="3000" dirty="0">
                <a:latin typeface="Carlito"/>
                <a:cs typeface="Carlito"/>
              </a:rPr>
              <a:t>a </a:t>
            </a:r>
            <a:r>
              <a:rPr sz="3000" spc="-5" dirty="0">
                <a:latin typeface="Carlito"/>
                <a:cs typeface="Carlito"/>
              </a:rPr>
              <a:t>particular </a:t>
            </a:r>
            <a:r>
              <a:rPr sz="3000" spc="-45" dirty="0">
                <a:latin typeface="Carlito"/>
                <a:cs typeface="Carlito"/>
              </a:rPr>
              <a:t>window, </a:t>
            </a:r>
            <a:r>
              <a:rPr sz="3000" spc="-5" dirty="0">
                <a:latin typeface="Carlito"/>
                <a:cs typeface="Carlito"/>
              </a:rPr>
              <a:t>one cannot  see </a:t>
            </a:r>
            <a:r>
              <a:rPr sz="3000" dirty="0">
                <a:latin typeface="Carlito"/>
                <a:cs typeface="Carlito"/>
              </a:rPr>
              <a:t>all the </a:t>
            </a:r>
            <a:r>
              <a:rPr sz="3000" spc="-10" dirty="0">
                <a:latin typeface="Carlito"/>
                <a:cs typeface="Carlito"/>
              </a:rPr>
              <a:t>information </a:t>
            </a:r>
            <a:r>
              <a:rPr sz="3000" spc="-5" dirty="0">
                <a:latin typeface="Carlito"/>
                <a:cs typeface="Carlito"/>
              </a:rPr>
              <a:t>within </a:t>
            </a:r>
            <a:r>
              <a:rPr sz="3000" dirty="0">
                <a:latin typeface="Carlito"/>
                <a:cs typeface="Carlito"/>
              </a:rPr>
              <a:t>the </a:t>
            </a:r>
            <a:r>
              <a:rPr sz="3000" spc="-10" dirty="0">
                <a:latin typeface="Carlito"/>
                <a:cs typeface="Carlito"/>
              </a:rPr>
              <a:t>window </a:t>
            </a:r>
            <a:r>
              <a:rPr sz="3000" spc="-15" dirty="0">
                <a:latin typeface="Carlito"/>
                <a:cs typeface="Carlito"/>
              </a:rPr>
              <a:t>at </a:t>
            </a:r>
            <a:r>
              <a:rPr sz="3000" dirty="0">
                <a:latin typeface="Carlito"/>
                <a:cs typeface="Carlito"/>
              </a:rPr>
              <a:t>the  same time, </a:t>
            </a:r>
            <a:r>
              <a:rPr sz="3000" spc="-10" dirty="0">
                <a:latin typeface="Carlito"/>
                <a:cs typeface="Carlito"/>
              </a:rPr>
              <a:t>Windows </a:t>
            </a:r>
            <a:r>
              <a:rPr sz="3000" spc="-15" dirty="0">
                <a:latin typeface="Carlito"/>
                <a:cs typeface="Carlito"/>
              </a:rPr>
              <a:t>displays </a:t>
            </a:r>
            <a:r>
              <a:rPr sz="3000" dirty="0">
                <a:latin typeface="Carlito"/>
                <a:cs typeface="Carlito"/>
              </a:rPr>
              <a:t>the </a:t>
            </a:r>
            <a:r>
              <a:rPr sz="3000" spc="-15" dirty="0">
                <a:latin typeface="Carlito"/>
                <a:cs typeface="Carlito"/>
              </a:rPr>
              <a:t>scroll </a:t>
            </a:r>
            <a:r>
              <a:rPr sz="3000" spc="-5" dirty="0">
                <a:latin typeface="Carlito"/>
                <a:cs typeface="Carlito"/>
              </a:rPr>
              <a:t>bar </a:t>
            </a:r>
            <a:r>
              <a:rPr sz="3000" spc="-10" dirty="0">
                <a:latin typeface="Carlito"/>
                <a:cs typeface="Carlito"/>
              </a:rPr>
              <a:t>at </a:t>
            </a:r>
            <a:r>
              <a:rPr sz="3000" dirty="0">
                <a:latin typeface="Carlito"/>
                <a:cs typeface="Carlito"/>
              </a:rPr>
              <a:t>the  </a:t>
            </a:r>
            <a:r>
              <a:rPr sz="3000" spc="-10" dirty="0">
                <a:latin typeface="Carlito"/>
                <a:cs typeface="Carlito"/>
              </a:rPr>
              <a:t>right </a:t>
            </a:r>
            <a:r>
              <a:rPr sz="3000" spc="-5" dirty="0">
                <a:latin typeface="Carlito"/>
                <a:cs typeface="Carlito"/>
              </a:rPr>
              <a:t>side or </a:t>
            </a:r>
            <a:r>
              <a:rPr sz="3000" dirty="0">
                <a:latin typeface="Carlito"/>
                <a:cs typeface="Carlito"/>
              </a:rPr>
              <a:t>the </a:t>
            </a:r>
            <a:r>
              <a:rPr sz="3000" spc="-15" dirty="0">
                <a:latin typeface="Carlito"/>
                <a:cs typeface="Carlito"/>
              </a:rPr>
              <a:t>bottom </a:t>
            </a:r>
            <a:r>
              <a:rPr sz="3000" spc="-5" dirty="0">
                <a:latin typeface="Carlito"/>
                <a:cs typeface="Carlito"/>
              </a:rPr>
              <a:t>of </a:t>
            </a:r>
            <a:r>
              <a:rPr sz="3000" dirty="0">
                <a:latin typeface="Carlito"/>
                <a:cs typeface="Carlito"/>
              </a:rPr>
              <a:t>a</a:t>
            </a:r>
            <a:r>
              <a:rPr sz="3000" spc="15" dirty="0">
                <a:latin typeface="Carlito"/>
                <a:cs typeface="Carlito"/>
              </a:rPr>
              <a:t> </a:t>
            </a:r>
            <a:r>
              <a:rPr sz="3000" spc="-30" dirty="0">
                <a:latin typeface="Carlito"/>
                <a:cs typeface="Carlito"/>
              </a:rPr>
              <a:t>window.</a:t>
            </a:r>
            <a:endParaRPr sz="3000" dirty="0">
              <a:latin typeface="Carlito"/>
              <a:cs typeface="Carlito"/>
            </a:endParaRPr>
          </a:p>
          <a:p>
            <a:pPr marL="355600" marR="5080" indent="-342900">
              <a:spcBef>
                <a:spcPts val="720"/>
              </a:spcBef>
              <a:buFont typeface="Arial"/>
              <a:buChar char="•"/>
              <a:tabLst>
                <a:tab pos="354965" algn="l"/>
                <a:tab pos="355600" algn="l"/>
              </a:tabLst>
            </a:pPr>
            <a:r>
              <a:rPr sz="3000" spc="-5" dirty="0">
                <a:latin typeface="Carlito"/>
                <a:cs typeface="Carlito"/>
              </a:rPr>
              <a:t>This </a:t>
            </a:r>
            <a:r>
              <a:rPr sz="3000" dirty="0">
                <a:latin typeface="Carlito"/>
                <a:cs typeface="Carlito"/>
              </a:rPr>
              <a:t>is </a:t>
            </a:r>
            <a:r>
              <a:rPr sz="3000" spc="-15" dirty="0">
                <a:latin typeface="Carlito"/>
                <a:cs typeface="Carlito"/>
              </a:rPr>
              <a:t>to </a:t>
            </a:r>
            <a:r>
              <a:rPr sz="3000" spc="-25" dirty="0">
                <a:latin typeface="Carlito"/>
                <a:cs typeface="Carlito"/>
              </a:rPr>
              <a:t>make </a:t>
            </a:r>
            <a:r>
              <a:rPr sz="3000" dirty="0">
                <a:latin typeface="Carlito"/>
                <a:cs typeface="Carlito"/>
              </a:rPr>
              <a:t>it </a:t>
            </a:r>
            <a:r>
              <a:rPr sz="3000" spc="-5" dirty="0">
                <a:latin typeface="Carlito"/>
                <a:cs typeface="Carlito"/>
              </a:rPr>
              <a:t>possible </a:t>
            </a:r>
            <a:r>
              <a:rPr sz="3000" spc="-25" dirty="0">
                <a:latin typeface="Carlito"/>
                <a:cs typeface="Carlito"/>
              </a:rPr>
              <a:t>for </a:t>
            </a:r>
            <a:r>
              <a:rPr sz="3000" spc="-15" dirty="0">
                <a:latin typeface="Carlito"/>
                <a:cs typeface="Carlito"/>
              </a:rPr>
              <a:t>you </a:t>
            </a:r>
            <a:r>
              <a:rPr sz="3000" spc="-5" dirty="0">
                <a:latin typeface="Carlito"/>
                <a:cs typeface="Carlito"/>
              </a:rPr>
              <a:t>view </a:t>
            </a:r>
            <a:r>
              <a:rPr sz="3000" dirty="0">
                <a:latin typeface="Carlito"/>
                <a:cs typeface="Carlito"/>
              </a:rPr>
              <a:t>the </a:t>
            </a:r>
            <a:r>
              <a:rPr sz="3000" spc="-10" dirty="0">
                <a:latin typeface="Carlito"/>
                <a:cs typeface="Carlito"/>
              </a:rPr>
              <a:t>hidden  information by </a:t>
            </a:r>
            <a:r>
              <a:rPr sz="3000" spc="-5" dirty="0">
                <a:latin typeface="Carlito"/>
                <a:cs typeface="Carlito"/>
              </a:rPr>
              <a:t>either </a:t>
            </a:r>
            <a:r>
              <a:rPr sz="3000" dirty="0">
                <a:latin typeface="Carlito"/>
                <a:cs typeface="Carlito"/>
              </a:rPr>
              <a:t>moving the </a:t>
            </a:r>
            <a:r>
              <a:rPr sz="3000" spc="-10" dirty="0">
                <a:latin typeface="Carlito"/>
                <a:cs typeface="Carlito"/>
              </a:rPr>
              <a:t>vertical  scrollbar </a:t>
            </a:r>
            <a:r>
              <a:rPr sz="3000" spc="-5" dirty="0">
                <a:latin typeface="Carlito"/>
                <a:cs typeface="Carlito"/>
              </a:rPr>
              <a:t>up or down, or by moving </a:t>
            </a:r>
            <a:r>
              <a:rPr sz="3000" dirty="0">
                <a:latin typeface="Carlito"/>
                <a:cs typeface="Carlito"/>
              </a:rPr>
              <a:t>the </a:t>
            </a:r>
            <a:r>
              <a:rPr sz="3000" spc="-15" dirty="0">
                <a:latin typeface="Carlito"/>
                <a:cs typeface="Carlito"/>
              </a:rPr>
              <a:t>horizontal  </a:t>
            </a:r>
            <a:r>
              <a:rPr sz="3000" spc="-10" dirty="0">
                <a:latin typeface="Carlito"/>
                <a:cs typeface="Carlito"/>
              </a:rPr>
              <a:t>scroll </a:t>
            </a:r>
            <a:r>
              <a:rPr sz="3000" spc="-5" dirty="0">
                <a:latin typeface="Carlito"/>
                <a:cs typeface="Carlito"/>
              </a:rPr>
              <a:t>bar </a:t>
            </a:r>
            <a:r>
              <a:rPr sz="3000" spc="-10" dirty="0">
                <a:latin typeface="Carlito"/>
                <a:cs typeface="Carlito"/>
              </a:rPr>
              <a:t>left </a:t>
            </a:r>
            <a:r>
              <a:rPr sz="3000" spc="-5" dirty="0">
                <a:latin typeface="Carlito"/>
                <a:cs typeface="Carlito"/>
              </a:rPr>
              <a:t>or right </a:t>
            </a:r>
            <a:r>
              <a:rPr sz="3000" spc="-10" dirty="0">
                <a:latin typeface="Carlito"/>
                <a:cs typeface="Carlito"/>
              </a:rPr>
              <a:t>depending </a:t>
            </a:r>
            <a:r>
              <a:rPr sz="3000" spc="-5" dirty="0">
                <a:latin typeface="Carlito"/>
                <a:cs typeface="Carlito"/>
              </a:rPr>
              <a:t>on </a:t>
            </a:r>
            <a:r>
              <a:rPr sz="3000" spc="-10" dirty="0">
                <a:latin typeface="Carlito"/>
                <a:cs typeface="Carlito"/>
              </a:rPr>
              <a:t>where </a:t>
            </a:r>
            <a:r>
              <a:rPr sz="3000" dirty="0">
                <a:latin typeface="Carlito"/>
                <a:cs typeface="Carlito"/>
              </a:rPr>
              <a:t>the  </a:t>
            </a:r>
            <a:r>
              <a:rPr sz="3000" spc="-10" dirty="0">
                <a:latin typeface="Carlito"/>
                <a:cs typeface="Carlito"/>
              </a:rPr>
              <a:t>hidden information</a:t>
            </a:r>
            <a:r>
              <a:rPr sz="3000" spc="5" dirty="0">
                <a:latin typeface="Carlito"/>
                <a:cs typeface="Carlito"/>
              </a:rPr>
              <a:t> </a:t>
            </a:r>
            <a:r>
              <a:rPr sz="3000" dirty="0">
                <a:latin typeface="Carlito"/>
                <a:cs typeface="Carlito"/>
              </a:rPr>
              <a:t>is.</a:t>
            </a:r>
          </a:p>
          <a:p>
            <a:pPr marL="355600" indent="-342900">
              <a:spcBef>
                <a:spcPts val="725"/>
              </a:spcBef>
              <a:buFont typeface="Arial"/>
              <a:buChar char="•"/>
              <a:tabLst>
                <a:tab pos="354965" algn="l"/>
                <a:tab pos="355600" algn="l"/>
              </a:tabLst>
            </a:pPr>
            <a:r>
              <a:rPr sz="3000" dirty="0">
                <a:latin typeface="Carlito"/>
                <a:cs typeface="Carlito"/>
              </a:rPr>
              <a:t>It is </a:t>
            </a:r>
            <a:r>
              <a:rPr sz="3000" spc="-5" dirty="0">
                <a:latin typeface="Carlito"/>
                <a:cs typeface="Carlito"/>
              </a:rPr>
              <a:t>especially </a:t>
            </a:r>
            <a:r>
              <a:rPr sz="3000" spc="-15" dirty="0">
                <a:latin typeface="Carlito"/>
                <a:cs typeface="Carlito"/>
              </a:rPr>
              <a:t>convenient </a:t>
            </a:r>
            <a:r>
              <a:rPr sz="3000" dirty="0">
                <a:latin typeface="Carlito"/>
                <a:cs typeface="Carlito"/>
              </a:rPr>
              <a:t>when </a:t>
            </a:r>
            <a:r>
              <a:rPr sz="3000" spc="-5" dirty="0">
                <a:latin typeface="Carlito"/>
                <a:cs typeface="Carlito"/>
              </a:rPr>
              <a:t>viewing </a:t>
            </a:r>
            <a:r>
              <a:rPr sz="3000" dirty="0">
                <a:latin typeface="Carlito"/>
                <a:cs typeface="Carlito"/>
              </a:rPr>
              <a:t>a</a:t>
            </a:r>
            <a:r>
              <a:rPr sz="3000" spc="-25" dirty="0">
                <a:latin typeface="Carlito"/>
                <a:cs typeface="Carlito"/>
              </a:rPr>
              <a:t> </a:t>
            </a:r>
            <a:r>
              <a:rPr sz="3000" dirty="0">
                <a:latin typeface="Carlito"/>
                <a:cs typeface="Carlito"/>
              </a:rPr>
              <a:t>long</a:t>
            </a:r>
            <a:r>
              <a:rPr lang="en-US" sz="3000" dirty="0">
                <a:latin typeface="Carlito"/>
                <a:cs typeface="Carlito"/>
              </a:rPr>
              <a:t> document.</a:t>
            </a:r>
            <a:endParaRPr sz="3000" dirty="0">
              <a:latin typeface="Carlito"/>
              <a:cs typeface="Carlito"/>
            </a:endParaRPr>
          </a:p>
        </p:txBody>
      </p:sp>
      <p:sp>
        <p:nvSpPr>
          <p:cNvPr id="5" name="object 5"/>
          <p:cNvSpPr txBox="1"/>
          <p:nvPr/>
        </p:nvSpPr>
        <p:spPr>
          <a:xfrm>
            <a:off x="4778503" y="6335674"/>
            <a:ext cx="2635885"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rlito"/>
                <a:cs typeface="Carlito"/>
              </a:rPr>
              <a:t>Department </a:t>
            </a:r>
            <a:r>
              <a:rPr sz="1200" spc="-5" dirty="0">
                <a:solidFill>
                  <a:srgbClr val="888888"/>
                </a:solidFill>
                <a:latin typeface="Carlito"/>
                <a:cs typeface="Carlito"/>
              </a:rPr>
              <a:t>of Computer Science,</a:t>
            </a:r>
            <a:r>
              <a:rPr sz="1200" spc="-100" dirty="0">
                <a:solidFill>
                  <a:srgbClr val="888888"/>
                </a:solidFill>
                <a:latin typeface="Carlito"/>
                <a:cs typeface="Carlito"/>
              </a:rPr>
              <a:t> </a:t>
            </a:r>
            <a:r>
              <a:rPr sz="1200" dirty="0">
                <a:solidFill>
                  <a:srgbClr val="888888"/>
                </a:solidFill>
                <a:latin typeface="Carlito"/>
                <a:cs typeface="Carlito"/>
              </a:rPr>
              <a:t>KNUST-</a:t>
            </a:r>
            <a:endParaRPr sz="1200">
              <a:latin typeface="Carlito"/>
              <a:cs typeface="Carli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4450" y="461899"/>
            <a:ext cx="2419350" cy="690574"/>
          </a:xfrm>
          <a:prstGeom prst="rect">
            <a:avLst/>
          </a:prstGeom>
        </p:spPr>
        <p:txBody>
          <a:bodyPr vert="horz" wrap="square" lIns="0" tIns="13335" rIns="0" bIns="0" rtlCol="0" anchor="ctr">
            <a:spAutoFit/>
          </a:bodyPr>
          <a:lstStyle/>
          <a:p>
            <a:pPr marL="12700" algn="ctr">
              <a:lnSpc>
                <a:spcPct val="100000"/>
              </a:lnSpc>
              <a:spcBef>
                <a:spcPts val="105"/>
              </a:spcBef>
            </a:pPr>
            <a:r>
              <a:rPr b="1" spc="-15" dirty="0"/>
              <a:t>Scrolling</a:t>
            </a:r>
          </a:p>
        </p:txBody>
      </p:sp>
      <p:sp>
        <p:nvSpPr>
          <p:cNvPr id="3" name="object 3"/>
          <p:cNvSpPr txBox="1">
            <a:spLocks noGrp="1"/>
          </p:cNvSpPr>
          <p:nvPr>
            <p:ph type="body" idx="1"/>
          </p:nvPr>
        </p:nvSpPr>
        <p:spPr>
          <a:xfrm>
            <a:off x="2059941" y="1420496"/>
            <a:ext cx="8010525" cy="2452553"/>
          </a:xfrm>
          <a:prstGeom prst="rect">
            <a:avLst/>
          </a:prstGeom>
        </p:spPr>
        <p:txBody>
          <a:bodyPr vert="horz" wrap="square" lIns="0" tIns="574761" rIns="0" bIns="0" rtlCol="0">
            <a:spAutoFit/>
          </a:bodyPr>
          <a:lstStyle/>
          <a:p>
            <a:pPr marL="2081530" marR="2805430">
              <a:lnSpc>
                <a:spcPct val="110000"/>
              </a:lnSpc>
              <a:spcBef>
                <a:spcPts val="95"/>
              </a:spcBef>
            </a:pPr>
            <a:r>
              <a:rPr spc="-15" dirty="0"/>
              <a:t>arrow to scroll </a:t>
            </a:r>
            <a:r>
              <a:rPr spc="-5" dirty="0"/>
              <a:t>up.  </a:t>
            </a:r>
            <a:r>
              <a:rPr spc="-15" dirty="0"/>
              <a:t>arrow </a:t>
            </a:r>
            <a:r>
              <a:rPr spc="-20" dirty="0"/>
              <a:t>to </a:t>
            </a:r>
            <a:r>
              <a:rPr spc="-15" dirty="0"/>
              <a:t>scroll</a:t>
            </a:r>
            <a:r>
              <a:rPr spc="-25" dirty="0"/>
              <a:t> </a:t>
            </a:r>
            <a:r>
              <a:rPr spc="-5" dirty="0"/>
              <a:t>down.</a:t>
            </a:r>
          </a:p>
          <a:p>
            <a:pPr marL="2081530" marR="5080">
              <a:lnSpc>
                <a:spcPct val="110000"/>
              </a:lnSpc>
              <a:spcBef>
                <a:spcPts val="5"/>
              </a:spcBef>
            </a:pPr>
            <a:r>
              <a:rPr spc="-15" dirty="0"/>
              <a:t>arrows </a:t>
            </a:r>
            <a:r>
              <a:rPr spc="-20" dirty="0"/>
              <a:t>to </a:t>
            </a:r>
            <a:r>
              <a:rPr spc="-15" dirty="0"/>
              <a:t>scroll </a:t>
            </a:r>
            <a:r>
              <a:rPr spc="-5" dirty="0"/>
              <a:t>up one </a:t>
            </a:r>
            <a:r>
              <a:rPr spc="-10" dirty="0"/>
              <a:t>page at </a:t>
            </a:r>
            <a:r>
              <a:rPr dirty="0"/>
              <a:t>a </a:t>
            </a:r>
            <a:r>
              <a:rPr spc="-5" dirty="0"/>
              <a:t>time.  </a:t>
            </a:r>
            <a:r>
              <a:rPr spc="-15" dirty="0"/>
              <a:t>arrows </a:t>
            </a:r>
            <a:r>
              <a:rPr spc="-20" dirty="0"/>
              <a:t>to </a:t>
            </a:r>
            <a:r>
              <a:rPr spc="-15" dirty="0"/>
              <a:t>scroll </a:t>
            </a:r>
            <a:r>
              <a:rPr spc="-5" dirty="0"/>
              <a:t>down one </a:t>
            </a:r>
            <a:r>
              <a:rPr spc="-10" dirty="0"/>
              <a:t>page at </a:t>
            </a:r>
            <a:r>
              <a:rPr dirty="0"/>
              <a:t>a time.  </a:t>
            </a:r>
          </a:p>
        </p:txBody>
      </p:sp>
      <p:sp>
        <p:nvSpPr>
          <p:cNvPr id="4" name="object 4"/>
          <p:cNvSpPr txBox="1"/>
          <p:nvPr/>
        </p:nvSpPr>
        <p:spPr>
          <a:xfrm>
            <a:off x="2059940" y="1530222"/>
            <a:ext cx="8072120" cy="3300904"/>
          </a:xfrm>
          <a:prstGeom prst="rect">
            <a:avLst/>
          </a:prstGeom>
        </p:spPr>
        <p:txBody>
          <a:bodyPr vert="horz" wrap="square" lIns="0" tIns="53340" rIns="0" bIns="0" rtlCol="0">
            <a:spAutoFit/>
          </a:bodyPr>
          <a:lstStyle/>
          <a:p>
            <a:pPr marL="12700">
              <a:spcBef>
                <a:spcPts val="420"/>
              </a:spcBef>
              <a:tabLst>
                <a:tab pos="354965" algn="l"/>
                <a:tab pos="355600" algn="l"/>
              </a:tabLst>
            </a:pPr>
            <a:r>
              <a:rPr sz="2800" spc="-120" dirty="0">
                <a:latin typeface="Carlito"/>
                <a:cs typeface="Carlito"/>
              </a:rPr>
              <a:t>To</a:t>
            </a:r>
            <a:r>
              <a:rPr sz="2800" spc="-10" dirty="0">
                <a:latin typeface="Carlito"/>
                <a:cs typeface="Carlito"/>
              </a:rPr>
              <a:t> scroll,</a:t>
            </a:r>
            <a:endParaRPr sz="2800" dirty="0">
              <a:latin typeface="Carlito"/>
              <a:cs typeface="Carlito"/>
            </a:endParaRPr>
          </a:p>
          <a:p>
            <a:pPr marL="355600" indent="-342900">
              <a:spcBef>
                <a:spcPts val="325"/>
              </a:spcBef>
              <a:buFont typeface="Arial"/>
              <a:buChar char="•"/>
              <a:tabLst>
                <a:tab pos="354965" algn="l"/>
                <a:tab pos="355600" algn="l"/>
              </a:tabLst>
            </a:pPr>
            <a:r>
              <a:rPr sz="2800" spc="-5" dirty="0">
                <a:latin typeface="Carlito"/>
                <a:cs typeface="Carlito"/>
              </a:rPr>
              <a:t>Click</a:t>
            </a:r>
            <a:r>
              <a:rPr sz="2800" spc="-85" dirty="0">
                <a:latin typeface="Carlito"/>
                <a:cs typeface="Carlito"/>
              </a:rPr>
              <a:t> </a:t>
            </a:r>
            <a:r>
              <a:rPr sz="2800" dirty="0">
                <a:latin typeface="Carlito"/>
                <a:cs typeface="Carlito"/>
              </a:rPr>
              <a:t>the</a:t>
            </a:r>
          </a:p>
          <a:p>
            <a:pPr marL="355600" indent="-342900">
              <a:spcBef>
                <a:spcPts val="325"/>
              </a:spcBef>
              <a:buFont typeface="Arial"/>
              <a:buChar char="•"/>
              <a:tabLst>
                <a:tab pos="354965" algn="l"/>
                <a:tab pos="355600" algn="l"/>
              </a:tabLst>
            </a:pPr>
            <a:r>
              <a:rPr sz="2800" spc="-5" dirty="0">
                <a:latin typeface="Carlito"/>
                <a:cs typeface="Carlito"/>
              </a:rPr>
              <a:t>Click</a:t>
            </a:r>
            <a:r>
              <a:rPr sz="2800" spc="-95" dirty="0">
                <a:latin typeface="Carlito"/>
                <a:cs typeface="Carlito"/>
              </a:rPr>
              <a:t> </a:t>
            </a:r>
            <a:r>
              <a:rPr sz="2800" dirty="0">
                <a:latin typeface="Carlito"/>
                <a:cs typeface="Carlito"/>
              </a:rPr>
              <a:t>the</a:t>
            </a:r>
          </a:p>
          <a:p>
            <a:pPr marL="355600" indent="-342900">
              <a:spcBef>
                <a:spcPts val="325"/>
              </a:spcBef>
              <a:buFont typeface="Arial"/>
              <a:buChar char="•"/>
              <a:tabLst>
                <a:tab pos="354965" algn="l"/>
                <a:tab pos="355600" algn="l"/>
              </a:tabLst>
            </a:pPr>
            <a:r>
              <a:rPr sz="2800" spc="-5" dirty="0">
                <a:latin typeface="Carlito"/>
                <a:cs typeface="Carlito"/>
              </a:rPr>
              <a:t>Click</a:t>
            </a:r>
            <a:r>
              <a:rPr sz="2800" spc="-85" dirty="0">
                <a:latin typeface="Carlito"/>
                <a:cs typeface="Carlito"/>
              </a:rPr>
              <a:t> </a:t>
            </a:r>
            <a:r>
              <a:rPr sz="2800" dirty="0">
                <a:latin typeface="Carlito"/>
                <a:cs typeface="Carlito"/>
              </a:rPr>
              <a:t>the</a:t>
            </a:r>
          </a:p>
          <a:p>
            <a:pPr marL="355600" indent="-342900">
              <a:spcBef>
                <a:spcPts val="325"/>
              </a:spcBef>
              <a:buFont typeface="Arial"/>
              <a:buChar char="•"/>
              <a:tabLst>
                <a:tab pos="354965" algn="l"/>
                <a:tab pos="355600" algn="l"/>
              </a:tabLst>
            </a:pPr>
            <a:r>
              <a:rPr sz="2800" spc="-5" dirty="0">
                <a:latin typeface="Carlito"/>
                <a:cs typeface="Carlito"/>
              </a:rPr>
              <a:t>Click</a:t>
            </a:r>
            <a:r>
              <a:rPr sz="2800" spc="-85" dirty="0">
                <a:latin typeface="Carlito"/>
                <a:cs typeface="Carlito"/>
              </a:rPr>
              <a:t> </a:t>
            </a:r>
            <a:r>
              <a:rPr sz="2800" dirty="0">
                <a:latin typeface="Carlito"/>
                <a:cs typeface="Carlito"/>
              </a:rPr>
              <a:t>the</a:t>
            </a:r>
          </a:p>
          <a:p>
            <a:pPr marL="12700">
              <a:spcBef>
                <a:spcPts val="325"/>
              </a:spcBef>
              <a:tabLst>
                <a:tab pos="354965" algn="l"/>
                <a:tab pos="355600" algn="l"/>
              </a:tabLst>
            </a:pPr>
            <a:r>
              <a:rPr lang="en-US" sz="2800" spc="-5" dirty="0">
                <a:latin typeface="Carlito"/>
                <a:cs typeface="Carlito"/>
              </a:rPr>
              <a:t> 	</a:t>
            </a:r>
            <a:r>
              <a:rPr sz="2800" spc="-5" dirty="0">
                <a:latin typeface="Carlito"/>
                <a:cs typeface="Carlito"/>
              </a:rPr>
              <a:t>OR</a:t>
            </a:r>
            <a:endParaRPr sz="2800" dirty="0">
              <a:latin typeface="Carlito"/>
              <a:cs typeface="Carlito"/>
            </a:endParaRPr>
          </a:p>
          <a:p>
            <a:pPr marL="355600" indent="-342900">
              <a:spcBef>
                <a:spcPts val="325"/>
              </a:spcBef>
              <a:buFont typeface="Arial"/>
              <a:buChar char="•"/>
              <a:tabLst>
                <a:tab pos="354965" algn="l"/>
                <a:tab pos="355600" algn="l"/>
              </a:tabLst>
            </a:pPr>
            <a:r>
              <a:rPr sz="2800" spc="-5" dirty="0">
                <a:latin typeface="Carlito"/>
                <a:cs typeface="Carlito"/>
              </a:rPr>
              <a:t>Click </a:t>
            </a:r>
            <a:r>
              <a:rPr sz="2800" dirty="0">
                <a:latin typeface="Carlito"/>
                <a:cs typeface="Carlito"/>
              </a:rPr>
              <a:t>and </a:t>
            </a:r>
            <a:r>
              <a:rPr sz="2800" spc="-20" dirty="0">
                <a:latin typeface="Carlito"/>
                <a:cs typeface="Carlito"/>
              </a:rPr>
              <a:t>drag </a:t>
            </a:r>
            <a:r>
              <a:rPr sz="2800" dirty="0">
                <a:latin typeface="Carlito"/>
                <a:cs typeface="Carlito"/>
              </a:rPr>
              <a:t>the </a:t>
            </a:r>
            <a:r>
              <a:rPr sz="2800" spc="-15" dirty="0">
                <a:latin typeface="Carlito"/>
                <a:cs typeface="Carlito"/>
              </a:rPr>
              <a:t>scroll </a:t>
            </a:r>
            <a:r>
              <a:rPr sz="2800" spc="-20" dirty="0">
                <a:latin typeface="Carlito"/>
                <a:cs typeface="Carlito"/>
              </a:rPr>
              <a:t>bars to </a:t>
            </a:r>
            <a:r>
              <a:rPr sz="2800" spc="-5" dirty="0">
                <a:latin typeface="Carlito"/>
                <a:cs typeface="Carlito"/>
              </a:rPr>
              <a:t>view </a:t>
            </a:r>
            <a:r>
              <a:rPr sz="2800" spc="-15" dirty="0">
                <a:latin typeface="Carlito"/>
                <a:cs typeface="Carlito"/>
              </a:rPr>
              <a:t>your</a:t>
            </a:r>
            <a:r>
              <a:rPr sz="2800" spc="65" dirty="0">
                <a:latin typeface="Carlito"/>
                <a:cs typeface="Carlito"/>
              </a:rPr>
              <a:t> </a:t>
            </a:r>
            <a:r>
              <a:rPr sz="2800" spc="-5" dirty="0">
                <a:latin typeface="Carlito"/>
                <a:cs typeface="Carlito"/>
              </a:rPr>
              <a:t>document.</a:t>
            </a:r>
            <a:endParaRPr sz="2800" dirty="0">
              <a:latin typeface="Carlito"/>
              <a:cs typeface="Carlito"/>
            </a:endParaRPr>
          </a:p>
        </p:txBody>
      </p:sp>
      <p:pic>
        <p:nvPicPr>
          <p:cNvPr id="13" name="Picture 12">
            <a:extLst>
              <a:ext uri="{FF2B5EF4-FFF2-40B4-BE49-F238E27FC236}">
                <a16:creationId xmlns:a16="http://schemas.microsoft.com/office/drawing/2014/main" id="{E91A75F2-946E-4A49-9DD8-89A77375B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803" y="2074419"/>
            <a:ext cx="381000" cy="350521"/>
          </a:xfrm>
          <a:prstGeom prst="rect">
            <a:avLst/>
          </a:prstGeom>
        </p:spPr>
      </p:pic>
      <p:pic>
        <p:nvPicPr>
          <p:cNvPr id="19" name="Picture 18">
            <a:extLst>
              <a:ext uri="{FF2B5EF4-FFF2-40B4-BE49-F238E27FC236}">
                <a16:creationId xmlns:a16="http://schemas.microsoft.com/office/drawing/2014/main" id="{4A013AA8-FEB6-4D02-8336-09AA7392F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54" y="3434274"/>
            <a:ext cx="408962" cy="383402"/>
          </a:xfrm>
          <a:prstGeom prst="rect">
            <a:avLst/>
          </a:prstGeom>
        </p:spPr>
      </p:pic>
      <p:pic>
        <p:nvPicPr>
          <p:cNvPr id="21" name="Picture 20">
            <a:extLst>
              <a:ext uri="{FF2B5EF4-FFF2-40B4-BE49-F238E27FC236}">
                <a16:creationId xmlns:a16="http://schemas.microsoft.com/office/drawing/2014/main" id="{B42CB718-0ECD-4331-8380-D8B19D3846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1455" y="2985424"/>
            <a:ext cx="380999" cy="336175"/>
          </a:xfrm>
          <a:prstGeom prst="rect">
            <a:avLst/>
          </a:prstGeom>
        </p:spPr>
      </p:pic>
      <p:pic>
        <p:nvPicPr>
          <p:cNvPr id="23" name="Picture 22">
            <a:extLst>
              <a:ext uri="{FF2B5EF4-FFF2-40B4-BE49-F238E27FC236}">
                <a16:creationId xmlns:a16="http://schemas.microsoft.com/office/drawing/2014/main" id="{BBBF95A0-0D21-4A5C-8FC7-BBD4E95CEE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7804" y="2514601"/>
            <a:ext cx="372087" cy="372087"/>
          </a:xfrm>
          <a:prstGeom prst="rect">
            <a:avLst/>
          </a:prstGeom>
        </p:spPr>
      </p:pic>
      <p:sp>
        <p:nvSpPr>
          <p:cNvPr id="10" name="object 7">
            <a:extLst>
              <a:ext uri="{FF2B5EF4-FFF2-40B4-BE49-F238E27FC236}">
                <a16:creationId xmlns:a16="http://schemas.microsoft.com/office/drawing/2014/main" id="{D81F9854-33EC-4BF2-904D-B76CEDD86D9A}"/>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14800" y="457200"/>
            <a:ext cx="4343400" cy="627736"/>
          </a:xfrm>
          <a:prstGeom prst="rect">
            <a:avLst/>
          </a:prstGeom>
        </p:spPr>
        <p:txBody>
          <a:bodyPr vert="horz" wrap="square" lIns="0" tIns="12065" rIns="0" bIns="0" rtlCol="0" anchor="ctr">
            <a:spAutoFit/>
          </a:bodyPr>
          <a:lstStyle/>
          <a:p>
            <a:pPr marL="12700">
              <a:lnSpc>
                <a:spcPct val="100000"/>
              </a:lnSpc>
              <a:spcBef>
                <a:spcPts val="95"/>
              </a:spcBef>
            </a:pPr>
            <a:r>
              <a:rPr sz="4000" b="1" spc="-10" dirty="0"/>
              <a:t>The </a:t>
            </a:r>
            <a:r>
              <a:rPr sz="4000" b="1" spc="-20" dirty="0"/>
              <a:t>Control</a:t>
            </a:r>
            <a:r>
              <a:rPr sz="4000" b="1" spc="-35" dirty="0"/>
              <a:t> </a:t>
            </a:r>
            <a:r>
              <a:rPr sz="4000" b="1" spc="-25" dirty="0"/>
              <a:t>Panel</a:t>
            </a:r>
            <a:endParaRPr sz="4000" b="1" dirty="0"/>
          </a:p>
        </p:txBody>
      </p:sp>
      <p:sp>
        <p:nvSpPr>
          <p:cNvPr id="3" name="object 3"/>
          <p:cNvSpPr txBox="1"/>
          <p:nvPr/>
        </p:nvSpPr>
        <p:spPr>
          <a:xfrm>
            <a:off x="1913572" y="1371601"/>
            <a:ext cx="8077200" cy="4275529"/>
          </a:xfrm>
          <a:prstGeom prst="rect">
            <a:avLst/>
          </a:prstGeom>
        </p:spPr>
        <p:txBody>
          <a:bodyPr vert="horz" wrap="square" lIns="0" tIns="12700" rIns="0" bIns="0" rtlCol="0">
            <a:spAutoFit/>
          </a:bodyPr>
          <a:lstStyle/>
          <a:p>
            <a:pPr marL="355600" marR="5080" indent="-342900">
              <a:spcBef>
                <a:spcPts val="100"/>
              </a:spcBef>
              <a:buFont typeface="Arial"/>
              <a:buChar char="•"/>
              <a:tabLst>
                <a:tab pos="354965" algn="l"/>
                <a:tab pos="355600" algn="l"/>
              </a:tabLst>
            </a:pPr>
            <a:r>
              <a:rPr sz="2800" spc="-5" dirty="0">
                <a:latin typeface="Carlito"/>
                <a:cs typeface="Carlito"/>
              </a:rPr>
              <a:t>The </a:t>
            </a:r>
            <a:r>
              <a:rPr sz="2800" spc="-15" dirty="0">
                <a:latin typeface="Carlito"/>
                <a:cs typeface="Carlito"/>
              </a:rPr>
              <a:t>Control Panel </a:t>
            </a:r>
            <a:r>
              <a:rPr sz="2800" spc="-10" dirty="0">
                <a:latin typeface="Carlito"/>
                <a:cs typeface="Carlito"/>
              </a:rPr>
              <a:t>provides </a:t>
            </a:r>
            <a:r>
              <a:rPr sz="2800" dirty="0">
                <a:latin typeface="Carlito"/>
                <a:cs typeface="Carlito"/>
              </a:rPr>
              <a:t>a </a:t>
            </a:r>
            <a:r>
              <a:rPr sz="2800" spc="-5" dirty="0">
                <a:latin typeface="Carlito"/>
                <a:cs typeface="Carlito"/>
              </a:rPr>
              <a:t>number of </a:t>
            </a:r>
            <a:r>
              <a:rPr sz="2800" spc="-10" dirty="0">
                <a:latin typeface="Carlito"/>
                <a:cs typeface="Carlito"/>
              </a:rPr>
              <a:t>tools that </a:t>
            </a:r>
            <a:r>
              <a:rPr sz="2800" spc="-5" dirty="0">
                <a:latin typeface="Carlito"/>
                <a:cs typeface="Carlito"/>
              </a:rPr>
              <a:t>helps  </a:t>
            </a:r>
            <a:r>
              <a:rPr sz="2800" spc="-10" dirty="0">
                <a:latin typeface="Carlito"/>
                <a:cs typeface="Carlito"/>
              </a:rPr>
              <a:t>you</a:t>
            </a:r>
            <a:r>
              <a:rPr sz="2800" spc="-30" dirty="0">
                <a:latin typeface="Carlito"/>
                <a:cs typeface="Carlito"/>
              </a:rPr>
              <a:t> </a:t>
            </a:r>
            <a:r>
              <a:rPr sz="2800" spc="-15" dirty="0">
                <a:latin typeface="Carlito"/>
                <a:cs typeface="Carlito"/>
              </a:rPr>
              <a:t>to</a:t>
            </a:r>
            <a:endParaRPr sz="2800" dirty="0">
              <a:latin typeface="Carlito"/>
              <a:cs typeface="Carlito"/>
            </a:endParaRPr>
          </a:p>
          <a:p>
            <a:pPr marL="756285" lvl="1" indent="-287020">
              <a:spcBef>
                <a:spcPts val="575"/>
              </a:spcBef>
              <a:buFont typeface="Arial"/>
              <a:buChar char="–"/>
              <a:tabLst>
                <a:tab pos="756920" algn="l"/>
              </a:tabLst>
            </a:pPr>
            <a:r>
              <a:rPr sz="2800" spc="-15" dirty="0">
                <a:latin typeface="Carlito"/>
                <a:cs typeface="Carlito"/>
              </a:rPr>
              <a:t>customize </a:t>
            </a:r>
            <a:r>
              <a:rPr sz="2800" dirty="0">
                <a:latin typeface="Carlito"/>
                <a:cs typeface="Carlito"/>
              </a:rPr>
              <a:t>the </a:t>
            </a:r>
            <a:r>
              <a:rPr sz="2800" spc="-5" dirty="0">
                <a:latin typeface="Carlito"/>
                <a:cs typeface="Carlito"/>
              </a:rPr>
              <a:t>appearance </a:t>
            </a:r>
            <a:r>
              <a:rPr sz="2800" dirty="0">
                <a:latin typeface="Carlito"/>
                <a:cs typeface="Carlito"/>
              </a:rPr>
              <a:t>and</a:t>
            </a:r>
            <a:r>
              <a:rPr sz="2800" spc="-35" dirty="0">
                <a:latin typeface="Carlito"/>
                <a:cs typeface="Carlito"/>
              </a:rPr>
              <a:t> </a:t>
            </a:r>
            <a:r>
              <a:rPr sz="2800" spc="-5" dirty="0">
                <a:latin typeface="Carlito"/>
                <a:cs typeface="Carlito"/>
              </a:rPr>
              <a:t>functionalities</a:t>
            </a:r>
            <a:endParaRPr sz="2800" dirty="0">
              <a:latin typeface="Carlito"/>
              <a:cs typeface="Carlito"/>
            </a:endParaRPr>
          </a:p>
          <a:p>
            <a:pPr marL="756285" lvl="1" indent="-287020">
              <a:spcBef>
                <a:spcPts val="580"/>
              </a:spcBef>
              <a:buFont typeface="Arial"/>
              <a:buChar char="–"/>
              <a:tabLst>
                <a:tab pos="756920" algn="l"/>
              </a:tabLst>
            </a:pPr>
            <a:r>
              <a:rPr sz="2800" dirty="0">
                <a:latin typeface="Carlito"/>
                <a:cs typeface="Carlito"/>
              </a:rPr>
              <a:t>add and </a:t>
            </a:r>
            <a:r>
              <a:rPr sz="2800" spc="-15" dirty="0">
                <a:latin typeface="Carlito"/>
                <a:cs typeface="Carlito"/>
              </a:rPr>
              <a:t>remove programs to/from </a:t>
            </a:r>
            <a:r>
              <a:rPr sz="2800" spc="-10" dirty="0">
                <a:latin typeface="Carlito"/>
                <a:cs typeface="Carlito"/>
              </a:rPr>
              <a:t>your</a:t>
            </a:r>
            <a:r>
              <a:rPr sz="2800" spc="-25" dirty="0">
                <a:latin typeface="Carlito"/>
                <a:cs typeface="Carlito"/>
              </a:rPr>
              <a:t> </a:t>
            </a:r>
            <a:r>
              <a:rPr sz="2800" spc="-10" dirty="0">
                <a:latin typeface="Carlito"/>
                <a:cs typeface="Carlito"/>
              </a:rPr>
              <a:t>computer</a:t>
            </a:r>
            <a:endParaRPr sz="2800" dirty="0">
              <a:latin typeface="Carlito"/>
              <a:cs typeface="Carlito"/>
            </a:endParaRPr>
          </a:p>
          <a:p>
            <a:pPr marL="756285" lvl="1" indent="-287020">
              <a:spcBef>
                <a:spcPts val="575"/>
              </a:spcBef>
              <a:buFont typeface="Arial"/>
              <a:buChar char="–"/>
              <a:tabLst>
                <a:tab pos="756920" algn="l"/>
              </a:tabLst>
            </a:pPr>
            <a:r>
              <a:rPr sz="2800" spc="-5" dirty="0">
                <a:latin typeface="Carlito"/>
                <a:cs typeface="Carlito"/>
              </a:rPr>
              <a:t>set up </a:t>
            </a:r>
            <a:r>
              <a:rPr sz="2800" spc="-10" dirty="0">
                <a:latin typeface="Carlito"/>
                <a:cs typeface="Carlito"/>
              </a:rPr>
              <a:t>your</a:t>
            </a:r>
            <a:r>
              <a:rPr sz="2800" spc="-25" dirty="0">
                <a:latin typeface="Carlito"/>
                <a:cs typeface="Carlito"/>
              </a:rPr>
              <a:t> </a:t>
            </a:r>
            <a:r>
              <a:rPr sz="2800" spc="-10" dirty="0">
                <a:latin typeface="Carlito"/>
                <a:cs typeface="Carlito"/>
              </a:rPr>
              <a:t>network</a:t>
            </a:r>
            <a:endParaRPr sz="2800" dirty="0">
              <a:latin typeface="Carlito"/>
              <a:cs typeface="Carlito"/>
            </a:endParaRPr>
          </a:p>
          <a:p>
            <a:pPr marL="756285" lvl="1" indent="-287020">
              <a:spcBef>
                <a:spcPts val="575"/>
              </a:spcBef>
              <a:buFont typeface="Arial"/>
              <a:buChar char="–"/>
              <a:tabLst>
                <a:tab pos="756920" algn="l"/>
              </a:tabLst>
            </a:pPr>
            <a:r>
              <a:rPr sz="2800" dirty="0">
                <a:latin typeface="Carlito"/>
                <a:cs typeface="Carlito"/>
              </a:rPr>
              <a:t>and also </a:t>
            </a:r>
            <a:r>
              <a:rPr sz="2800" spc="-15" dirty="0">
                <a:latin typeface="Carlito"/>
                <a:cs typeface="Carlito"/>
              </a:rPr>
              <a:t>to create </a:t>
            </a:r>
            <a:r>
              <a:rPr sz="2800" spc="-5" dirty="0">
                <a:latin typeface="Carlito"/>
                <a:cs typeface="Carlito"/>
              </a:rPr>
              <a:t>or </a:t>
            </a:r>
            <a:r>
              <a:rPr sz="2800" spc="-15" dirty="0">
                <a:latin typeface="Carlito"/>
                <a:cs typeface="Carlito"/>
              </a:rPr>
              <a:t>remove </a:t>
            </a:r>
            <a:r>
              <a:rPr sz="2800" spc="-5" dirty="0">
                <a:latin typeface="Carlito"/>
                <a:cs typeface="Carlito"/>
              </a:rPr>
              <a:t>user</a:t>
            </a:r>
            <a:r>
              <a:rPr sz="2800" spc="-15" dirty="0">
                <a:latin typeface="Carlito"/>
                <a:cs typeface="Carlito"/>
              </a:rPr>
              <a:t> </a:t>
            </a:r>
            <a:r>
              <a:rPr sz="2800" spc="-10" dirty="0">
                <a:latin typeface="Carlito"/>
                <a:cs typeface="Carlito"/>
              </a:rPr>
              <a:t>accounts.</a:t>
            </a:r>
            <a:endParaRPr sz="2800" dirty="0">
              <a:latin typeface="Carlito"/>
              <a:cs typeface="Carlito"/>
            </a:endParaRPr>
          </a:p>
          <a:p>
            <a:pPr marL="756285" lvl="1" indent="-287020">
              <a:spcBef>
                <a:spcPts val="580"/>
              </a:spcBef>
              <a:buFont typeface="Arial"/>
              <a:buChar char="–"/>
              <a:tabLst>
                <a:tab pos="756920" algn="l"/>
              </a:tabLst>
            </a:pPr>
            <a:r>
              <a:rPr sz="2800" dirty="0">
                <a:latin typeface="Carlito"/>
                <a:cs typeface="Carlito"/>
              </a:rPr>
              <a:t>It also </a:t>
            </a:r>
            <a:r>
              <a:rPr sz="2800" spc="-10" dirty="0">
                <a:latin typeface="Carlito"/>
                <a:cs typeface="Carlito"/>
              </a:rPr>
              <a:t>provides </a:t>
            </a:r>
            <a:r>
              <a:rPr sz="2800" dirty="0">
                <a:latin typeface="Carlito"/>
                <a:cs typeface="Carlito"/>
              </a:rPr>
              <a:t>a means </a:t>
            </a:r>
            <a:r>
              <a:rPr sz="2800" spc="-15" dirty="0">
                <a:latin typeface="Carlito"/>
                <a:cs typeface="Carlito"/>
              </a:rPr>
              <a:t>to </a:t>
            </a:r>
            <a:r>
              <a:rPr sz="2800" spc="-5" dirty="0">
                <a:latin typeface="Carlito"/>
                <a:cs typeface="Carlito"/>
              </a:rPr>
              <a:t>‘troubleshoot’</a:t>
            </a:r>
            <a:r>
              <a:rPr sz="2800" spc="-55" dirty="0">
                <a:latin typeface="Carlito"/>
                <a:cs typeface="Carlito"/>
              </a:rPr>
              <a:t> </a:t>
            </a:r>
            <a:r>
              <a:rPr sz="2800" spc="-10" dirty="0">
                <a:latin typeface="Carlito"/>
                <a:cs typeface="Carlito"/>
              </a:rPr>
              <a:t>your</a:t>
            </a:r>
            <a:endParaRPr sz="2800" dirty="0">
              <a:latin typeface="Carlito"/>
              <a:cs typeface="Carlito"/>
            </a:endParaRPr>
          </a:p>
          <a:p>
            <a:pPr marL="756285"/>
            <a:r>
              <a:rPr sz="2800" spc="-10" dirty="0">
                <a:latin typeface="Carlito"/>
                <a:cs typeface="Carlito"/>
              </a:rPr>
              <a:t>computer </a:t>
            </a:r>
            <a:r>
              <a:rPr sz="2800" spc="-20" dirty="0">
                <a:latin typeface="Carlito"/>
                <a:cs typeface="Carlito"/>
              </a:rPr>
              <a:t>for </a:t>
            </a:r>
            <a:r>
              <a:rPr sz="2800" spc="-10" dirty="0">
                <a:latin typeface="Carlito"/>
                <a:cs typeface="Carlito"/>
              </a:rPr>
              <a:t>problems </a:t>
            </a:r>
            <a:r>
              <a:rPr sz="2800" dirty="0">
                <a:latin typeface="Carlito"/>
                <a:cs typeface="Carlito"/>
              </a:rPr>
              <a:t>and their</a:t>
            </a:r>
            <a:r>
              <a:rPr sz="2800" spc="-10" dirty="0">
                <a:latin typeface="Carlito"/>
                <a:cs typeface="Carlito"/>
              </a:rPr>
              <a:t> </a:t>
            </a:r>
            <a:r>
              <a:rPr sz="2800" spc="-5" dirty="0">
                <a:latin typeface="Carlito"/>
                <a:cs typeface="Carlito"/>
              </a:rPr>
              <a:t>solutions</a:t>
            </a:r>
            <a:endParaRPr lang="en-US" sz="2800" spc="-5" dirty="0">
              <a:latin typeface="Carlito"/>
              <a:cs typeface="Carlito"/>
            </a:endParaRPr>
          </a:p>
          <a:p>
            <a:pPr marL="457200"/>
            <a:r>
              <a:rPr lang="en-US" sz="2800" spc="-5" dirty="0">
                <a:latin typeface="Carlito"/>
                <a:cs typeface="Carlito"/>
              </a:rPr>
              <a:t>Etc. </a:t>
            </a:r>
          </a:p>
        </p:txBody>
      </p:sp>
      <p:sp>
        <p:nvSpPr>
          <p:cNvPr id="5" name="object 7">
            <a:extLst>
              <a:ext uri="{FF2B5EF4-FFF2-40B4-BE49-F238E27FC236}">
                <a16:creationId xmlns:a16="http://schemas.microsoft.com/office/drawing/2014/main" id="{D320657B-9855-424E-8AC6-A6443A1C0559}"/>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800" y="187140"/>
            <a:ext cx="7239000" cy="873957"/>
          </a:xfrm>
          <a:prstGeom prst="rect">
            <a:avLst/>
          </a:prstGeom>
        </p:spPr>
        <p:txBody>
          <a:bodyPr vert="horz" wrap="square" lIns="0" tIns="12065" rIns="0" bIns="0" rtlCol="0" anchor="ctr">
            <a:spAutoFit/>
          </a:bodyPr>
          <a:lstStyle/>
          <a:p>
            <a:pPr marL="12700">
              <a:lnSpc>
                <a:spcPct val="100000"/>
              </a:lnSpc>
              <a:spcBef>
                <a:spcPts val="95"/>
              </a:spcBef>
            </a:pPr>
            <a:r>
              <a:rPr sz="2800" b="1" spc="-100" dirty="0"/>
              <a:t>To </a:t>
            </a:r>
            <a:r>
              <a:rPr sz="2800" b="1" spc="-5" dirty="0"/>
              <a:t>do </a:t>
            </a:r>
            <a:r>
              <a:rPr sz="2800" b="1" spc="-15" dirty="0"/>
              <a:t>any </a:t>
            </a:r>
            <a:r>
              <a:rPr sz="2800" b="1" spc="-5" dirty="0"/>
              <a:t>of the functions </a:t>
            </a:r>
            <a:r>
              <a:rPr sz="2800" b="1" spc="-10" dirty="0"/>
              <a:t>mentioned above, </a:t>
            </a:r>
            <a:br>
              <a:rPr lang="en-US" sz="2800" b="1" spc="-10" dirty="0"/>
            </a:br>
            <a:r>
              <a:rPr sz="2800" b="1" spc="-15" dirty="0"/>
              <a:t>you </a:t>
            </a:r>
            <a:r>
              <a:rPr sz="2800" b="1" spc="-5" dirty="0"/>
              <a:t>will </a:t>
            </a:r>
            <a:r>
              <a:rPr sz="2800" b="1" spc="-20" dirty="0"/>
              <a:t>have</a:t>
            </a:r>
            <a:r>
              <a:rPr sz="2800" b="1" spc="204" dirty="0"/>
              <a:t> </a:t>
            </a:r>
            <a:r>
              <a:rPr sz="2800" b="1" spc="-20" dirty="0"/>
              <a:t>to</a:t>
            </a:r>
            <a:endParaRPr sz="2800" b="1" dirty="0"/>
          </a:p>
        </p:txBody>
      </p:sp>
      <p:sp>
        <p:nvSpPr>
          <p:cNvPr id="3" name="object 3"/>
          <p:cNvSpPr txBox="1"/>
          <p:nvPr/>
        </p:nvSpPr>
        <p:spPr>
          <a:xfrm>
            <a:off x="1905000" y="1051054"/>
            <a:ext cx="7696200" cy="5182829"/>
          </a:xfrm>
          <a:prstGeom prst="rect">
            <a:avLst/>
          </a:prstGeom>
        </p:spPr>
        <p:txBody>
          <a:bodyPr vert="horz" wrap="square" lIns="0" tIns="12065" rIns="0" bIns="0" rtlCol="0">
            <a:spAutoFit/>
          </a:bodyPr>
          <a:lstStyle/>
          <a:p>
            <a:pPr marL="355600" indent="-342900">
              <a:spcBef>
                <a:spcPts val="95"/>
              </a:spcBef>
              <a:buFont typeface="Arial"/>
              <a:buChar char="•"/>
              <a:tabLst>
                <a:tab pos="354965" algn="l"/>
                <a:tab pos="355600" algn="l"/>
              </a:tabLst>
            </a:pPr>
            <a:r>
              <a:rPr sz="2800" spc="-10" dirty="0">
                <a:latin typeface="Carlito"/>
                <a:cs typeface="Carlito"/>
              </a:rPr>
              <a:t>Click </a:t>
            </a:r>
            <a:r>
              <a:rPr sz="2800" b="1" spc="-10" dirty="0">
                <a:latin typeface="Carlito"/>
                <a:cs typeface="Carlito"/>
              </a:rPr>
              <a:t>Start</a:t>
            </a:r>
            <a:r>
              <a:rPr sz="2800" spc="-10" dirty="0">
                <a:latin typeface="Carlito"/>
                <a:cs typeface="Carlito"/>
              </a:rPr>
              <a:t>.</a:t>
            </a:r>
            <a:endParaRPr sz="2800" dirty="0">
              <a:latin typeface="Carlito"/>
              <a:cs typeface="Carlito"/>
            </a:endParaRPr>
          </a:p>
          <a:p>
            <a:pPr marL="355600" indent="-342900">
              <a:buFont typeface="Arial"/>
              <a:buChar char="•"/>
              <a:tabLst>
                <a:tab pos="354965" algn="l"/>
                <a:tab pos="355600" algn="l"/>
              </a:tabLst>
            </a:pPr>
            <a:r>
              <a:rPr lang="en-US" sz="2800" spc="-10" dirty="0">
                <a:latin typeface="Carlito"/>
                <a:cs typeface="Carlito"/>
              </a:rPr>
              <a:t>Type</a:t>
            </a:r>
            <a:r>
              <a:rPr lang="en-US" sz="2800" b="1" spc="-10" dirty="0">
                <a:latin typeface="Carlito"/>
                <a:cs typeface="Carlito"/>
              </a:rPr>
              <a:t> </a:t>
            </a:r>
            <a:r>
              <a:rPr sz="2800" b="1" spc="-15" dirty="0">
                <a:latin typeface="Carlito"/>
                <a:cs typeface="Carlito"/>
              </a:rPr>
              <a:t>Control </a:t>
            </a:r>
            <a:r>
              <a:rPr sz="2800" b="1" spc="-20" dirty="0">
                <a:latin typeface="Carlito"/>
                <a:cs typeface="Carlito"/>
              </a:rPr>
              <a:t>Panel </a:t>
            </a:r>
            <a:r>
              <a:rPr sz="2800" spc="-20" dirty="0">
                <a:latin typeface="Carlito"/>
                <a:cs typeface="Carlito"/>
              </a:rPr>
              <a:t>to </a:t>
            </a:r>
            <a:r>
              <a:rPr lang="en-US" sz="2800" spc="-5" dirty="0">
                <a:latin typeface="Carlito"/>
                <a:cs typeface="Carlito"/>
              </a:rPr>
              <a:t>search</a:t>
            </a:r>
            <a:r>
              <a:rPr sz="2800" spc="150" dirty="0">
                <a:latin typeface="Carlito"/>
                <a:cs typeface="Carlito"/>
              </a:rPr>
              <a:t> </a:t>
            </a:r>
            <a:r>
              <a:rPr lang="en-US" sz="2800" spc="-25" dirty="0">
                <a:latin typeface="Carlito"/>
                <a:cs typeface="Carlito"/>
              </a:rPr>
              <a:t>in Start menu.		</a:t>
            </a:r>
            <a:r>
              <a:rPr lang="en-US" sz="2800" dirty="0">
                <a:latin typeface="Carlito"/>
                <a:cs typeface="Carlito"/>
              </a:rPr>
              <a:t> 	</a:t>
            </a:r>
            <a:r>
              <a:rPr sz="2800" spc="-10" dirty="0">
                <a:latin typeface="Carlito"/>
                <a:cs typeface="Carlito"/>
              </a:rPr>
              <a:t>OR</a:t>
            </a:r>
            <a:endParaRPr sz="2800" dirty="0">
              <a:latin typeface="Carlito"/>
              <a:cs typeface="Carlito"/>
            </a:endParaRPr>
          </a:p>
          <a:p>
            <a:pPr marL="355600" indent="-342900">
              <a:buFont typeface="Arial"/>
              <a:buChar char="•"/>
              <a:tabLst>
                <a:tab pos="354965" algn="l"/>
                <a:tab pos="355600" algn="l"/>
              </a:tabLst>
            </a:pPr>
            <a:r>
              <a:rPr sz="2800" spc="-30" dirty="0">
                <a:latin typeface="Carlito"/>
                <a:cs typeface="Carlito"/>
              </a:rPr>
              <a:t>Type </a:t>
            </a:r>
            <a:r>
              <a:rPr sz="2800" b="1" spc="-15" dirty="0">
                <a:latin typeface="Carlito"/>
                <a:cs typeface="Carlito"/>
              </a:rPr>
              <a:t>Control </a:t>
            </a:r>
            <a:r>
              <a:rPr sz="2800" b="1" spc="-20" dirty="0">
                <a:latin typeface="Carlito"/>
                <a:cs typeface="Carlito"/>
              </a:rPr>
              <a:t>Panel </a:t>
            </a:r>
            <a:r>
              <a:rPr sz="2800" spc="-5" dirty="0">
                <a:latin typeface="Carlito"/>
                <a:cs typeface="Carlito"/>
              </a:rPr>
              <a:t>in </a:t>
            </a:r>
            <a:r>
              <a:rPr sz="2800" spc="-10" dirty="0">
                <a:latin typeface="Carlito"/>
                <a:cs typeface="Carlito"/>
              </a:rPr>
              <a:t>the </a:t>
            </a:r>
            <a:r>
              <a:rPr sz="2800" spc="-15" dirty="0">
                <a:latin typeface="Carlito"/>
                <a:cs typeface="Carlito"/>
              </a:rPr>
              <a:t>Search </a:t>
            </a:r>
            <a:r>
              <a:rPr sz="2800" spc="-20" dirty="0">
                <a:latin typeface="Carlito"/>
                <a:cs typeface="Carlito"/>
              </a:rPr>
              <a:t>box </a:t>
            </a:r>
            <a:r>
              <a:rPr lang="en-US" sz="2800" spc="-20" dirty="0">
                <a:latin typeface="Carlito"/>
                <a:cs typeface="Carlito"/>
              </a:rPr>
              <a:t>(Cortana) </a:t>
            </a:r>
            <a:r>
              <a:rPr sz="2800" dirty="0">
                <a:latin typeface="Carlito"/>
                <a:cs typeface="Carlito"/>
              </a:rPr>
              <a:t>of </a:t>
            </a:r>
            <a:r>
              <a:rPr sz="2800" spc="-5" dirty="0">
                <a:latin typeface="Carlito"/>
                <a:cs typeface="Carlito"/>
              </a:rPr>
              <a:t>the </a:t>
            </a:r>
            <a:r>
              <a:rPr lang="en-US" sz="2800" spc="-10" dirty="0">
                <a:latin typeface="Carlito"/>
                <a:cs typeface="Carlito"/>
              </a:rPr>
              <a:t>taskbar.</a:t>
            </a:r>
          </a:p>
          <a:p>
            <a:pPr marL="12700">
              <a:tabLst>
                <a:tab pos="354965" algn="l"/>
                <a:tab pos="355600" algn="l"/>
              </a:tabLst>
            </a:pPr>
            <a:endParaRPr sz="2800" dirty="0">
              <a:latin typeface="Carlito"/>
              <a:cs typeface="Carlito"/>
            </a:endParaRPr>
          </a:p>
          <a:p>
            <a:pPr marL="355600" indent="-342900">
              <a:buFont typeface="Arial"/>
              <a:buChar char="•"/>
              <a:tabLst>
                <a:tab pos="354965" algn="l"/>
                <a:tab pos="355600" algn="l"/>
              </a:tabLst>
            </a:pPr>
            <a:r>
              <a:rPr sz="2800" spc="-5" dirty="0">
                <a:latin typeface="Carlito"/>
                <a:cs typeface="Carlito"/>
              </a:rPr>
              <a:t>In </a:t>
            </a:r>
            <a:r>
              <a:rPr sz="2800" spc="-10" dirty="0">
                <a:latin typeface="Carlito"/>
                <a:cs typeface="Carlito"/>
              </a:rPr>
              <a:t>Windows </a:t>
            </a:r>
            <a:r>
              <a:rPr lang="en-US" sz="2800" spc="-5" dirty="0">
                <a:latin typeface="Carlito"/>
                <a:cs typeface="Carlito"/>
              </a:rPr>
              <a:t>10, </a:t>
            </a:r>
            <a:r>
              <a:rPr sz="2800" spc="-10" dirty="0">
                <a:latin typeface="Carlito"/>
                <a:cs typeface="Carlito"/>
              </a:rPr>
              <a:t>there are </a:t>
            </a:r>
            <a:r>
              <a:rPr sz="2800" i="1" spc="-10" dirty="0">
                <a:latin typeface="Carlito"/>
                <a:cs typeface="Carlito"/>
              </a:rPr>
              <a:t>three</a:t>
            </a:r>
            <a:r>
              <a:rPr sz="2800" spc="-10" dirty="0">
                <a:latin typeface="Carlito"/>
                <a:cs typeface="Carlito"/>
              </a:rPr>
              <a:t> </a:t>
            </a:r>
            <a:r>
              <a:rPr sz="2800" spc="-20" dirty="0">
                <a:latin typeface="Carlito"/>
                <a:cs typeface="Carlito"/>
              </a:rPr>
              <a:t>different </a:t>
            </a:r>
            <a:r>
              <a:rPr sz="2800" i="1" spc="-10" dirty="0">
                <a:latin typeface="Carlito"/>
                <a:cs typeface="Carlito"/>
              </a:rPr>
              <a:t>views</a:t>
            </a:r>
            <a:r>
              <a:rPr sz="2800" spc="-10" dirty="0">
                <a:latin typeface="Carlito"/>
                <a:cs typeface="Carlito"/>
              </a:rPr>
              <a:t> </a:t>
            </a:r>
            <a:r>
              <a:rPr sz="2800" spc="-5" dirty="0">
                <a:latin typeface="Carlito"/>
                <a:cs typeface="Carlito"/>
              </a:rPr>
              <a:t>of the</a:t>
            </a:r>
            <a:r>
              <a:rPr sz="2800" spc="114" dirty="0">
                <a:latin typeface="Carlito"/>
                <a:cs typeface="Carlito"/>
              </a:rPr>
              <a:t> </a:t>
            </a:r>
            <a:r>
              <a:rPr sz="2800" spc="-20" dirty="0">
                <a:latin typeface="Carlito"/>
                <a:cs typeface="Carlito"/>
              </a:rPr>
              <a:t>control</a:t>
            </a:r>
            <a:r>
              <a:rPr lang="en-US" sz="2800" dirty="0">
                <a:latin typeface="Carlito"/>
                <a:cs typeface="Carlito"/>
              </a:rPr>
              <a:t> </a:t>
            </a:r>
            <a:r>
              <a:rPr sz="2800" spc="-5" dirty="0">
                <a:latin typeface="Carlito"/>
                <a:cs typeface="Carlito"/>
              </a:rPr>
              <a:t>panel</a:t>
            </a:r>
            <a:r>
              <a:rPr sz="2800" spc="-20" dirty="0">
                <a:latin typeface="Carlito"/>
                <a:cs typeface="Carlito"/>
              </a:rPr>
              <a:t> </a:t>
            </a:r>
            <a:r>
              <a:rPr sz="2800" spc="-10" dirty="0">
                <a:latin typeface="Carlito"/>
                <a:cs typeface="Carlito"/>
              </a:rPr>
              <a:t>namely</a:t>
            </a:r>
            <a:endParaRPr sz="2800" dirty="0">
              <a:latin typeface="Carlito"/>
              <a:cs typeface="Carlito"/>
            </a:endParaRPr>
          </a:p>
          <a:p>
            <a:pPr marL="756285" lvl="1" indent="-287020">
              <a:spcBef>
                <a:spcPts val="10"/>
              </a:spcBef>
              <a:buFont typeface="Arial"/>
              <a:buChar char="–"/>
              <a:tabLst>
                <a:tab pos="756285" algn="l"/>
                <a:tab pos="756920" algn="l"/>
              </a:tabLst>
            </a:pPr>
            <a:r>
              <a:rPr sz="2800" dirty="0">
                <a:latin typeface="Carlito"/>
                <a:cs typeface="Carlito"/>
              </a:rPr>
              <a:t>the </a:t>
            </a:r>
            <a:r>
              <a:rPr sz="2800" spc="-10" dirty="0">
                <a:latin typeface="Carlito"/>
                <a:cs typeface="Carlito"/>
              </a:rPr>
              <a:t>category</a:t>
            </a:r>
            <a:r>
              <a:rPr sz="2800" spc="-15" dirty="0">
                <a:latin typeface="Carlito"/>
                <a:cs typeface="Carlito"/>
              </a:rPr>
              <a:t> </a:t>
            </a:r>
            <a:r>
              <a:rPr sz="2800" spc="-5" dirty="0">
                <a:latin typeface="Carlito"/>
                <a:cs typeface="Carlito"/>
              </a:rPr>
              <a:t>view</a:t>
            </a:r>
            <a:endParaRPr sz="2800" dirty="0">
              <a:latin typeface="Carlito"/>
              <a:cs typeface="Carlito"/>
            </a:endParaRPr>
          </a:p>
          <a:p>
            <a:pPr marL="756285" lvl="1" indent="-287020">
              <a:buFont typeface="Arial"/>
              <a:buChar char="–"/>
              <a:tabLst>
                <a:tab pos="756285" algn="l"/>
                <a:tab pos="756920" algn="l"/>
              </a:tabLst>
            </a:pPr>
            <a:r>
              <a:rPr sz="2800" spc="-5" dirty="0">
                <a:latin typeface="Carlito"/>
                <a:cs typeface="Carlito"/>
              </a:rPr>
              <a:t>small icons view</a:t>
            </a:r>
            <a:r>
              <a:rPr sz="2800" spc="10" dirty="0">
                <a:latin typeface="Carlito"/>
                <a:cs typeface="Carlito"/>
              </a:rPr>
              <a:t> </a:t>
            </a:r>
            <a:r>
              <a:rPr sz="2800" dirty="0">
                <a:latin typeface="Carlito"/>
                <a:cs typeface="Carlito"/>
              </a:rPr>
              <a:t>and</a:t>
            </a:r>
          </a:p>
          <a:p>
            <a:pPr marL="756285" lvl="1" indent="-287020">
              <a:buFont typeface="Arial"/>
              <a:buChar char="–"/>
              <a:tabLst>
                <a:tab pos="756285" algn="l"/>
                <a:tab pos="756920" algn="l"/>
              </a:tabLst>
            </a:pPr>
            <a:r>
              <a:rPr sz="2800" spc="-10" dirty="0">
                <a:latin typeface="Carlito"/>
                <a:cs typeface="Carlito"/>
              </a:rPr>
              <a:t>large </a:t>
            </a:r>
            <a:r>
              <a:rPr sz="2800" spc="-5" dirty="0">
                <a:latin typeface="Carlito"/>
                <a:cs typeface="Carlito"/>
              </a:rPr>
              <a:t>icons</a:t>
            </a:r>
            <a:r>
              <a:rPr sz="2800" spc="-15" dirty="0">
                <a:latin typeface="Carlito"/>
                <a:cs typeface="Carlito"/>
              </a:rPr>
              <a:t> </a:t>
            </a:r>
            <a:r>
              <a:rPr sz="2800" spc="-5" dirty="0">
                <a:latin typeface="Carlito"/>
                <a:cs typeface="Carlito"/>
              </a:rPr>
              <a:t>view</a:t>
            </a:r>
            <a:endParaRPr sz="2800" dirty="0">
              <a:latin typeface="Carlito"/>
              <a:cs typeface="Carlito"/>
            </a:endParaRPr>
          </a:p>
          <a:p>
            <a:pPr marL="355600" indent="-342900">
              <a:buFont typeface="Arial"/>
              <a:buChar char="•"/>
              <a:tabLst>
                <a:tab pos="354965" algn="l"/>
                <a:tab pos="355600" algn="l"/>
              </a:tabLst>
            </a:pPr>
            <a:r>
              <a:rPr sz="2800" spc="-5" dirty="0">
                <a:latin typeface="Carlito"/>
                <a:cs typeface="Carlito"/>
              </a:rPr>
              <a:t>as shown on the </a:t>
            </a:r>
            <a:r>
              <a:rPr sz="2800" spc="-15" dirty="0">
                <a:latin typeface="Carlito"/>
                <a:cs typeface="Carlito"/>
              </a:rPr>
              <a:t>next</a:t>
            </a:r>
            <a:r>
              <a:rPr sz="2800" spc="15" dirty="0">
                <a:latin typeface="Carlito"/>
                <a:cs typeface="Carlito"/>
              </a:rPr>
              <a:t> </a:t>
            </a:r>
            <a:r>
              <a:rPr sz="2800" spc="-5" dirty="0">
                <a:latin typeface="Carlito"/>
                <a:cs typeface="Carlito"/>
              </a:rPr>
              <a:t>slide</a:t>
            </a:r>
            <a:endParaRPr sz="2800" dirty="0">
              <a:latin typeface="Carlito"/>
              <a:cs typeface="Carlito"/>
            </a:endParaRPr>
          </a:p>
        </p:txBody>
      </p:sp>
      <p:sp>
        <p:nvSpPr>
          <p:cNvPr id="5" name="object 7">
            <a:extLst>
              <a:ext uri="{FF2B5EF4-FFF2-40B4-BE49-F238E27FC236}">
                <a16:creationId xmlns:a16="http://schemas.microsoft.com/office/drawing/2014/main" id="{47D71711-D400-4134-9CEB-88B58FB2D7CF}"/>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962400" y="5708805"/>
            <a:ext cx="5105400" cy="443711"/>
          </a:xfrm>
          <a:prstGeom prst="rect">
            <a:avLst/>
          </a:prstGeom>
        </p:spPr>
        <p:txBody>
          <a:bodyPr vert="horz" wrap="square" lIns="0" tIns="12700" rIns="0" bIns="0" rtlCol="0">
            <a:spAutoFit/>
          </a:bodyPr>
          <a:lstStyle/>
          <a:p>
            <a:pPr marL="12700" algn="ctr">
              <a:spcBef>
                <a:spcPts val="100"/>
              </a:spcBef>
            </a:pPr>
            <a:r>
              <a:rPr sz="2800" b="1" dirty="0">
                <a:latin typeface="Carlito"/>
                <a:cs typeface="Times New Roman"/>
              </a:rPr>
              <a:t>Category </a:t>
            </a:r>
            <a:r>
              <a:rPr sz="2800" b="1" spc="-30" dirty="0">
                <a:latin typeface="Carlito"/>
                <a:cs typeface="Times New Roman"/>
              </a:rPr>
              <a:t>View </a:t>
            </a:r>
            <a:r>
              <a:rPr sz="2800" b="1" dirty="0">
                <a:latin typeface="Carlito"/>
                <a:cs typeface="Times New Roman"/>
              </a:rPr>
              <a:t>of Control</a:t>
            </a:r>
            <a:r>
              <a:rPr sz="2800" b="1" spc="-100" dirty="0">
                <a:latin typeface="Carlito"/>
                <a:cs typeface="Times New Roman"/>
              </a:rPr>
              <a:t> </a:t>
            </a:r>
            <a:r>
              <a:rPr lang="en-US" sz="2800" b="1" spc="-100" dirty="0">
                <a:latin typeface="Carlito"/>
                <a:cs typeface="Times New Roman"/>
              </a:rPr>
              <a:t> P</a:t>
            </a:r>
            <a:r>
              <a:rPr sz="2800" b="1" dirty="0">
                <a:latin typeface="Carlito"/>
                <a:cs typeface="Times New Roman"/>
              </a:rPr>
              <a:t>anel</a:t>
            </a:r>
          </a:p>
        </p:txBody>
      </p:sp>
      <p:pic>
        <p:nvPicPr>
          <p:cNvPr id="6" name="Picture 5">
            <a:extLst>
              <a:ext uri="{FF2B5EF4-FFF2-40B4-BE49-F238E27FC236}">
                <a16:creationId xmlns:a16="http://schemas.microsoft.com/office/drawing/2014/main" id="{19AB97A7-EB24-45CD-B02E-BAE3EC361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105" y="228601"/>
            <a:ext cx="8359696" cy="5222767"/>
          </a:xfrm>
          <a:prstGeom prst="rect">
            <a:avLst/>
          </a:prstGeom>
          <a:effectLst>
            <a:glow rad="101600">
              <a:schemeClr val="accent1">
                <a:alpha val="40000"/>
              </a:schemeClr>
            </a:glow>
          </a:effectLst>
        </p:spPr>
      </p:pic>
      <p:sp>
        <p:nvSpPr>
          <p:cNvPr id="5" name="object 7">
            <a:extLst>
              <a:ext uri="{FF2B5EF4-FFF2-40B4-BE49-F238E27FC236}">
                <a16:creationId xmlns:a16="http://schemas.microsoft.com/office/drawing/2014/main" id="{81E85F4B-2FEF-4583-AB72-216F1074043F}"/>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arlito"/>
              </a:rPr>
              <a:t>THE WINDOWS 10 DESKTOP</a:t>
            </a:r>
            <a:br>
              <a:rPr lang="en-US" b="1" dirty="0">
                <a:latin typeface="Carlito"/>
              </a:rPr>
            </a:br>
            <a:r>
              <a:rPr lang="en-US" b="1" dirty="0">
                <a:latin typeface="Carlito"/>
              </a:rPr>
              <a:t>Start Menu</a:t>
            </a:r>
            <a:endParaRPr lang="en-US" dirty="0">
              <a:latin typeface="Carlito"/>
            </a:endParaRPr>
          </a:p>
        </p:txBody>
      </p:sp>
      <p:sp>
        <p:nvSpPr>
          <p:cNvPr id="3" name="Content Placeholder 2"/>
          <p:cNvSpPr>
            <a:spLocks noGrp="1"/>
          </p:cNvSpPr>
          <p:nvPr>
            <p:ph idx="1"/>
          </p:nvPr>
        </p:nvSpPr>
        <p:spPr/>
        <p:txBody>
          <a:bodyPr>
            <a:normAutofit/>
          </a:bodyPr>
          <a:lstStyle/>
          <a:p>
            <a:pPr marL="355600" marR="434975" indent="-342900">
              <a:lnSpc>
                <a:spcPct val="100000"/>
              </a:lnSpc>
              <a:spcBef>
                <a:spcPts val="765"/>
              </a:spcBef>
              <a:buFont typeface="Arial"/>
              <a:buChar char="•"/>
              <a:tabLst>
                <a:tab pos="354965" algn="l"/>
                <a:tab pos="355600" algn="l"/>
              </a:tabLst>
            </a:pPr>
            <a:r>
              <a:rPr lang="en-US" sz="4000" spc="-15" dirty="0">
                <a:latin typeface="Carlito"/>
              </a:rPr>
              <a:t>Also, </a:t>
            </a:r>
            <a:r>
              <a:rPr lang="en-US" sz="4000" spc="-20" dirty="0">
                <a:latin typeface="Carlito"/>
              </a:rPr>
              <a:t>any </a:t>
            </a:r>
            <a:r>
              <a:rPr lang="en-US" sz="4000" spc="-5" dirty="0">
                <a:latin typeface="Carlito"/>
              </a:rPr>
              <a:t>application </a:t>
            </a:r>
            <a:r>
              <a:rPr lang="en-US" sz="4000" spc="-15" dirty="0">
                <a:latin typeface="Carlito"/>
              </a:rPr>
              <a:t>program </a:t>
            </a:r>
            <a:r>
              <a:rPr lang="en-US" sz="4000" spc="-10" dirty="0">
                <a:latin typeface="Carlito"/>
              </a:rPr>
              <a:t>that </a:t>
            </a:r>
            <a:r>
              <a:rPr lang="en-US" sz="4000" spc="-5" dirty="0">
                <a:latin typeface="Carlito"/>
              </a:rPr>
              <a:t>does not  </a:t>
            </a:r>
            <a:r>
              <a:rPr lang="en-US" sz="4000" spc="-20" dirty="0">
                <a:latin typeface="Carlito"/>
              </a:rPr>
              <a:t>have </a:t>
            </a:r>
            <a:r>
              <a:rPr lang="en-US" sz="4000" dirty="0">
                <a:latin typeface="Carlito"/>
              </a:rPr>
              <a:t>a </a:t>
            </a:r>
            <a:r>
              <a:rPr lang="en-US" sz="4000" spc="-10" dirty="0">
                <a:latin typeface="Carlito"/>
              </a:rPr>
              <a:t>shortcut </a:t>
            </a:r>
            <a:r>
              <a:rPr lang="en-US" sz="4000" dirty="0">
                <a:latin typeface="Carlito"/>
              </a:rPr>
              <a:t>on the </a:t>
            </a:r>
            <a:r>
              <a:rPr lang="en-US" sz="4000" spc="-10" dirty="0">
                <a:latin typeface="Carlito"/>
              </a:rPr>
              <a:t>desktop can </a:t>
            </a:r>
            <a:r>
              <a:rPr lang="en-US" sz="4000" spc="-5" dirty="0">
                <a:latin typeface="Carlito"/>
              </a:rPr>
              <a:t>only be  </a:t>
            </a:r>
            <a:r>
              <a:rPr lang="en-US" sz="4000" b="1" dirty="0">
                <a:latin typeface="Carlito"/>
              </a:rPr>
              <a:t>run by </a:t>
            </a:r>
            <a:r>
              <a:rPr lang="en-US" sz="4000" b="1" spc="-25" dirty="0">
                <a:latin typeface="Carlito"/>
              </a:rPr>
              <a:t>first </a:t>
            </a:r>
            <a:r>
              <a:rPr lang="en-US" sz="4000" b="1" dirty="0">
                <a:latin typeface="Carlito"/>
              </a:rPr>
              <a:t>clicking </a:t>
            </a:r>
            <a:r>
              <a:rPr lang="en-US" sz="4000" b="1" spc="-10" dirty="0">
                <a:latin typeface="Carlito"/>
              </a:rPr>
              <a:t>at </a:t>
            </a:r>
            <a:r>
              <a:rPr lang="en-US" sz="4000" b="1" dirty="0">
                <a:latin typeface="Carlito"/>
              </a:rPr>
              <a:t>the </a:t>
            </a:r>
            <a:r>
              <a:rPr lang="en-US" sz="4000" b="1" spc="-15" dirty="0">
                <a:latin typeface="Carlito"/>
              </a:rPr>
              <a:t>start </a:t>
            </a:r>
            <a:r>
              <a:rPr lang="en-US" sz="4000" b="1" dirty="0">
                <a:latin typeface="Carlito"/>
              </a:rPr>
              <a:t>and then  </a:t>
            </a:r>
            <a:r>
              <a:rPr lang="en-US" sz="4000" b="1" spc="-5" dirty="0">
                <a:latin typeface="Carlito"/>
              </a:rPr>
              <a:t>selecting </a:t>
            </a:r>
            <a:r>
              <a:rPr lang="en-US" sz="4000" b="1" dirty="0">
                <a:latin typeface="Carlito"/>
              </a:rPr>
              <a:t>the </a:t>
            </a:r>
            <a:r>
              <a:rPr lang="en-US" sz="4000" b="1" spc="-15" dirty="0">
                <a:latin typeface="Carlito"/>
              </a:rPr>
              <a:t>appropriate</a:t>
            </a:r>
            <a:r>
              <a:rPr lang="en-US" sz="4000" b="1" spc="15" dirty="0">
                <a:latin typeface="Carlito"/>
              </a:rPr>
              <a:t> </a:t>
            </a:r>
            <a:r>
              <a:rPr lang="en-US" sz="4000" b="1" spc="-5" dirty="0">
                <a:latin typeface="Carlito"/>
              </a:rPr>
              <a:t>options</a:t>
            </a:r>
            <a:r>
              <a:rPr lang="en-US" sz="4000" spc="-5" dirty="0">
                <a:latin typeface="Carlito"/>
              </a:rPr>
              <a:t>.</a:t>
            </a:r>
            <a:endParaRPr lang="en-US" sz="4000" dirty="0">
              <a:latin typeface="Carlito"/>
            </a:endParaRPr>
          </a:p>
        </p:txBody>
      </p:sp>
      <p:sp>
        <p:nvSpPr>
          <p:cNvPr id="4" name="object 7">
            <a:extLst>
              <a:ext uri="{FF2B5EF4-FFF2-40B4-BE49-F238E27FC236}">
                <a16:creationId xmlns:a16="http://schemas.microsoft.com/office/drawing/2014/main" id="{DBB08A72-5111-456B-895F-014C4B086F8D}"/>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449689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445000" y="5867403"/>
            <a:ext cx="3302000" cy="443711"/>
          </a:xfrm>
          <a:prstGeom prst="rect">
            <a:avLst/>
          </a:prstGeom>
        </p:spPr>
        <p:txBody>
          <a:bodyPr vert="horz" wrap="square" lIns="0" tIns="12700" rIns="0" bIns="0" rtlCol="0">
            <a:spAutoFit/>
          </a:bodyPr>
          <a:lstStyle/>
          <a:p>
            <a:pPr marL="12700" algn="ctr">
              <a:spcBef>
                <a:spcPts val="100"/>
              </a:spcBef>
            </a:pPr>
            <a:r>
              <a:rPr sz="2800" b="1" spc="-5" dirty="0">
                <a:latin typeface="Carlito"/>
                <a:cs typeface="Times New Roman"/>
              </a:rPr>
              <a:t>Small Icon</a:t>
            </a:r>
            <a:r>
              <a:rPr sz="2800" b="1" spc="-85" dirty="0">
                <a:latin typeface="Carlito"/>
                <a:cs typeface="Times New Roman"/>
              </a:rPr>
              <a:t> </a:t>
            </a:r>
            <a:r>
              <a:rPr sz="2800" b="1" spc="-20" dirty="0">
                <a:latin typeface="Carlito"/>
                <a:cs typeface="Times New Roman"/>
              </a:rPr>
              <a:t>View</a:t>
            </a:r>
            <a:endParaRPr sz="2800" dirty="0">
              <a:latin typeface="Carlito"/>
              <a:cs typeface="Times New Roman"/>
            </a:endParaRPr>
          </a:p>
        </p:txBody>
      </p:sp>
      <p:pic>
        <p:nvPicPr>
          <p:cNvPr id="6" name="Picture 5">
            <a:extLst>
              <a:ext uri="{FF2B5EF4-FFF2-40B4-BE49-F238E27FC236}">
                <a16:creationId xmlns:a16="http://schemas.microsoft.com/office/drawing/2014/main" id="{9961826A-841A-4FF3-A92F-68E9FB418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203" y="240589"/>
            <a:ext cx="8023058" cy="5523484"/>
          </a:xfrm>
          <a:prstGeom prst="rect">
            <a:avLst/>
          </a:prstGeom>
          <a:effectLst>
            <a:glow rad="165100">
              <a:schemeClr val="accent1">
                <a:alpha val="40000"/>
              </a:schemeClr>
            </a:glow>
          </a:effectLst>
        </p:spPr>
      </p:pic>
      <p:sp>
        <p:nvSpPr>
          <p:cNvPr id="5" name="object 7">
            <a:extLst>
              <a:ext uri="{FF2B5EF4-FFF2-40B4-BE49-F238E27FC236}">
                <a16:creationId xmlns:a16="http://schemas.microsoft.com/office/drawing/2014/main" id="{2B1CCD52-7DAA-4BE9-B553-FFFFE78F84E7}"/>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0200" y="72690"/>
            <a:ext cx="8991600" cy="6301084"/>
          </a:xfrm>
          <a:prstGeom prst="rect">
            <a:avLst/>
          </a:prstGeom>
        </p:spPr>
        <p:txBody>
          <a:bodyPr vert="horz" wrap="square" lIns="0" tIns="12065" rIns="0" bIns="0" rtlCol="0">
            <a:spAutoFit/>
          </a:bodyPr>
          <a:lstStyle/>
          <a:p>
            <a:pPr marL="12700">
              <a:spcBef>
                <a:spcPts val="95"/>
              </a:spcBef>
            </a:pPr>
            <a:r>
              <a:rPr sz="2800" i="1" spc="-5" dirty="0">
                <a:latin typeface="Carlito"/>
                <a:cs typeface="Carlito"/>
              </a:rPr>
              <a:t>If the view is</a:t>
            </a:r>
            <a:r>
              <a:rPr sz="2800" i="1" spc="15" dirty="0">
                <a:latin typeface="Carlito"/>
                <a:cs typeface="Carlito"/>
              </a:rPr>
              <a:t> </a:t>
            </a:r>
            <a:r>
              <a:rPr sz="2800" b="1" i="1" spc="-10" dirty="0">
                <a:latin typeface="Carlito"/>
                <a:cs typeface="Carlito"/>
              </a:rPr>
              <a:t>Icons</a:t>
            </a:r>
            <a:r>
              <a:rPr sz="2800" i="1" spc="-10" dirty="0">
                <a:latin typeface="Carlito"/>
                <a:cs typeface="Carlito"/>
              </a:rPr>
              <a:t>,</a:t>
            </a:r>
            <a:endParaRPr sz="2800" i="1" dirty="0">
              <a:latin typeface="Carlito"/>
              <a:cs typeface="Carlito"/>
            </a:endParaRPr>
          </a:p>
          <a:p>
            <a:pPr marL="355600" marR="368935" indent="-342900">
              <a:spcBef>
                <a:spcPts val="509"/>
              </a:spcBef>
              <a:buFont typeface="Arial"/>
              <a:buChar char="•"/>
              <a:tabLst>
                <a:tab pos="354965" algn="l"/>
                <a:tab pos="355600" algn="l"/>
              </a:tabLst>
            </a:pPr>
            <a:r>
              <a:rPr sz="2800" spc="-5" dirty="0">
                <a:latin typeface="Carlito"/>
                <a:cs typeface="Carlito"/>
              </a:rPr>
              <a:t>the window </a:t>
            </a:r>
            <a:r>
              <a:rPr sz="2800" spc="-10" dirty="0">
                <a:latin typeface="Carlito"/>
                <a:cs typeface="Carlito"/>
              </a:rPr>
              <a:t>presents </a:t>
            </a:r>
            <a:r>
              <a:rPr sz="2800" spc="-5" dirty="0">
                <a:latin typeface="Carlito"/>
                <a:cs typeface="Carlito"/>
              </a:rPr>
              <a:t>a </a:t>
            </a:r>
            <a:r>
              <a:rPr sz="2800" b="1" spc="-10" dirty="0">
                <a:latin typeface="Carlito"/>
                <a:cs typeface="Carlito"/>
              </a:rPr>
              <a:t>List </a:t>
            </a:r>
            <a:r>
              <a:rPr sz="2800" b="1" spc="-5" dirty="0">
                <a:latin typeface="Carlito"/>
                <a:cs typeface="Carlito"/>
              </a:rPr>
              <a:t>of </a:t>
            </a:r>
            <a:r>
              <a:rPr sz="2800" b="1" spc="-45" dirty="0">
                <a:latin typeface="Carlito"/>
                <a:cs typeface="Carlito"/>
              </a:rPr>
              <a:t>Tasks </a:t>
            </a:r>
            <a:r>
              <a:rPr sz="2800" spc="-5" dirty="0">
                <a:latin typeface="Carlito"/>
                <a:cs typeface="Carlito"/>
              </a:rPr>
              <a:t>and </a:t>
            </a:r>
            <a:r>
              <a:rPr sz="2800" spc="-15" dirty="0">
                <a:latin typeface="Carlito"/>
                <a:cs typeface="Carlito"/>
              </a:rPr>
              <a:t>related </a:t>
            </a:r>
            <a:r>
              <a:rPr sz="2800" b="1" spc="-15" dirty="0">
                <a:latin typeface="Carlito"/>
                <a:cs typeface="Carlito"/>
              </a:rPr>
              <a:t>Control </a:t>
            </a:r>
            <a:r>
              <a:rPr sz="2800" b="1" spc="-20" dirty="0">
                <a:latin typeface="Carlito"/>
                <a:cs typeface="Carlito"/>
              </a:rPr>
              <a:t>Panel  </a:t>
            </a:r>
            <a:r>
              <a:rPr sz="2800" b="1" spc="-10" dirty="0">
                <a:latin typeface="Carlito"/>
                <a:cs typeface="Carlito"/>
              </a:rPr>
              <a:t>icons</a:t>
            </a:r>
            <a:r>
              <a:rPr sz="2800" spc="-10" dirty="0">
                <a:latin typeface="Carlito"/>
                <a:cs typeface="Carlito"/>
              </a:rPr>
              <a:t>.</a:t>
            </a:r>
            <a:endParaRPr sz="2800" dirty="0">
              <a:latin typeface="Carlito"/>
              <a:cs typeface="Carlito"/>
            </a:endParaRPr>
          </a:p>
          <a:p>
            <a:pPr marL="12700">
              <a:spcBef>
                <a:spcPts val="25"/>
              </a:spcBef>
            </a:pPr>
            <a:r>
              <a:rPr sz="2800" i="1" spc="-5" dirty="0">
                <a:latin typeface="Carlito"/>
                <a:cs typeface="Carlito"/>
              </a:rPr>
              <a:t>If the view is </a:t>
            </a:r>
            <a:r>
              <a:rPr sz="2800" b="1" i="1" spc="-15" dirty="0">
                <a:latin typeface="Carlito"/>
                <a:cs typeface="Carlito"/>
              </a:rPr>
              <a:t>category</a:t>
            </a:r>
            <a:r>
              <a:rPr lang="en-US" sz="2800" b="1" i="1" spc="-15" dirty="0">
                <a:latin typeface="Carlito"/>
                <a:cs typeface="Carlito"/>
              </a:rPr>
              <a:t>,</a:t>
            </a:r>
            <a:r>
              <a:rPr sz="2800" i="1" spc="40" dirty="0">
                <a:latin typeface="Carlito"/>
                <a:cs typeface="Carlito"/>
              </a:rPr>
              <a:t> </a:t>
            </a:r>
            <a:r>
              <a:rPr sz="2800" i="1" spc="-5" dirty="0">
                <a:latin typeface="Carlito"/>
                <a:cs typeface="Carlito"/>
              </a:rPr>
              <a:t>then</a:t>
            </a:r>
            <a:endParaRPr sz="2800" i="1" dirty="0">
              <a:latin typeface="Carlito"/>
              <a:cs typeface="Carlito"/>
            </a:endParaRPr>
          </a:p>
          <a:p>
            <a:pPr marL="812800" marR="5080" lvl="1" indent="-342900">
              <a:spcBef>
                <a:spcPts val="525"/>
              </a:spcBef>
              <a:buFont typeface="Arial"/>
              <a:buChar char="•"/>
              <a:tabLst>
                <a:tab pos="354965" algn="l"/>
                <a:tab pos="355600" algn="l"/>
              </a:tabLst>
            </a:pPr>
            <a:r>
              <a:rPr sz="2800" spc="-10" dirty="0">
                <a:latin typeface="Carlito"/>
                <a:cs typeface="Carlito"/>
              </a:rPr>
              <a:t>windows present </a:t>
            </a:r>
            <a:r>
              <a:rPr sz="2800" spc="-5" dirty="0">
                <a:latin typeface="Carlito"/>
                <a:cs typeface="Carlito"/>
              </a:rPr>
              <a:t>the </a:t>
            </a:r>
            <a:r>
              <a:rPr sz="2800" spc="-15" dirty="0">
                <a:latin typeface="Carlito"/>
                <a:cs typeface="Carlito"/>
              </a:rPr>
              <a:t>categories </a:t>
            </a:r>
            <a:r>
              <a:rPr sz="2800" spc="-20" dirty="0">
                <a:latin typeface="Carlito"/>
                <a:cs typeface="Carlito"/>
              </a:rPr>
              <a:t>to </a:t>
            </a:r>
            <a:r>
              <a:rPr sz="2800" spc="-5" dirty="0">
                <a:latin typeface="Carlito"/>
                <a:cs typeface="Carlito"/>
              </a:rPr>
              <a:t>which the </a:t>
            </a:r>
            <a:r>
              <a:rPr sz="2800" spc="-10" dirty="0">
                <a:latin typeface="Carlito"/>
                <a:cs typeface="Carlito"/>
              </a:rPr>
              <a:t>list </a:t>
            </a:r>
            <a:r>
              <a:rPr sz="2800" spc="-5" dirty="0">
                <a:latin typeface="Carlito"/>
                <a:cs typeface="Carlito"/>
              </a:rPr>
              <a:t>of </a:t>
            </a:r>
            <a:r>
              <a:rPr sz="2800" spc="-15" dirty="0">
                <a:latin typeface="Carlito"/>
                <a:cs typeface="Carlito"/>
              </a:rPr>
              <a:t>tasks </a:t>
            </a:r>
            <a:r>
              <a:rPr sz="2800" spc="-10" dirty="0">
                <a:latin typeface="Carlito"/>
                <a:cs typeface="Carlito"/>
              </a:rPr>
              <a:t>belongs  </a:t>
            </a:r>
            <a:r>
              <a:rPr sz="2800" spc="-15" dirty="0">
                <a:latin typeface="Carlito"/>
                <a:cs typeface="Carlito"/>
              </a:rPr>
              <a:t>to.</a:t>
            </a:r>
            <a:endParaRPr sz="2800" dirty="0">
              <a:latin typeface="Carlito"/>
              <a:cs typeface="Carlito"/>
            </a:endParaRPr>
          </a:p>
          <a:p>
            <a:pPr marL="812800" marR="1029969" lvl="1" indent="-342900">
              <a:buFont typeface="Arial"/>
              <a:buChar char="•"/>
              <a:tabLst>
                <a:tab pos="354965" algn="l"/>
                <a:tab pos="355600" algn="l"/>
              </a:tabLst>
            </a:pPr>
            <a:r>
              <a:rPr sz="2800" spc="-45" dirty="0">
                <a:latin typeface="Carlito"/>
                <a:cs typeface="Carlito"/>
              </a:rPr>
              <a:t>Task </a:t>
            </a:r>
            <a:r>
              <a:rPr sz="2800" spc="-5" dirty="0">
                <a:latin typeface="Carlito"/>
                <a:cs typeface="Carlito"/>
              </a:rPr>
              <a:t>and </a:t>
            </a:r>
            <a:r>
              <a:rPr sz="2800" spc="-15" dirty="0">
                <a:latin typeface="Carlito"/>
                <a:cs typeface="Carlito"/>
              </a:rPr>
              <a:t>Control Panel </a:t>
            </a:r>
            <a:r>
              <a:rPr sz="2800" spc="-10" dirty="0">
                <a:latin typeface="Carlito"/>
                <a:cs typeface="Carlito"/>
              </a:rPr>
              <a:t>icons </a:t>
            </a:r>
            <a:r>
              <a:rPr sz="2800" spc="-15" dirty="0">
                <a:latin typeface="Carlito"/>
                <a:cs typeface="Carlito"/>
              </a:rPr>
              <a:t>perform </a:t>
            </a:r>
            <a:r>
              <a:rPr sz="2800" spc="-10" dirty="0">
                <a:latin typeface="Carlito"/>
                <a:cs typeface="Carlito"/>
              </a:rPr>
              <a:t>basically </a:t>
            </a:r>
            <a:r>
              <a:rPr sz="2800" spc="-5" dirty="0">
                <a:latin typeface="Carlito"/>
                <a:cs typeface="Carlito"/>
              </a:rPr>
              <a:t>the same  functions.</a:t>
            </a:r>
            <a:endParaRPr sz="2800" dirty="0">
              <a:latin typeface="Carlito"/>
              <a:cs typeface="Carlito"/>
            </a:endParaRPr>
          </a:p>
          <a:p>
            <a:pPr marL="812800" marR="49530" lvl="1" indent="-342900">
              <a:spcBef>
                <a:spcPts val="509"/>
              </a:spcBef>
              <a:buFont typeface="Arial"/>
              <a:buChar char="•"/>
              <a:tabLst>
                <a:tab pos="354965" algn="l"/>
                <a:tab pos="355600" algn="l"/>
              </a:tabLst>
            </a:pPr>
            <a:r>
              <a:rPr sz="2800" spc="-5" dirty="0">
                <a:latin typeface="Carlito"/>
                <a:cs typeface="Carlito"/>
              </a:rPr>
              <a:t>If </a:t>
            </a:r>
            <a:r>
              <a:rPr sz="2800" spc="-15" dirty="0">
                <a:latin typeface="Carlito"/>
                <a:cs typeface="Carlito"/>
              </a:rPr>
              <a:t>you </a:t>
            </a:r>
            <a:r>
              <a:rPr sz="2800" spc="-5" dirty="0">
                <a:latin typeface="Carlito"/>
                <a:cs typeface="Carlito"/>
              </a:rPr>
              <a:t>look </a:t>
            </a:r>
            <a:r>
              <a:rPr sz="2800" spc="-15" dirty="0">
                <a:latin typeface="Carlito"/>
                <a:cs typeface="Carlito"/>
              </a:rPr>
              <a:t>at </a:t>
            </a:r>
            <a:r>
              <a:rPr sz="2800" spc="-5" dirty="0">
                <a:latin typeface="Carlito"/>
                <a:cs typeface="Carlito"/>
              </a:rPr>
              <a:t>the </a:t>
            </a:r>
            <a:r>
              <a:rPr sz="2800" spc="-10" dirty="0">
                <a:latin typeface="Carlito"/>
                <a:cs typeface="Carlito"/>
              </a:rPr>
              <a:t>left side </a:t>
            </a:r>
            <a:r>
              <a:rPr sz="2800" spc="-5" dirty="0">
                <a:latin typeface="Carlito"/>
                <a:cs typeface="Carlito"/>
              </a:rPr>
              <a:t>of the </a:t>
            </a:r>
            <a:r>
              <a:rPr sz="2800" spc="-35" dirty="0">
                <a:latin typeface="Carlito"/>
                <a:cs typeface="Carlito"/>
              </a:rPr>
              <a:t>window, </a:t>
            </a:r>
            <a:r>
              <a:rPr sz="2800" spc="-15" dirty="0">
                <a:latin typeface="Carlito"/>
                <a:cs typeface="Carlito"/>
              </a:rPr>
              <a:t>you </a:t>
            </a:r>
            <a:r>
              <a:rPr sz="2800" spc="-5" dirty="0">
                <a:latin typeface="Carlito"/>
                <a:cs typeface="Carlito"/>
              </a:rPr>
              <a:t>will </a:t>
            </a:r>
            <a:r>
              <a:rPr sz="2800" spc="-10" dirty="0">
                <a:latin typeface="Carlito"/>
                <a:cs typeface="Carlito"/>
              </a:rPr>
              <a:t>notice that </a:t>
            </a:r>
            <a:r>
              <a:rPr sz="2800" spc="-5" dirty="0">
                <a:latin typeface="Carlito"/>
                <a:cs typeface="Carlito"/>
              </a:rPr>
              <a:t>the </a:t>
            </a:r>
            <a:r>
              <a:rPr lang="en-US" sz="2800" b="1" spc="-5" dirty="0">
                <a:latin typeface="Carlito"/>
                <a:cs typeface="Carlito"/>
              </a:rPr>
              <a:t>S</a:t>
            </a:r>
            <a:r>
              <a:rPr sz="2800" b="1" spc="-5" dirty="0">
                <a:latin typeface="Carlito"/>
                <a:cs typeface="Carlito"/>
              </a:rPr>
              <a:t>ee Also </a:t>
            </a:r>
            <a:r>
              <a:rPr sz="2800" spc="-5" dirty="0">
                <a:latin typeface="Carlito"/>
                <a:cs typeface="Carlito"/>
              </a:rPr>
              <a:t>and </a:t>
            </a:r>
            <a:r>
              <a:rPr sz="2800" b="1" spc="-20" dirty="0">
                <a:latin typeface="Carlito"/>
                <a:cs typeface="Carlito"/>
              </a:rPr>
              <a:t>Troubleshooters </a:t>
            </a:r>
            <a:r>
              <a:rPr sz="2800" spc="-5" dirty="0">
                <a:latin typeface="Carlito"/>
                <a:cs typeface="Carlito"/>
              </a:rPr>
              <a:t>dialog </a:t>
            </a:r>
            <a:r>
              <a:rPr sz="2800" spc="-25" dirty="0">
                <a:latin typeface="Carlito"/>
                <a:cs typeface="Carlito"/>
              </a:rPr>
              <a:t>boxes </a:t>
            </a:r>
            <a:r>
              <a:rPr sz="2800" spc="-15" dirty="0">
                <a:latin typeface="Carlito"/>
                <a:cs typeface="Carlito"/>
              </a:rPr>
              <a:t>provides several  </a:t>
            </a:r>
            <a:r>
              <a:rPr sz="2800" spc="-10" dirty="0">
                <a:latin typeface="Carlito"/>
                <a:cs typeface="Carlito"/>
              </a:rPr>
              <a:t>more </a:t>
            </a:r>
            <a:r>
              <a:rPr sz="2800" spc="-15" dirty="0">
                <a:latin typeface="Carlito"/>
                <a:cs typeface="Carlito"/>
              </a:rPr>
              <a:t>related</a:t>
            </a:r>
            <a:r>
              <a:rPr sz="2800" spc="5" dirty="0">
                <a:latin typeface="Carlito"/>
                <a:cs typeface="Carlito"/>
              </a:rPr>
              <a:t> </a:t>
            </a:r>
            <a:r>
              <a:rPr sz="2800" spc="-5" dirty="0">
                <a:latin typeface="Carlito"/>
                <a:cs typeface="Carlito"/>
              </a:rPr>
              <a:t>options.</a:t>
            </a:r>
            <a:endParaRPr sz="2800" dirty="0">
              <a:latin typeface="Carlito"/>
              <a:cs typeface="Carlito"/>
            </a:endParaRPr>
          </a:p>
          <a:p>
            <a:pPr marL="469900" marR="309245" indent="-457200" algn="just">
              <a:spcBef>
                <a:spcPts val="535"/>
              </a:spcBef>
              <a:buFont typeface="Wingdings" panose="05000000000000000000" pitchFamily="2" charset="2"/>
              <a:buChar char="q"/>
              <a:tabLst>
                <a:tab pos="355600" algn="l"/>
              </a:tabLst>
            </a:pPr>
            <a:r>
              <a:rPr sz="2800" spc="-100" dirty="0">
                <a:latin typeface="Carlito"/>
                <a:cs typeface="Carlito"/>
              </a:rPr>
              <a:t>To </a:t>
            </a:r>
            <a:r>
              <a:rPr sz="2800" spc="-10" dirty="0">
                <a:latin typeface="Carlito"/>
                <a:cs typeface="Carlito"/>
              </a:rPr>
              <a:t>switch </a:t>
            </a:r>
            <a:r>
              <a:rPr sz="2800" spc="-20" dirty="0">
                <a:latin typeface="Carlito"/>
                <a:cs typeface="Carlito"/>
              </a:rPr>
              <a:t>to </a:t>
            </a:r>
            <a:r>
              <a:rPr sz="2800" spc="-15" dirty="0">
                <a:latin typeface="Carlito"/>
                <a:cs typeface="Carlito"/>
              </a:rPr>
              <a:t>any </a:t>
            </a:r>
            <a:r>
              <a:rPr sz="2800" spc="-10" dirty="0">
                <a:latin typeface="Carlito"/>
                <a:cs typeface="Carlito"/>
              </a:rPr>
              <a:t>view simply </a:t>
            </a:r>
            <a:r>
              <a:rPr sz="2800" spc="-5" dirty="0">
                <a:latin typeface="Carlito"/>
                <a:cs typeface="Carlito"/>
              </a:rPr>
              <a:t>look </a:t>
            </a:r>
            <a:r>
              <a:rPr sz="2800" spc="-15" dirty="0">
                <a:latin typeface="Carlito"/>
                <a:cs typeface="Carlito"/>
              </a:rPr>
              <a:t>at </a:t>
            </a:r>
            <a:r>
              <a:rPr sz="2800" spc="-5" dirty="0">
                <a:latin typeface="Carlito"/>
                <a:cs typeface="Carlito"/>
              </a:rPr>
              <a:t>the </a:t>
            </a:r>
            <a:r>
              <a:rPr sz="2800" spc="-15" dirty="0">
                <a:latin typeface="Carlito"/>
                <a:cs typeface="Carlito"/>
              </a:rPr>
              <a:t>top </a:t>
            </a:r>
            <a:r>
              <a:rPr sz="2800" spc="-10" dirty="0">
                <a:latin typeface="Carlito"/>
                <a:cs typeface="Carlito"/>
              </a:rPr>
              <a:t>right </a:t>
            </a:r>
            <a:r>
              <a:rPr sz="2800" spc="-5" dirty="0">
                <a:latin typeface="Carlito"/>
                <a:cs typeface="Carlito"/>
              </a:rPr>
              <a:t>hand </a:t>
            </a:r>
            <a:r>
              <a:rPr sz="2800" spc="-10" dirty="0">
                <a:latin typeface="Carlito"/>
                <a:cs typeface="Carlito"/>
              </a:rPr>
              <a:t>side </a:t>
            </a:r>
            <a:r>
              <a:rPr sz="2800" dirty="0">
                <a:latin typeface="Carlito"/>
                <a:cs typeface="Carlito"/>
              </a:rPr>
              <a:t>of  </a:t>
            </a:r>
            <a:r>
              <a:rPr sz="2800" spc="-10" dirty="0">
                <a:latin typeface="Carlito"/>
                <a:cs typeface="Carlito"/>
              </a:rPr>
              <a:t>your </a:t>
            </a:r>
            <a:r>
              <a:rPr sz="2800" spc="-15" dirty="0">
                <a:latin typeface="Carlito"/>
                <a:cs typeface="Carlito"/>
              </a:rPr>
              <a:t>current </a:t>
            </a:r>
            <a:r>
              <a:rPr sz="2800" spc="-5" dirty="0">
                <a:latin typeface="Carlito"/>
                <a:cs typeface="Carlito"/>
              </a:rPr>
              <a:t>window and </a:t>
            </a:r>
            <a:r>
              <a:rPr sz="2800" spc="-15" dirty="0">
                <a:latin typeface="Carlito"/>
                <a:cs typeface="Carlito"/>
              </a:rPr>
              <a:t>you </a:t>
            </a:r>
            <a:r>
              <a:rPr sz="2800" spc="-5" dirty="0">
                <a:latin typeface="Carlito"/>
                <a:cs typeface="Carlito"/>
              </a:rPr>
              <a:t>will </a:t>
            </a:r>
            <a:r>
              <a:rPr sz="2800" spc="-10" dirty="0">
                <a:latin typeface="Carlito"/>
                <a:cs typeface="Carlito"/>
              </a:rPr>
              <a:t>see </a:t>
            </a:r>
            <a:r>
              <a:rPr sz="2800" b="1" spc="-10" dirty="0">
                <a:latin typeface="Carlito"/>
                <a:cs typeface="Carlito"/>
              </a:rPr>
              <a:t>View By: </a:t>
            </a:r>
            <a:r>
              <a:rPr sz="2800" spc="-10" dirty="0">
                <a:latin typeface="Carlito"/>
                <a:cs typeface="Carlito"/>
              </a:rPr>
              <a:t>Click </a:t>
            </a:r>
            <a:r>
              <a:rPr sz="2800" spc="-5" dirty="0">
                <a:latin typeface="Carlito"/>
                <a:cs typeface="Carlito"/>
              </a:rPr>
              <a:t>the </a:t>
            </a:r>
            <a:r>
              <a:rPr sz="2800" spc="-10" dirty="0">
                <a:latin typeface="Carlito"/>
                <a:cs typeface="Carlito"/>
              </a:rPr>
              <a:t>arrow  </a:t>
            </a:r>
            <a:r>
              <a:rPr sz="2800" spc="-5" dirty="0">
                <a:latin typeface="Carlito"/>
                <a:cs typeface="Carlito"/>
              </a:rPr>
              <a:t>head, and select the option </a:t>
            </a:r>
            <a:r>
              <a:rPr sz="2800" spc="-15" dirty="0">
                <a:latin typeface="Carlito"/>
                <a:cs typeface="Carlito"/>
              </a:rPr>
              <a:t>you</a:t>
            </a:r>
            <a:r>
              <a:rPr sz="2800" spc="15" dirty="0">
                <a:latin typeface="Carlito"/>
                <a:cs typeface="Carlito"/>
              </a:rPr>
              <a:t> </a:t>
            </a:r>
            <a:r>
              <a:rPr sz="2800" spc="-15" dirty="0">
                <a:latin typeface="Carlito"/>
                <a:cs typeface="Carlito"/>
              </a:rPr>
              <a:t>want.</a:t>
            </a:r>
            <a:endParaRPr sz="2800" dirty="0">
              <a:latin typeface="Carlito"/>
              <a:cs typeface="Carlito"/>
            </a:endParaRPr>
          </a:p>
        </p:txBody>
      </p:sp>
      <p:sp>
        <p:nvSpPr>
          <p:cNvPr id="4" name="object 7">
            <a:extLst>
              <a:ext uri="{FF2B5EF4-FFF2-40B4-BE49-F238E27FC236}">
                <a16:creationId xmlns:a16="http://schemas.microsoft.com/office/drawing/2014/main" id="{3A30B1F0-7C00-4146-B75F-D126DD0A326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AB92-DE58-4D2F-9204-A43E9C78E85F}"/>
              </a:ext>
            </a:extLst>
          </p:cNvPr>
          <p:cNvSpPr>
            <a:spLocks noGrp="1"/>
          </p:cNvSpPr>
          <p:nvPr>
            <p:ph type="ctrTitle"/>
          </p:nvPr>
        </p:nvSpPr>
        <p:spPr>
          <a:xfrm>
            <a:off x="2057400" y="262455"/>
            <a:ext cx="7772400" cy="609398"/>
          </a:xfrm>
        </p:spPr>
        <p:txBody>
          <a:bodyPr/>
          <a:lstStyle/>
          <a:p>
            <a:pPr algn="ctr"/>
            <a:r>
              <a:rPr lang="en-US" b="1" dirty="0"/>
              <a:t>Settings in Windows 10</a:t>
            </a:r>
          </a:p>
        </p:txBody>
      </p:sp>
      <p:sp>
        <p:nvSpPr>
          <p:cNvPr id="3" name="Subtitle 2">
            <a:extLst>
              <a:ext uri="{FF2B5EF4-FFF2-40B4-BE49-F238E27FC236}">
                <a16:creationId xmlns:a16="http://schemas.microsoft.com/office/drawing/2014/main" id="{97ADCFCB-8BCE-423F-828F-13E3B86DD948}"/>
              </a:ext>
            </a:extLst>
          </p:cNvPr>
          <p:cNvSpPr>
            <a:spLocks noGrp="1"/>
          </p:cNvSpPr>
          <p:nvPr>
            <p:ph type="subTitle" idx="4"/>
          </p:nvPr>
        </p:nvSpPr>
        <p:spPr>
          <a:xfrm>
            <a:off x="1866900" y="1090201"/>
            <a:ext cx="8458200" cy="5124480"/>
          </a:xfrm>
        </p:spPr>
        <p:txBody>
          <a:bodyPr/>
          <a:lstStyle/>
          <a:p>
            <a:r>
              <a:rPr lang="en-US" dirty="0"/>
              <a:t>Fortunately, Windows has come up with a simpler approach of changing the settings of the computer. This feature is the Settings feature; it has come to substitute the Control Panel.</a:t>
            </a:r>
          </a:p>
          <a:p>
            <a:endParaRPr lang="en-US" dirty="0"/>
          </a:p>
          <a:p>
            <a:r>
              <a:rPr lang="en-US" dirty="0"/>
              <a:t>Though </a:t>
            </a:r>
            <a:r>
              <a:rPr lang="en-US" b="1" i="1" dirty="0"/>
              <a:t>Settings</a:t>
            </a:r>
            <a:r>
              <a:rPr lang="en-US" dirty="0"/>
              <a:t> has </a:t>
            </a:r>
            <a:r>
              <a:rPr lang="en-US" i="1" dirty="0"/>
              <a:t>substituted</a:t>
            </a:r>
            <a:r>
              <a:rPr lang="en-US" dirty="0"/>
              <a:t> Control Panel, there is still </a:t>
            </a:r>
            <a:r>
              <a:rPr lang="en-US" i="1" dirty="0"/>
              <a:t>Control Panel </a:t>
            </a:r>
            <a:r>
              <a:rPr lang="en-US" dirty="0"/>
              <a:t>on Windows 10; but preferably, every changes to the computer system has to be done with </a:t>
            </a:r>
            <a:r>
              <a:rPr lang="en-US" b="1" dirty="0"/>
              <a:t>Settings.</a:t>
            </a:r>
          </a:p>
          <a:p>
            <a:endParaRPr lang="en-US" b="1" dirty="0"/>
          </a:p>
          <a:p>
            <a:r>
              <a:rPr lang="en-US" dirty="0"/>
              <a:t>Unlike Control Panel, Settings has one view, which is like the category view of control panel.</a:t>
            </a:r>
          </a:p>
        </p:txBody>
      </p:sp>
      <p:sp>
        <p:nvSpPr>
          <p:cNvPr id="4" name="object 3">
            <a:extLst>
              <a:ext uri="{FF2B5EF4-FFF2-40B4-BE49-F238E27FC236}">
                <a16:creationId xmlns:a16="http://schemas.microsoft.com/office/drawing/2014/main" id="{20FE3A35-D5E3-498F-83C0-8D162B029E8D}"/>
              </a:ext>
            </a:extLst>
          </p:cNvPr>
          <p:cNvSpPr txBox="1">
            <a:spLocks noGrp="1"/>
          </p:cNvSpPr>
          <p:nvPr>
            <p:ph type="ftr" sz="quarter" idx="5"/>
          </p:nvPr>
        </p:nvSpPr>
        <p:spPr>
          <a:xfrm>
            <a:off x="4778503" y="6385154"/>
            <a:ext cx="2635885" cy="338554"/>
          </a:xfrm>
          <a:prstGeom prst="rect">
            <a:avLst/>
          </a:prstGeom>
        </p:spPr>
        <p:txBody>
          <a:bodyPr vert="horz" wrap="square" lIns="0" tIns="0" rIns="0" bIns="0" rtlCol="0" anchor="ctr">
            <a:spAutoFit/>
          </a:bodyPr>
          <a:lstStyle/>
          <a:p>
            <a:pPr>
              <a:lnSpc>
                <a:spcPts val="1240"/>
              </a:lnSpc>
            </a:pPr>
            <a:r>
              <a:rPr dirty="0"/>
              <a:t>Department </a:t>
            </a:r>
            <a:r>
              <a:rPr spc="-5" dirty="0"/>
              <a:t>of Computer Science,</a:t>
            </a:r>
            <a:r>
              <a:rPr spc="-100" dirty="0"/>
              <a:t> </a:t>
            </a:r>
            <a:r>
              <a:rPr dirty="0"/>
              <a:t>KNUST-</a:t>
            </a:r>
          </a:p>
          <a:p>
            <a:pPr algn="ctr">
              <a:lnSpc>
                <a:spcPct val="100000"/>
              </a:lnSpc>
            </a:pPr>
            <a:r>
              <a:rPr spc="-5" dirty="0"/>
              <a:t>Kumasi</a:t>
            </a:r>
          </a:p>
        </p:txBody>
      </p:sp>
    </p:spTree>
    <p:extLst>
      <p:ext uri="{BB962C8B-B14F-4D97-AF65-F5344CB8AC3E}">
        <p14:creationId xmlns:p14="http://schemas.microsoft.com/office/powerpoint/2010/main" val="22158400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47BAC6-094F-4EE4-89D9-4C91DB04189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828800" y="33130"/>
            <a:ext cx="8229600" cy="5708896"/>
          </a:xfrm>
          <a:prstGeom prst="rect">
            <a:avLst/>
          </a:prstGeom>
          <a:effectLst>
            <a:glow rad="114300">
              <a:schemeClr val="accent1">
                <a:alpha val="40000"/>
              </a:schemeClr>
            </a:glow>
          </a:effectLst>
        </p:spPr>
      </p:pic>
      <p:sp>
        <p:nvSpPr>
          <p:cNvPr id="3" name="Text Placeholder 2">
            <a:extLst>
              <a:ext uri="{FF2B5EF4-FFF2-40B4-BE49-F238E27FC236}">
                <a16:creationId xmlns:a16="http://schemas.microsoft.com/office/drawing/2014/main" id="{11F9E02A-B2B5-40BC-89F9-AF327D44C7AE}"/>
              </a:ext>
            </a:extLst>
          </p:cNvPr>
          <p:cNvSpPr>
            <a:spLocks noGrp="1"/>
          </p:cNvSpPr>
          <p:nvPr>
            <p:ph type="body" idx="1"/>
          </p:nvPr>
        </p:nvSpPr>
        <p:spPr>
          <a:xfrm>
            <a:off x="4419600" y="5867401"/>
            <a:ext cx="3352800" cy="430887"/>
          </a:xfrm>
        </p:spPr>
        <p:txBody>
          <a:bodyPr>
            <a:normAutofit fontScale="92500" lnSpcReduction="10000"/>
          </a:bodyPr>
          <a:lstStyle/>
          <a:p>
            <a:pPr marL="0" indent="0" algn="ctr">
              <a:buNone/>
            </a:pPr>
            <a:r>
              <a:rPr lang="en-US" dirty="0"/>
              <a:t>Settings</a:t>
            </a:r>
          </a:p>
        </p:txBody>
      </p:sp>
      <p:sp>
        <p:nvSpPr>
          <p:cNvPr id="5" name="object 7">
            <a:extLst>
              <a:ext uri="{FF2B5EF4-FFF2-40B4-BE49-F238E27FC236}">
                <a16:creationId xmlns:a16="http://schemas.microsoft.com/office/drawing/2014/main" id="{917851C7-546C-4026-8E6F-B7D35CC3433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168456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71650" y="80723"/>
            <a:ext cx="8648700" cy="6343403"/>
          </a:xfrm>
          <a:prstGeom prst="rect">
            <a:avLst/>
          </a:prstGeom>
        </p:spPr>
        <p:txBody>
          <a:bodyPr vert="horz" wrap="square" lIns="0" tIns="13335" rIns="0" bIns="0" rtlCol="0">
            <a:spAutoFit/>
          </a:bodyPr>
          <a:lstStyle/>
          <a:p>
            <a:pPr marL="12700">
              <a:spcBef>
                <a:spcPts val="105"/>
              </a:spcBef>
            </a:pPr>
            <a:r>
              <a:rPr sz="2800" b="1" spc="-5" dirty="0">
                <a:latin typeface="Carlito"/>
                <a:cs typeface="Carlito"/>
              </a:rPr>
              <a:t>Setting </a:t>
            </a:r>
            <a:r>
              <a:rPr sz="2800" b="1" spc="-15" dirty="0">
                <a:latin typeface="Carlito"/>
                <a:cs typeface="Carlito"/>
              </a:rPr>
              <a:t>Date </a:t>
            </a:r>
            <a:r>
              <a:rPr sz="2800" b="1" dirty="0">
                <a:latin typeface="Carlito"/>
                <a:cs typeface="Carlito"/>
              </a:rPr>
              <a:t>and</a:t>
            </a:r>
            <a:r>
              <a:rPr sz="2800" b="1" spc="-10" dirty="0">
                <a:latin typeface="Carlito"/>
                <a:cs typeface="Carlito"/>
              </a:rPr>
              <a:t> </a:t>
            </a:r>
            <a:r>
              <a:rPr sz="2800" b="1" spc="-5" dirty="0">
                <a:latin typeface="Carlito"/>
                <a:cs typeface="Carlito"/>
              </a:rPr>
              <a:t>Time</a:t>
            </a:r>
            <a:endParaRPr sz="2800" dirty="0">
              <a:latin typeface="Carlito"/>
              <a:cs typeface="Carlito"/>
            </a:endParaRPr>
          </a:p>
          <a:p>
            <a:pPr marL="12700">
              <a:tabLst>
                <a:tab pos="354965" algn="l"/>
                <a:tab pos="355600" algn="l"/>
              </a:tabLst>
            </a:pPr>
            <a:r>
              <a:rPr sz="2600" spc="-40" dirty="0">
                <a:latin typeface="Carlito"/>
                <a:cs typeface="Carlito"/>
              </a:rPr>
              <a:t>Your </a:t>
            </a:r>
            <a:r>
              <a:rPr sz="2600" spc="-5" dirty="0">
                <a:latin typeface="Carlito"/>
                <a:cs typeface="Carlito"/>
              </a:rPr>
              <a:t>Computer has </a:t>
            </a:r>
            <a:r>
              <a:rPr sz="2600" dirty="0">
                <a:latin typeface="Carlito"/>
                <a:cs typeface="Carlito"/>
              </a:rPr>
              <a:t>an </a:t>
            </a:r>
            <a:r>
              <a:rPr sz="2600" spc="-5" dirty="0">
                <a:latin typeface="Carlito"/>
                <a:cs typeface="Carlito"/>
              </a:rPr>
              <a:t>internal </a:t>
            </a:r>
            <a:r>
              <a:rPr sz="2600" dirty="0">
                <a:latin typeface="Carlito"/>
                <a:cs typeface="Carlito"/>
              </a:rPr>
              <a:t>clock </a:t>
            </a:r>
            <a:r>
              <a:rPr sz="2600" spc="-5" dirty="0">
                <a:latin typeface="Carlito"/>
                <a:cs typeface="Carlito"/>
              </a:rPr>
              <a:t>that </a:t>
            </a:r>
            <a:r>
              <a:rPr sz="2600" spc="-15" dirty="0">
                <a:latin typeface="Carlito"/>
                <a:cs typeface="Carlito"/>
              </a:rPr>
              <a:t>keeps </a:t>
            </a:r>
            <a:r>
              <a:rPr sz="2600" spc="-10" dirty="0">
                <a:latin typeface="Carlito"/>
                <a:cs typeface="Carlito"/>
              </a:rPr>
              <a:t>track </a:t>
            </a:r>
            <a:r>
              <a:rPr sz="2600" spc="-5" dirty="0">
                <a:latin typeface="Carlito"/>
                <a:cs typeface="Carlito"/>
              </a:rPr>
              <a:t>of </a:t>
            </a:r>
            <a:r>
              <a:rPr sz="2600" dirty="0">
                <a:latin typeface="Carlito"/>
                <a:cs typeface="Carlito"/>
              </a:rPr>
              <a:t>the </a:t>
            </a:r>
            <a:r>
              <a:rPr sz="2600" spc="-10" dirty="0">
                <a:latin typeface="Carlito"/>
                <a:cs typeface="Carlito"/>
              </a:rPr>
              <a:t>date</a:t>
            </a:r>
            <a:r>
              <a:rPr sz="2600" spc="50" dirty="0">
                <a:latin typeface="Carlito"/>
                <a:cs typeface="Carlito"/>
              </a:rPr>
              <a:t> </a:t>
            </a:r>
            <a:r>
              <a:rPr sz="2600" dirty="0">
                <a:latin typeface="Carlito"/>
                <a:cs typeface="Carlito"/>
              </a:rPr>
              <a:t>and</a:t>
            </a:r>
            <a:r>
              <a:rPr lang="en-US" sz="2600" dirty="0">
                <a:latin typeface="Carlito"/>
                <a:cs typeface="Carlito"/>
              </a:rPr>
              <a:t> </a:t>
            </a:r>
            <a:r>
              <a:rPr sz="2600" spc="-5" dirty="0">
                <a:latin typeface="Carlito"/>
                <a:cs typeface="Carlito"/>
              </a:rPr>
              <a:t>time </a:t>
            </a:r>
            <a:r>
              <a:rPr sz="2600" dirty="0">
                <a:latin typeface="Carlito"/>
                <a:cs typeface="Carlito"/>
              </a:rPr>
              <a:t>and </a:t>
            </a:r>
            <a:r>
              <a:rPr sz="2600" spc="-5" dirty="0">
                <a:latin typeface="Carlito"/>
                <a:cs typeface="Carlito"/>
              </a:rPr>
              <a:t>is normally </a:t>
            </a:r>
            <a:r>
              <a:rPr sz="2600" spc="-10" dirty="0">
                <a:latin typeface="Carlito"/>
                <a:cs typeface="Carlito"/>
              </a:rPr>
              <a:t>displayed at </a:t>
            </a:r>
            <a:r>
              <a:rPr sz="2600" dirty="0">
                <a:latin typeface="Carlito"/>
                <a:cs typeface="Carlito"/>
              </a:rPr>
              <a:t>the </a:t>
            </a:r>
            <a:r>
              <a:rPr sz="2600" spc="-10" dirty="0">
                <a:latin typeface="Carlito"/>
                <a:cs typeface="Carlito"/>
              </a:rPr>
              <a:t>bottom </a:t>
            </a:r>
            <a:r>
              <a:rPr sz="2600" spc="-5" dirty="0">
                <a:latin typeface="Carlito"/>
                <a:cs typeface="Carlito"/>
              </a:rPr>
              <a:t>left </a:t>
            </a:r>
            <a:r>
              <a:rPr sz="2600" dirty="0">
                <a:latin typeface="Carlito"/>
                <a:cs typeface="Carlito"/>
              </a:rPr>
              <a:t>of the</a:t>
            </a:r>
            <a:r>
              <a:rPr sz="2600" spc="40" dirty="0">
                <a:latin typeface="Carlito"/>
                <a:cs typeface="Carlito"/>
              </a:rPr>
              <a:t> </a:t>
            </a:r>
            <a:r>
              <a:rPr sz="2600" spc="-30" dirty="0">
                <a:latin typeface="Carlito"/>
                <a:cs typeface="Carlito"/>
              </a:rPr>
              <a:t>taskbar</a:t>
            </a:r>
            <a:r>
              <a:rPr lang="en-US" sz="2600" spc="-30" dirty="0">
                <a:latin typeface="Carlito"/>
                <a:cs typeface="Carlito"/>
              </a:rPr>
              <a:t>.</a:t>
            </a:r>
            <a:endParaRPr lang="en-US" sz="2600" b="1" spc="-85" dirty="0">
              <a:latin typeface="Carlito"/>
              <a:cs typeface="Carlito"/>
            </a:endParaRPr>
          </a:p>
          <a:p>
            <a:pPr marL="12700">
              <a:lnSpc>
                <a:spcPct val="150000"/>
              </a:lnSpc>
            </a:pPr>
            <a:r>
              <a:rPr sz="2600" b="1" spc="-85" dirty="0">
                <a:latin typeface="Carlito"/>
                <a:cs typeface="Carlito"/>
              </a:rPr>
              <a:t>To </a:t>
            </a:r>
            <a:r>
              <a:rPr sz="2600" b="1" spc="-5" dirty="0">
                <a:latin typeface="Carlito"/>
                <a:cs typeface="Carlito"/>
              </a:rPr>
              <a:t>change </a:t>
            </a:r>
            <a:r>
              <a:rPr sz="2600" b="1" dirty="0">
                <a:latin typeface="Carlito"/>
                <a:cs typeface="Carlito"/>
              </a:rPr>
              <a:t>the time and</a:t>
            </a:r>
            <a:r>
              <a:rPr sz="2600" b="1" spc="25" dirty="0">
                <a:latin typeface="Carlito"/>
                <a:cs typeface="Carlito"/>
              </a:rPr>
              <a:t> </a:t>
            </a:r>
            <a:r>
              <a:rPr sz="2600" b="1" spc="-15" dirty="0">
                <a:latin typeface="Carlito"/>
                <a:cs typeface="Carlito"/>
              </a:rPr>
              <a:t>date:</a:t>
            </a:r>
            <a:endParaRPr sz="2600" dirty="0">
              <a:latin typeface="Carlito"/>
              <a:cs typeface="Carlito"/>
            </a:endParaRPr>
          </a:p>
          <a:p>
            <a:pPr marL="469900" marR="518159" indent="-457200">
              <a:spcBef>
                <a:spcPts val="464"/>
              </a:spcBef>
              <a:buFont typeface="+mj-lt"/>
              <a:buAutoNum type="arabicPeriod"/>
              <a:tabLst>
                <a:tab pos="354965" algn="l"/>
                <a:tab pos="355600" algn="l"/>
              </a:tabLst>
            </a:pPr>
            <a:r>
              <a:rPr lang="en-US" sz="2600" dirty="0">
                <a:latin typeface="Carlito"/>
                <a:cs typeface="Carlito"/>
              </a:rPr>
              <a:t>Open </a:t>
            </a:r>
            <a:r>
              <a:rPr lang="en-US" sz="2600" b="1" dirty="0">
                <a:latin typeface="Carlito"/>
                <a:cs typeface="Carlito"/>
              </a:rPr>
              <a:t>Settings</a:t>
            </a:r>
            <a:r>
              <a:rPr lang="en-US" sz="2600" dirty="0">
                <a:latin typeface="Carlito"/>
                <a:cs typeface="Carlito"/>
              </a:rPr>
              <a:t> by typing it in the </a:t>
            </a:r>
            <a:r>
              <a:rPr lang="en-US" sz="2600" i="1" dirty="0">
                <a:latin typeface="Carlito"/>
                <a:cs typeface="Carlito"/>
              </a:rPr>
              <a:t>search button (Cortana) </a:t>
            </a:r>
            <a:r>
              <a:rPr lang="en-US" sz="2600" dirty="0">
                <a:latin typeface="Carlito"/>
                <a:cs typeface="Carlito"/>
              </a:rPr>
              <a:t>on the taskbar</a:t>
            </a:r>
            <a:r>
              <a:rPr sz="2600" dirty="0">
                <a:latin typeface="Carlito"/>
                <a:cs typeface="Carlito"/>
              </a:rPr>
              <a:t>.</a:t>
            </a:r>
          </a:p>
          <a:p>
            <a:pPr marL="469900" indent="-457200">
              <a:spcBef>
                <a:spcPts val="15"/>
              </a:spcBef>
              <a:buFont typeface="+mj-lt"/>
              <a:buAutoNum type="arabicPeriod"/>
              <a:tabLst>
                <a:tab pos="354965" algn="l"/>
                <a:tab pos="355600" algn="l"/>
              </a:tabLst>
            </a:pPr>
            <a:r>
              <a:rPr lang="en-US" sz="2600" spc="-35" dirty="0">
                <a:latin typeface="Carlito"/>
                <a:cs typeface="Carlito"/>
              </a:rPr>
              <a:t>C</a:t>
            </a:r>
            <a:r>
              <a:rPr sz="2600" dirty="0">
                <a:latin typeface="Carlito"/>
                <a:cs typeface="Carlito"/>
              </a:rPr>
              <a:t>lick </a:t>
            </a:r>
            <a:r>
              <a:rPr lang="en-US" sz="2600" dirty="0">
                <a:latin typeface="Carlito"/>
                <a:cs typeface="Carlito"/>
              </a:rPr>
              <a:t>on </a:t>
            </a:r>
            <a:r>
              <a:rPr lang="en-US" sz="2600" b="1" spc="-10" dirty="0">
                <a:latin typeface="Carlito"/>
                <a:cs typeface="Carlito"/>
              </a:rPr>
              <a:t>Time &amp; Language</a:t>
            </a:r>
            <a:r>
              <a:rPr lang="en-US" sz="2600" spc="-10" dirty="0">
                <a:latin typeface="Carlito"/>
                <a:cs typeface="Carlito"/>
              </a:rPr>
              <a:t>, then stay on the Time &amp; Date page</a:t>
            </a:r>
            <a:endParaRPr sz="2600" dirty="0">
              <a:latin typeface="Carlito"/>
              <a:cs typeface="Carlito"/>
            </a:endParaRPr>
          </a:p>
          <a:p>
            <a:pPr marL="469900" indent="-457200">
              <a:spcBef>
                <a:spcPts val="5"/>
              </a:spcBef>
              <a:buFont typeface="+mj-lt"/>
              <a:buAutoNum type="arabicPeriod"/>
              <a:tabLst>
                <a:tab pos="354965" algn="l"/>
                <a:tab pos="355600" algn="l"/>
              </a:tabLst>
            </a:pPr>
            <a:r>
              <a:rPr lang="en-US" sz="2600" spc="-5" dirty="0">
                <a:latin typeface="Carlito"/>
                <a:cs typeface="Carlito"/>
              </a:rPr>
              <a:t>Ensure that the Set time automatically is </a:t>
            </a:r>
            <a:r>
              <a:rPr lang="en-US" sz="2600" b="1" spc="-5" dirty="0">
                <a:latin typeface="Carlito"/>
                <a:cs typeface="Carlito"/>
              </a:rPr>
              <a:t>unchecked</a:t>
            </a:r>
            <a:r>
              <a:rPr lang="en-US" sz="2600" spc="-5" dirty="0">
                <a:latin typeface="Carlito"/>
                <a:cs typeface="Carlito"/>
              </a:rPr>
              <a:t>.</a:t>
            </a:r>
          </a:p>
          <a:p>
            <a:pPr marL="469900" indent="-457200">
              <a:spcBef>
                <a:spcPts val="5"/>
              </a:spcBef>
              <a:buFont typeface="+mj-lt"/>
              <a:buAutoNum type="arabicPeriod"/>
              <a:tabLst>
                <a:tab pos="354965" algn="l"/>
                <a:tab pos="355600" algn="l"/>
              </a:tabLst>
            </a:pPr>
            <a:r>
              <a:rPr lang="en-US" sz="2600" spc="-5" dirty="0">
                <a:latin typeface="Carlito"/>
                <a:cs typeface="Carlito"/>
              </a:rPr>
              <a:t>Now, Click on Change under </a:t>
            </a:r>
            <a:r>
              <a:rPr lang="en-US" sz="2600" b="1" spc="-5" dirty="0">
                <a:latin typeface="Carlito"/>
                <a:cs typeface="Carlito"/>
              </a:rPr>
              <a:t>set time and date manually</a:t>
            </a:r>
            <a:r>
              <a:rPr lang="en-US" sz="2600" spc="-5" dirty="0">
                <a:latin typeface="Carlito"/>
                <a:cs typeface="Carlito"/>
              </a:rPr>
              <a:t>. </a:t>
            </a:r>
            <a:endParaRPr sz="2600" b="1" dirty="0">
              <a:latin typeface="Carlito"/>
              <a:cs typeface="Carlito"/>
            </a:endParaRPr>
          </a:p>
          <a:p>
            <a:pPr marL="469900" indent="-457200">
              <a:buFont typeface="+mj-lt"/>
              <a:buAutoNum type="arabicPeriod"/>
              <a:tabLst>
                <a:tab pos="354965" algn="l"/>
                <a:tab pos="355600" algn="l"/>
              </a:tabLst>
            </a:pPr>
            <a:r>
              <a:rPr sz="2600" spc="-5" dirty="0">
                <a:latin typeface="Carlito"/>
                <a:cs typeface="Carlito"/>
              </a:rPr>
              <a:t>Use </a:t>
            </a:r>
            <a:r>
              <a:rPr sz="2600" dirty="0">
                <a:latin typeface="Carlito"/>
                <a:cs typeface="Carlito"/>
              </a:rPr>
              <a:t>the </a:t>
            </a:r>
            <a:r>
              <a:rPr sz="2600" b="1" spc="-5" dirty="0">
                <a:latin typeface="Carlito"/>
                <a:cs typeface="Carlito"/>
              </a:rPr>
              <a:t>drop </a:t>
            </a:r>
            <a:r>
              <a:rPr sz="2600" b="1" dirty="0">
                <a:latin typeface="Carlito"/>
                <a:cs typeface="Carlito"/>
              </a:rPr>
              <a:t>down </a:t>
            </a:r>
            <a:r>
              <a:rPr sz="2600" b="1" spc="-10" dirty="0">
                <a:latin typeface="Carlito"/>
                <a:cs typeface="Carlito"/>
              </a:rPr>
              <a:t>box </a:t>
            </a:r>
            <a:r>
              <a:rPr sz="2600" spc="-15" dirty="0">
                <a:latin typeface="Carlito"/>
                <a:cs typeface="Carlito"/>
              </a:rPr>
              <a:t>to </a:t>
            </a:r>
            <a:r>
              <a:rPr sz="2600" spc="-5" dirty="0">
                <a:latin typeface="Carlito"/>
                <a:cs typeface="Carlito"/>
              </a:rPr>
              <a:t>set </a:t>
            </a:r>
            <a:r>
              <a:rPr sz="2600" dirty="0">
                <a:latin typeface="Carlito"/>
                <a:cs typeface="Carlito"/>
              </a:rPr>
              <a:t>the </a:t>
            </a:r>
            <a:r>
              <a:rPr lang="en-US" sz="2600" spc="-5" dirty="0">
                <a:latin typeface="Carlito"/>
                <a:cs typeface="Carlito"/>
              </a:rPr>
              <a:t>time and date in the pop-up box</a:t>
            </a:r>
            <a:r>
              <a:rPr lang="en-US" sz="2600" spc="-50" dirty="0">
                <a:latin typeface="Carlito"/>
                <a:cs typeface="Carlito"/>
              </a:rPr>
              <a:t>, and click </a:t>
            </a:r>
            <a:r>
              <a:rPr lang="en-US" sz="2600" b="1" spc="-50" dirty="0">
                <a:latin typeface="Carlito"/>
                <a:cs typeface="Carlito"/>
              </a:rPr>
              <a:t>Change</a:t>
            </a:r>
            <a:r>
              <a:rPr lang="en-US" sz="2600" spc="-50" dirty="0">
                <a:latin typeface="Carlito"/>
                <a:cs typeface="Carlito"/>
              </a:rPr>
              <a:t> to apply the change</a:t>
            </a:r>
            <a:r>
              <a:rPr sz="2600" dirty="0">
                <a:latin typeface="Carlito"/>
                <a:cs typeface="Carlito"/>
              </a:rPr>
              <a:t>.</a:t>
            </a:r>
          </a:p>
          <a:p>
            <a:pPr marL="469900" marR="194310" indent="-457200">
              <a:spcBef>
                <a:spcPts val="464"/>
              </a:spcBef>
              <a:buFont typeface="+mj-lt"/>
              <a:buAutoNum type="arabicPeriod"/>
              <a:tabLst>
                <a:tab pos="354965" algn="l"/>
                <a:tab pos="355600" algn="l"/>
              </a:tabLst>
            </a:pPr>
            <a:r>
              <a:rPr sz="2600" dirty="0">
                <a:latin typeface="Carlito"/>
                <a:cs typeface="Carlito"/>
              </a:rPr>
              <a:t>If </a:t>
            </a:r>
            <a:r>
              <a:rPr sz="2600" spc="-15" dirty="0">
                <a:latin typeface="Carlito"/>
                <a:cs typeface="Carlito"/>
              </a:rPr>
              <a:t>necessary, </a:t>
            </a:r>
            <a:r>
              <a:rPr sz="2600" dirty="0">
                <a:latin typeface="Carlito"/>
                <a:cs typeface="Carlito"/>
              </a:rPr>
              <a:t>click the </a:t>
            </a:r>
            <a:r>
              <a:rPr sz="2600" b="1" spc="-5" dirty="0">
                <a:latin typeface="Carlito"/>
                <a:cs typeface="Carlito"/>
              </a:rPr>
              <a:t>Time Zone </a:t>
            </a:r>
            <a:r>
              <a:rPr sz="2600" spc="-10" dirty="0">
                <a:latin typeface="Carlito"/>
                <a:cs typeface="Carlito"/>
              </a:rPr>
              <a:t>tab </a:t>
            </a:r>
            <a:r>
              <a:rPr sz="2600" dirty="0">
                <a:latin typeface="Carlito"/>
                <a:cs typeface="Carlito"/>
              </a:rPr>
              <a:t>and </a:t>
            </a:r>
            <a:r>
              <a:rPr sz="2600" spc="-5" dirty="0">
                <a:latin typeface="Carlito"/>
                <a:cs typeface="Carlito"/>
              </a:rPr>
              <a:t>use </a:t>
            </a:r>
            <a:r>
              <a:rPr sz="2600" dirty="0">
                <a:latin typeface="Carlito"/>
                <a:cs typeface="Carlito"/>
              </a:rPr>
              <a:t>the </a:t>
            </a:r>
            <a:r>
              <a:rPr sz="2600" spc="-15" dirty="0">
                <a:latin typeface="Carlito"/>
                <a:cs typeface="Carlito"/>
              </a:rPr>
              <a:t>drop </a:t>
            </a:r>
            <a:r>
              <a:rPr sz="2600" spc="-5" dirty="0">
                <a:latin typeface="Carlito"/>
                <a:cs typeface="Carlito"/>
              </a:rPr>
              <a:t>down </a:t>
            </a:r>
            <a:r>
              <a:rPr sz="2600" spc="-15" dirty="0">
                <a:latin typeface="Carlito"/>
                <a:cs typeface="Carlito"/>
              </a:rPr>
              <a:t>box to  </a:t>
            </a:r>
            <a:r>
              <a:rPr sz="2600" dirty="0">
                <a:latin typeface="Carlito"/>
                <a:cs typeface="Carlito"/>
              </a:rPr>
              <a:t>change the </a:t>
            </a:r>
            <a:r>
              <a:rPr sz="2600" spc="-5" dirty="0">
                <a:latin typeface="Carlito"/>
                <a:cs typeface="Carlito"/>
              </a:rPr>
              <a:t>time</a:t>
            </a:r>
            <a:r>
              <a:rPr sz="2600" spc="-35" dirty="0">
                <a:latin typeface="Carlito"/>
                <a:cs typeface="Carlito"/>
              </a:rPr>
              <a:t> </a:t>
            </a:r>
            <a:r>
              <a:rPr sz="2600" spc="-15" dirty="0">
                <a:latin typeface="Carlito"/>
                <a:cs typeface="Carlito"/>
              </a:rPr>
              <a:t>zone.</a:t>
            </a:r>
            <a:endParaRPr sz="2600" dirty="0">
              <a:latin typeface="Carlito"/>
              <a:cs typeface="Carlito"/>
            </a:endParaRPr>
          </a:p>
        </p:txBody>
      </p:sp>
      <p:sp>
        <p:nvSpPr>
          <p:cNvPr id="4" name="object 7">
            <a:extLst>
              <a:ext uri="{FF2B5EF4-FFF2-40B4-BE49-F238E27FC236}">
                <a16:creationId xmlns:a16="http://schemas.microsoft.com/office/drawing/2014/main" id="{AFB976B8-492F-4D31-87FE-A930169E590D}"/>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2784EC-8FFC-416D-8DFB-201F2E795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22912"/>
            <a:ext cx="6896294" cy="5996525"/>
          </a:xfrm>
          <a:prstGeom prst="rect">
            <a:avLst/>
          </a:prstGeom>
          <a:effectLst>
            <a:glow rad="101600">
              <a:schemeClr val="accent1">
                <a:alpha val="40000"/>
              </a:schemeClr>
            </a:glow>
          </a:effectLst>
        </p:spPr>
      </p:pic>
      <p:sp>
        <p:nvSpPr>
          <p:cNvPr id="5" name="object 7">
            <a:extLst>
              <a:ext uri="{FF2B5EF4-FFF2-40B4-BE49-F238E27FC236}">
                <a16:creationId xmlns:a16="http://schemas.microsoft.com/office/drawing/2014/main" id="{1E65904D-7BC8-48A0-80A6-A66A5A4FEAE6}"/>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4654345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7400" y="457200"/>
            <a:ext cx="7772400" cy="5195012"/>
          </a:xfrm>
          <a:prstGeom prst="rect">
            <a:avLst/>
          </a:prstGeom>
        </p:spPr>
        <p:txBody>
          <a:bodyPr vert="horz" wrap="square" lIns="0" tIns="110490" rIns="0" bIns="0" rtlCol="0">
            <a:spAutoFit/>
          </a:bodyPr>
          <a:lstStyle/>
          <a:p>
            <a:pPr marL="12700">
              <a:spcBef>
                <a:spcPts val="870"/>
              </a:spcBef>
              <a:tabLst>
                <a:tab pos="354965" algn="l"/>
                <a:tab pos="355600" algn="l"/>
              </a:tabLst>
            </a:pPr>
            <a:r>
              <a:rPr lang="en-US" sz="2800" b="1" i="1" spc="-10" dirty="0">
                <a:latin typeface="Carlito"/>
                <a:cs typeface="Carlito"/>
              </a:rPr>
              <a:t>	</a:t>
            </a:r>
            <a:r>
              <a:rPr sz="3200" b="1" i="1" spc="-10" dirty="0">
                <a:latin typeface="Carlito"/>
                <a:cs typeface="Carlito"/>
              </a:rPr>
              <a:t>Alternatively</a:t>
            </a:r>
            <a:endParaRPr sz="3200" i="1" dirty="0">
              <a:latin typeface="Carlito"/>
              <a:cs typeface="Carlito"/>
            </a:endParaRPr>
          </a:p>
          <a:p>
            <a:pPr marL="469900" marR="5080" indent="-457200">
              <a:spcBef>
                <a:spcPts val="770"/>
              </a:spcBef>
              <a:buFont typeface="+mj-lt"/>
              <a:buAutoNum type="arabicPeriod"/>
              <a:tabLst>
                <a:tab pos="354965" algn="l"/>
                <a:tab pos="355600" algn="l"/>
              </a:tabLst>
            </a:pPr>
            <a:r>
              <a:rPr sz="2800" spc="-5" dirty="0">
                <a:latin typeface="Carlito"/>
                <a:cs typeface="Carlito"/>
              </a:rPr>
              <a:t>Right-click </a:t>
            </a:r>
            <a:r>
              <a:rPr sz="2800" dirty="0">
                <a:latin typeface="Carlito"/>
                <a:cs typeface="Carlito"/>
              </a:rPr>
              <a:t>the </a:t>
            </a:r>
            <a:r>
              <a:rPr sz="2800" b="1" spc="-5" dirty="0">
                <a:latin typeface="Carlito"/>
                <a:cs typeface="Carlito"/>
              </a:rPr>
              <a:t>time</a:t>
            </a:r>
            <a:r>
              <a:rPr sz="2800" spc="-5" dirty="0">
                <a:latin typeface="Carlito"/>
                <a:cs typeface="Carlito"/>
              </a:rPr>
              <a:t> </a:t>
            </a:r>
            <a:r>
              <a:rPr sz="2800" dirty="0">
                <a:latin typeface="Carlito"/>
                <a:cs typeface="Carlito"/>
              </a:rPr>
              <a:t>in the </a:t>
            </a:r>
            <a:r>
              <a:rPr lang="en-US" sz="2800" spc="-10" dirty="0">
                <a:latin typeface="Carlito"/>
                <a:cs typeface="Carlito"/>
              </a:rPr>
              <a:t>far</a:t>
            </a:r>
            <a:r>
              <a:rPr sz="2800" spc="-10" dirty="0">
                <a:latin typeface="Carlito"/>
                <a:cs typeface="Carlito"/>
              </a:rPr>
              <a:t> </a:t>
            </a:r>
            <a:r>
              <a:rPr sz="2800" spc="-5" dirty="0">
                <a:latin typeface="Carlito"/>
                <a:cs typeface="Carlito"/>
              </a:rPr>
              <a:t>right on  </a:t>
            </a:r>
            <a:r>
              <a:rPr lang="en-US" sz="2800" spc="-10" dirty="0">
                <a:latin typeface="Carlito"/>
                <a:cs typeface="Carlito"/>
              </a:rPr>
              <a:t>the taskbar</a:t>
            </a:r>
            <a:r>
              <a:rPr sz="2800" spc="-15" dirty="0">
                <a:latin typeface="Carlito"/>
                <a:cs typeface="Carlito"/>
              </a:rPr>
              <a:t>.</a:t>
            </a:r>
            <a:endParaRPr sz="2800" dirty="0">
              <a:latin typeface="Carlito"/>
              <a:cs typeface="Carlito"/>
            </a:endParaRPr>
          </a:p>
          <a:p>
            <a:pPr marL="469900" indent="-457200">
              <a:spcBef>
                <a:spcPts val="765"/>
              </a:spcBef>
              <a:buFont typeface="+mj-lt"/>
              <a:buAutoNum type="arabicPeriod"/>
              <a:tabLst>
                <a:tab pos="354965" algn="l"/>
                <a:tab pos="355600" algn="l"/>
              </a:tabLst>
            </a:pPr>
            <a:r>
              <a:rPr sz="2800" spc="-5" dirty="0">
                <a:latin typeface="Carlito"/>
                <a:cs typeface="Carlito"/>
              </a:rPr>
              <a:t>Choose </a:t>
            </a:r>
            <a:r>
              <a:rPr sz="2800" b="1" spc="-10" dirty="0">
                <a:latin typeface="Carlito"/>
                <a:cs typeface="Carlito"/>
              </a:rPr>
              <a:t>Adjust</a:t>
            </a:r>
            <a:r>
              <a:rPr sz="2800" b="1" spc="-30" dirty="0">
                <a:latin typeface="Carlito"/>
                <a:cs typeface="Carlito"/>
              </a:rPr>
              <a:t> </a:t>
            </a:r>
            <a:r>
              <a:rPr sz="2800" b="1" spc="-20" dirty="0">
                <a:latin typeface="Carlito"/>
                <a:cs typeface="Carlito"/>
              </a:rPr>
              <a:t>Date</a:t>
            </a:r>
            <a:r>
              <a:rPr lang="en-US" sz="2800" b="1" spc="-20" dirty="0">
                <a:latin typeface="Carlito"/>
                <a:cs typeface="Carlito"/>
              </a:rPr>
              <a:t>/Time</a:t>
            </a:r>
            <a:r>
              <a:rPr lang="en-US" sz="2800" spc="-20" dirty="0">
                <a:latin typeface="Carlito"/>
                <a:cs typeface="Carlito"/>
              </a:rPr>
              <a:t>.</a:t>
            </a:r>
          </a:p>
          <a:p>
            <a:pPr marL="469900" indent="-457200">
              <a:spcBef>
                <a:spcPts val="105"/>
              </a:spcBef>
              <a:buFont typeface="+mj-lt"/>
              <a:buAutoNum type="arabicPeriod"/>
              <a:tabLst>
                <a:tab pos="354965" algn="l"/>
                <a:tab pos="355600" algn="l"/>
              </a:tabLst>
            </a:pPr>
            <a:r>
              <a:rPr lang="en-US" sz="2800" spc="-5" dirty="0">
                <a:latin typeface="Carlito"/>
                <a:cs typeface="Carlito"/>
              </a:rPr>
              <a:t>The </a:t>
            </a:r>
            <a:r>
              <a:rPr lang="en-US" sz="2800" b="1" spc="-15" dirty="0">
                <a:latin typeface="Carlito"/>
                <a:cs typeface="Carlito"/>
              </a:rPr>
              <a:t>Date </a:t>
            </a:r>
            <a:r>
              <a:rPr lang="en-US" sz="2800" b="1" dirty="0">
                <a:latin typeface="Carlito"/>
                <a:cs typeface="Carlito"/>
              </a:rPr>
              <a:t>and </a:t>
            </a:r>
            <a:r>
              <a:rPr lang="en-US" sz="2800" b="1" spc="-5" dirty="0">
                <a:latin typeface="Carlito"/>
                <a:cs typeface="Carlito"/>
              </a:rPr>
              <a:t>Time</a:t>
            </a:r>
            <a:r>
              <a:rPr lang="en-US" sz="2800" b="1" spc="-100" dirty="0">
                <a:latin typeface="Carlito"/>
                <a:cs typeface="Carlito"/>
              </a:rPr>
              <a:t> </a:t>
            </a:r>
            <a:r>
              <a:rPr lang="en-US" sz="2800" b="1" spc="-5" dirty="0">
                <a:latin typeface="Carlito"/>
                <a:cs typeface="Carlito"/>
              </a:rPr>
              <a:t>Properties dialog box</a:t>
            </a:r>
            <a:r>
              <a:rPr lang="en-US" sz="2800" dirty="0">
                <a:latin typeface="Carlito"/>
                <a:cs typeface="Carlito"/>
              </a:rPr>
              <a:t> </a:t>
            </a:r>
            <a:r>
              <a:rPr lang="en-US" sz="2800" spc="-5" dirty="0">
                <a:latin typeface="Carlito"/>
                <a:cs typeface="Carlito"/>
              </a:rPr>
              <a:t>opens.</a:t>
            </a:r>
            <a:endParaRPr lang="en-US" sz="2800" dirty="0">
              <a:latin typeface="Carlito"/>
              <a:cs typeface="Carlito"/>
            </a:endParaRPr>
          </a:p>
          <a:p>
            <a:pPr marL="469900" indent="-457200">
              <a:buFont typeface="+mj-lt"/>
              <a:buAutoNum type="arabicPeriod"/>
              <a:tabLst>
                <a:tab pos="354965" algn="l"/>
                <a:tab pos="355600" algn="l"/>
              </a:tabLst>
            </a:pPr>
            <a:r>
              <a:rPr lang="en-US" sz="2800" spc="-5" dirty="0">
                <a:latin typeface="Carlito"/>
                <a:cs typeface="Carlito"/>
              </a:rPr>
              <a:t>Use </a:t>
            </a:r>
            <a:r>
              <a:rPr lang="en-US" sz="2800" dirty="0">
                <a:latin typeface="Carlito"/>
                <a:cs typeface="Carlito"/>
              </a:rPr>
              <a:t>the </a:t>
            </a:r>
            <a:r>
              <a:rPr lang="en-US" sz="2800" spc="-5" dirty="0">
                <a:latin typeface="Carlito"/>
                <a:cs typeface="Carlito"/>
              </a:rPr>
              <a:t>drop </a:t>
            </a:r>
            <a:r>
              <a:rPr lang="en-US" sz="2800" dirty="0">
                <a:latin typeface="Carlito"/>
                <a:cs typeface="Carlito"/>
              </a:rPr>
              <a:t>down </a:t>
            </a:r>
            <a:r>
              <a:rPr lang="en-US" sz="2800" spc="-10" dirty="0">
                <a:latin typeface="Carlito"/>
                <a:cs typeface="Carlito"/>
              </a:rPr>
              <a:t>box </a:t>
            </a:r>
            <a:r>
              <a:rPr lang="en-US" sz="2800" spc="-15" dirty="0">
                <a:latin typeface="Carlito"/>
                <a:cs typeface="Carlito"/>
              </a:rPr>
              <a:t>to </a:t>
            </a:r>
            <a:r>
              <a:rPr lang="en-US" sz="2800" spc="-5" dirty="0">
                <a:latin typeface="Carlito"/>
                <a:cs typeface="Carlito"/>
              </a:rPr>
              <a:t>set </a:t>
            </a:r>
            <a:r>
              <a:rPr lang="en-US" sz="2800" dirty="0">
                <a:latin typeface="Carlito"/>
                <a:cs typeface="Carlito"/>
              </a:rPr>
              <a:t>the </a:t>
            </a:r>
            <a:r>
              <a:rPr lang="en-US" sz="2800" spc="-5" dirty="0">
                <a:latin typeface="Carlito"/>
                <a:cs typeface="Carlito"/>
              </a:rPr>
              <a:t>month </a:t>
            </a:r>
            <a:r>
              <a:rPr lang="en-US" sz="2800" dirty="0">
                <a:latin typeface="Carlito"/>
                <a:cs typeface="Carlito"/>
              </a:rPr>
              <a:t>and</a:t>
            </a:r>
            <a:r>
              <a:rPr lang="en-US" sz="2800" spc="-5" dirty="0">
                <a:latin typeface="Carlito"/>
                <a:cs typeface="Carlito"/>
              </a:rPr>
              <a:t> </a:t>
            </a:r>
            <a:r>
              <a:rPr lang="en-US" sz="2800" spc="-50" dirty="0">
                <a:latin typeface="Carlito"/>
                <a:cs typeface="Carlito"/>
              </a:rPr>
              <a:t>year.</a:t>
            </a:r>
            <a:endParaRPr lang="en-US" sz="2800" dirty="0">
              <a:latin typeface="Carlito"/>
              <a:cs typeface="Carlito"/>
            </a:endParaRPr>
          </a:p>
          <a:p>
            <a:pPr marL="469900" indent="-457200">
              <a:buFont typeface="+mj-lt"/>
              <a:buAutoNum type="arabicPeriod"/>
              <a:tabLst>
                <a:tab pos="354965" algn="l"/>
                <a:tab pos="355600" algn="l"/>
              </a:tabLst>
            </a:pPr>
            <a:r>
              <a:rPr lang="en-US" sz="2800" spc="-5" dirty="0">
                <a:latin typeface="Carlito"/>
                <a:cs typeface="Carlito"/>
              </a:rPr>
              <a:t>Click </a:t>
            </a:r>
            <a:r>
              <a:rPr lang="en-US" sz="2800" dirty="0">
                <a:latin typeface="Carlito"/>
                <a:cs typeface="Carlito"/>
              </a:rPr>
              <a:t>the </a:t>
            </a:r>
            <a:r>
              <a:rPr lang="en-US" sz="2800" spc="-5" dirty="0">
                <a:latin typeface="Carlito"/>
                <a:cs typeface="Carlito"/>
              </a:rPr>
              <a:t>correct </a:t>
            </a:r>
            <a:r>
              <a:rPr lang="en-US" sz="2800" spc="-15" dirty="0">
                <a:latin typeface="Carlito"/>
                <a:cs typeface="Carlito"/>
              </a:rPr>
              <a:t>date </a:t>
            </a:r>
            <a:r>
              <a:rPr lang="en-US" sz="2800" spc="-5" dirty="0">
                <a:latin typeface="Carlito"/>
                <a:cs typeface="Carlito"/>
              </a:rPr>
              <a:t>on </a:t>
            </a:r>
            <a:r>
              <a:rPr lang="en-US" sz="2800" dirty="0">
                <a:latin typeface="Carlito"/>
                <a:cs typeface="Carlito"/>
              </a:rPr>
              <a:t>the</a:t>
            </a:r>
            <a:r>
              <a:rPr lang="en-US" sz="2800" spc="15" dirty="0">
                <a:latin typeface="Carlito"/>
                <a:cs typeface="Carlito"/>
              </a:rPr>
              <a:t> </a:t>
            </a:r>
            <a:r>
              <a:rPr lang="en-US" sz="2800" spc="-25" dirty="0">
                <a:latin typeface="Carlito"/>
                <a:cs typeface="Carlito"/>
              </a:rPr>
              <a:t>calendar.</a:t>
            </a:r>
            <a:endParaRPr lang="en-US" sz="2800" dirty="0">
              <a:latin typeface="Carlito"/>
              <a:cs typeface="Carlito"/>
            </a:endParaRPr>
          </a:p>
          <a:p>
            <a:pPr marL="469900" indent="-457200">
              <a:buFont typeface="+mj-lt"/>
              <a:buAutoNum type="arabicPeriod"/>
              <a:tabLst>
                <a:tab pos="354965" algn="l"/>
                <a:tab pos="355600" algn="l"/>
              </a:tabLst>
            </a:pPr>
            <a:r>
              <a:rPr lang="en-US" sz="2800" spc="-5" dirty="0">
                <a:latin typeface="Carlito"/>
                <a:cs typeface="Carlito"/>
              </a:rPr>
              <a:t>Click </a:t>
            </a:r>
            <a:r>
              <a:rPr lang="en-US" sz="2800" dirty="0">
                <a:latin typeface="Carlito"/>
                <a:cs typeface="Carlito"/>
              </a:rPr>
              <a:t>and </a:t>
            </a:r>
            <a:r>
              <a:rPr lang="en-US" sz="2800" spc="-5" dirty="0">
                <a:latin typeface="Carlito"/>
                <a:cs typeface="Carlito"/>
              </a:rPr>
              <a:t>select </a:t>
            </a:r>
            <a:r>
              <a:rPr lang="en-US" sz="2800" dirty="0">
                <a:latin typeface="Carlito"/>
                <a:cs typeface="Carlito"/>
              </a:rPr>
              <a:t>the </a:t>
            </a:r>
            <a:r>
              <a:rPr lang="en-US" sz="2800" spc="-10" dirty="0">
                <a:latin typeface="Carlito"/>
                <a:cs typeface="Carlito"/>
              </a:rPr>
              <a:t>current </a:t>
            </a:r>
            <a:r>
              <a:rPr lang="en-US" sz="2800" dirty="0">
                <a:latin typeface="Carlito"/>
                <a:cs typeface="Carlito"/>
              </a:rPr>
              <a:t>time </a:t>
            </a:r>
            <a:r>
              <a:rPr lang="en-US" sz="2800" spc="-10" dirty="0">
                <a:latin typeface="Carlito"/>
                <a:cs typeface="Carlito"/>
              </a:rPr>
              <a:t>to </a:t>
            </a:r>
            <a:r>
              <a:rPr lang="en-US" sz="2800" spc="-20" dirty="0">
                <a:latin typeface="Carlito"/>
                <a:cs typeface="Carlito"/>
              </a:rPr>
              <a:t>make </a:t>
            </a:r>
            <a:r>
              <a:rPr lang="en-US" sz="2800" dirty="0">
                <a:latin typeface="Carlito"/>
                <a:cs typeface="Carlito"/>
              </a:rPr>
              <a:t>a</a:t>
            </a:r>
            <a:r>
              <a:rPr lang="en-US" sz="2800" spc="65" dirty="0">
                <a:latin typeface="Carlito"/>
                <a:cs typeface="Carlito"/>
              </a:rPr>
              <a:t> </a:t>
            </a:r>
            <a:r>
              <a:rPr lang="en-US" sz="2800" dirty="0">
                <a:latin typeface="Carlito"/>
                <a:cs typeface="Carlito"/>
              </a:rPr>
              <a:t>change.</a:t>
            </a:r>
          </a:p>
          <a:p>
            <a:pPr marL="469900" marR="194310" indent="-457200">
              <a:spcBef>
                <a:spcPts val="464"/>
              </a:spcBef>
              <a:buFont typeface="+mj-lt"/>
              <a:buAutoNum type="arabicPeriod"/>
              <a:tabLst>
                <a:tab pos="354965" algn="l"/>
                <a:tab pos="355600" algn="l"/>
              </a:tabLst>
            </a:pPr>
            <a:r>
              <a:rPr lang="en-US" sz="2800" dirty="0">
                <a:latin typeface="Carlito"/>
                <a:cs typeface="Carlito"/>
              </a:rPr>
              <a:t>If </a:t>
            </a:r>
            <a:r>
              <a:rPr lang="en-US" sz="2800" spc="-15" dirty="0">
                <a:latin typeface="Carlito"/>
                <a:cs typeface="Carlito"/>
              </a:rPr>
              <a:t>necessary, </a:t>
            </a:r>
            <a:r>
              <a:rPr lang="en-US" sz="2800" dirty="0">
                <a:latin typeface="Carlito"/>
                <a:cs typeface="Carlito"/>
              </a:rPr>
              <a:t>click the </a:t>
            </a:r>
            <a:r>
              <a:rPr lang="en-US" sz="2800" spc="-5" dirty="0">
                <a:latin typeface="Carlito"/>
                <a:cs typeface="Carlito"/>
              </a:rPr>
              <a:t>Time Zone </a:t>
            </a:r>
            <a:r>
              <a:rPr lang="en-US" sz="2800" spc="-10" dirty="0">
                <a:latin typeface="Carlito"/>
                <a:cs typeface="Carlito"/>
              </a:rPr>
              <a:t>tab </a:t>
            </a:r>
            <a:r>
              <a:rPr lang="en-US" sz="2800" dirty="0">
                <a:latin typeface="Carlito"/>
                <a:cs typeface="Carlito"/>
              </a:rPr>
              <a:t>and </a:t>
            </a:r>
            <a:r>
              <a:rPr lang="en-US" sz="2800" spc="-5" dirty="0">
                <a:latin typeface="Carlito"/>
                <a:cs typeface="Carlito"/>
              </a:rPr>
              <a:t>use </a:t>
            </a:r>
            <a:r>
              <a:rPr lang="en-US" sz="2800" dirty="0">
                <a:latin typeface="Carlito"/>
                <a:cs typeface="Carlito"/>
              </a:rPr>
              <a:t>the </a:t>
            </a:r>
            <a:r>
              <a:rPr lang="en-US" sz="2800" spc="-15" dirty="0">
                <a:latin typeface="Carlito"/>
                <a:cs typeface="Carlito"/>
              </a:rPr>
              <a:t>drop </a:t>
            </a:r>
            <a:r>
              <a:rPr lang="en-US" sz="2800" spc="-5" dirty="0">
                <a:latin typeface="Carlito"/>
                <a:cs typeface="Carlito"/>
              </a:rPr>
              <a:t>down </a:t>
            </a:r>
            <a:r>
              <a:rPr lang="en-US" sz="2800" spc="-15" dirty="0">
                <a:latin typeface="Carlito"/>
                <a:cs typeface="Carlito"/>
              </a:rPr>
              <a:t>box to  </a:t>
            </a:r>
            <a:r>
              <a:rPr lang="en-US" sz="2800" dirty="0">
                <a:latin typeface="Carlito"/>
                <a:cs typeface="Carlito"/>
              </a:rPr>
              <a:t>change the </a:t>
            </a:r>
            <a:r>
              <a:rPr lang="en-US" sz="2800" spc="-5" dirty="0">
                <a:latin typeface="Carlito"/>
                <a:cs typeface="Carlito"/>
              </a:rPr>
              <a:t>time</a:t>
            </a:r>
            <a:r>
              <a:rPr lang="en-US" sz="2800" spc="-35" dirty="0">
                <a:latin typeface="Carlito"/>
                <a:cs typeface="Carlito"/>
              </a:rPr>
              <a:t> </a:t>
            </a:r>
            <a:r>
              <a:rPr lang="en-US" sz="2800" spc="-15" dirty="0">
                <a:latin typeface="Carlito"/>
                <a:cs typeface="Carlito"/>
              </a:rPr>
              <a:t>zone.</a:t>
            </a:r>
            <a:endParaRPr lang="en-US" sz="2800" dirty="0">
              <a:latin typeface="Carlito"/>
              <a:cs typeface="Carlito"/>
            </a:endParaRPr>
          </a:p>
          <a:p>
            <a:pPr marL="469900" indent="-457200">
              <a:spcBef>
                <a:spcPts val="15"/>
              </a:spcBef>
              <a:buFont typeface="+mj-lt"/>
              <a:buAutoNum type="arabicPeriod"/>
              <a:tabLst>
                <a:tab pos="354965" algn="l"/>
                <a:tab pos="355600" algn="l"/>
              </a:tabLst>
            </a:pPr>
            <a:r>
              <a:rPr lang="en-US" sz="2800" spc="-5" dirty="0">
                <a:latin typeface="Carlito"/>
                <a:cs typeface="Carlito"/>
              </a:rPr>
              <a:t>Click </a:t>
            </a:r>
            <a:r>
              <a:rPr lang="en-US" sz="2800" b="1" dirty="0">
                <a:latin typeface="Carlito"/>
                <a:cs typeface="Carlito"/>
              </a:rPr>
              <a:t>OK</a:t>
            </a:r>
            <a:r>
              <a:rPr lang="en-US" sz="2800" dirty="0">
                <a:latin typeface="Carlito"/>
                <a:cs typeface="Carlito"/>
              </a:rPr>
              <a:t> </a:t>
            </a:r>
            <a:r>
              <a:rPr lang="en-US" sz="2800" spc="-15" dirty="0">
                <a:latin typeface="Carlito"/>
                <a:cs typeface="Carlito"/>
              </a:rPr>
              <a:t>to </a:t>
            </a:r>
            <a:r>
              <a:rPr lang="en-US" sz="2800" dirty="0">
                <a:latin typeface="Carlito"/>
                <a:cs typeface="Carlito"/>
              </a:rPr>
              <a:t>close the </a:t>
            </a:r>
            <a:r>
              <a:rPr lang="en-US" sz="2800" spc="-5" dirty="0">
                <a:latin typeface="Carlito"/>
                <a:cs typeface="Carlito"/>
              </a:rPr>
              <a:t>dialog </a:t>
            </a:r>
            <a:r>
              <a:rPr lang="en-US" sz="2800" spc="-15" dirty="0">
                <a:latin typeface="Carlito"/>
                <a:cs typeface="Carlito"/>
              </a:rPr>
              <a:t>box.</a:t>
            </a:r>
            <a:endParaRPr lang="en-US" sz="2800" dirty="0">
              <a:latin typeface="Carlito"/>
              <a:cs typeface="Carlito"/>
            </a:endParaRPr>
          </a:p>
        </p:txBody>
      </p:sp>
      <p:sp>
        <p:nvSpPr>
          <p:cNvPr id="4" name="object 7">
            <a:extLst>
              <a:ext uri="{FF2B5EF4-FFF2-40B4-BE49-F238E27FC236}">
                <a16:creationId xmlns:a16="http://schemas.microsoft.com/office/drawing/2014/main" id="{5580E9AA-B696-4C3F-8F7A-1F6319DE3F1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B02A3-B3DB-4A7C-8A3B-3DA582CA8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56224"/>
            <a:ext cx="5029200" cy="6039777"/>
          </a:xfrm>
          <a:prstGeom prst="rect">
            <a:avLst/>
          </a:prstGeom>
          <a:effectLst>
            <a:glow rad="101600">
              <a:schemeClr val="accent1">
                <a:alpha val="40000"/>
              </a:schemeClr>
            </a:glow>
          </a:effectLst>
        </p:spPr>
      </p:pic>
      <p:sp>
        <p:nvSpPr>
          <p:cNvPr id="4" name="TextBox 3">
            <a:extLst>
              <a:ext uri="{FF2B5EF4-FFF2-40B4-BE49-F238E27FC236}">
                <a16:creationId xmlns:a16="http://schemas.microsoft.com/office/drawing/2014/main" id="{869BBE53-812A-4CDE-9456-39997D338701}"/>
              </a:ext>
            </a:extLst>
          </p:cNvPr>
          <p:cNvSpPr txBox="1"/>
          <p:nvPr/>
        </p:nvSpPr>
        <p:spPr>
          <a:xfrm>
            <a:off x="1676400" y="914401"/>
            <a:ext cx="1752600" cy="1384995"/>
          </a:xfrm>
          <a:prstGeom prst="rect">
            <a:avLst/>
          </a:prstGeom>
          <a:noFill/>
        </p:spPr>
        <p:txBody>
          <a:bodyPr wrap="square" rtlCol="0">
            <a:spAutoFit/>
          </a:bodyPr>
          <a:lstStyle/>
          <a:p>
            <a:r>
              <a:rPr lang="en-US" sz="2800" b="1" dirty="0"/>
              <a:t>Date and Time</a:t>
            </a:r>
          </a:p>
          <a:p>
            <a:r>
              <a:rPr lang="en-US" sz="2800" b="1" dirty="0"/>
              <a:t>Dialog Box</a:t>
            </a:r>
          </a:p>
        </p:txBody>
      </p:sp>
      <p:sp>
        <p:nvSpPr>
          <p:cNvPr id="5" name="object 7">
            <a:extLst>
              <a:ext uri="{FF2B5EF4-FFF2-40B4-BE49-F238E27FC236}">
                <a16:creationId xmlns:a16="http://schemas.microsoft.com/office/drawing/2014/main" id="{0D28F961-2F6F-4C06-8F95-D16945EE43FE}"/>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8914100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1898" y="-31531"/>
            <a:ext cx="4648200" cy="505908"/>
          </a:xfrm>
          <a:prstGeom prst="rect">
            <a:avLst/>
          </a:prstGeom>
        </p:spPr>
        <p:txBody>
          <a:bodyPr vert="horz" wrap="square" lIns="0" tIns="13335" rIns="0" bIns="0" rtlCol="0" anchor="ctr">
            <a:spAutoFit/>
          </a:bodyPr>
          <a:lstStyle/>
          <a:p>
            <a:pPr marL="12700">
              <a:lnSpc>
                <a:spcPct val="100000"/>
              </a:lnSpc>
              <a:spcBef>
                <a:spcPts val="105"/>
              </a:spcBef>
            </a:pPr>
            <a:r>
              <a:rPr sz="3200" b="1" spc="-5" dirty="0">
                <a:latin typeface="Carlito"/>
                <a:cs typeface="Carlito"/>
              </a:rPr>
              <a:t>Changing the</a:t>
            </a:r>
            <a:r>
              <a:rPr sz="3200" b="1" spc="-30" dirty="0">
                <a:latin typeface="Carlito"/>
                <a:cs typeface="Carlito"/>
              </a:rPr>
              <a:t> </a:t>
            </a:r>
            <a:r>
              <a:rPr sz="3200" b="1" spc="-15" dirty="0">
                <a:latin typeface="Carlito"/>
                <a:cs typeface="Carlito"/>
              </a:rPr>
              <a:t>Wallpaper</a:t>
            </a:r>
            <a:endParaRPr sz="3200" dirty="0">
              <a:latin typeface="Carlito"/>
              <a:cs typeface="Carlito"/>
            </a:endParaRPr>
          </a:p>
        </p:txBody>
      </p:sp>
      <p:sp>
        <p:nvSpPr>
          <p:cNvPr id="3" name="object 3"/>
          <p:cNvSpPr txBox="1"/>
          <p:nvPr/>
        </p:nvSpPr>
        <p:spPr>
          <a:xfrm>
            <a:off x="1139057" y="631974"/>
            <a:ext cx="9913883" cy="5681042"/>
          </a:xfrm>
          <a:prstGeom prst="rect">
            <a:avLst/>
          </a:prstGeom>
        </p:spPr>
        <p:txBody>
          <a:bodyPr vert="horz" wrap="square" lIns="0" tIns="78740" rIns="0" bIns="0" rtlCol="0">
            <a:spAutoFit/>
          </a:bodyPr>
          <a:lstStyle/>
          <a:p>
            <a:pPr marL="355600" marR="125095" indent="-343535" algn="just">
              <a:spcBef>
                <a:spcPts val="620"/>
              </a:spcBef>
              <a:buFont typeface="Arial"/>
              <a:buChar char="•"/>
              <a:tabLst>
                <a:tab pos="356235" algn="l"/>
              </a:tabLst>
            </a:pPr>
            <a:r>
              <a:rPr sz="2800" b="1" spc="-10" dirty="0">
                <a:latin typeface="Carlito"/>
                <a:cs typeface="Carlito"/>
              </a:rPr>
              <a:t>Wallpaper </a:t>
            </a:r>
            <a:r>
              <a:rPr sz="2800" dirty="0">
                <a:latin typeface="Carlito"/>
                <a:cs typeface="Carlito"/>
              </a:rPr>
              <a:t>is the </a:t>
            </a:r>
            <a:r>
              <a:rPr sz="2800" spc="-10" dirty="0">
                <a:latin typeface="Carlito"/>
                <a:cs typeface="Carlito"/>
              </a:rPr>
              <a:t>background </a:t>
            </a:r>
            <a:r>
              <a:rPr sz="2800" spc="-5" dirty="0">
                <a:latin typeface="Carlito"/>
                <a:cs typeface="Carlito"/>
              </a:rPr>
              <a:t>image that appears on </a:t>
            </a:r>
            <a:r>
              <a:rPr sz="2800" spc="-10" dirty="0">
                <a:latin typeface="Carlito"/>
                <a:cs typeface="Carlito"/>
              </a:rPr>
              <a:t>your desktop.  Windows </a:t>
            </a:r>
            <a:r>
              <a:rPr lang="en-US" sz="2800" dirty="0">
                <a:latin typeface="Carlito"/>
                <a:cs typeface="Carlito"/>
              </a:rPr>
              <a:t>10</a:t>
            </a:r>
            <a:r>
              <a:rPr sz="2800" dirty="0">
                <a:latin typeface="Carlito"/>
                <a:cs typeface="Carlito"/>
              </a:rPr>
              <a:t> </a:t>
            </a:r>
            <a:r>
              <a:rPr sz="2800" spc="-25" dirty="0">
                <a:latin typeface="Carlito"/>
                <a:cs typeface="Carlito"/>
              </a:rPr>
              <a:t>offers </a:t>
            </a:r>
            <a:r>
              <a:rPr lang="en-US" sz="2800" spc="-10" dirty="0">
                <a:latin typeface="Carlito"/>
                <a:cs typeface="Carlito"/>
              </a:rPr>
              <a:t>some</a:t>
            </a:r>
            <a:r>
              <a:rPr sz="2800" spc="-10" dirty="0">
                <a:latin typeface="Carlito"/>
                <a:cs typeface="Carlito"/>
              </a:rPr>
              <a:t> </a:t>
            </a:r>
            <a:r>
              <a:rPr sz="2800" spc="-5" dirty="0">
                <a:latin typeface="Carlito"/>
                <a:cs typeface="Carlito"/>
              </a:rPr>
              <a:t>wallpaper </a:t>
            </a:r>
            <a:r>
              <a:rPr sz="2800" dirty="0">
                <a:latin typeface="Carlito"/>
                <a:cs typeface="Carlito"/>
              </a:rPr>
              <a:t>choices </a:t>
            </a:r>
            <a:r>
              <a:rPr sz="2800" spc="-5" dirty="0">
                <a:latin typeface="Carlito"/>
                <a:cs typeface="Carlito"/>
              </a:rPr>
              <a:t>that </a:t>
            </a:r>
            <a:r>
              <a:rPr sz="2800" spc="-15" dirty="0">
                <a:latin typeface="Carlito"/>
                <a:cs typeface="Carlito"/>
              </a:rPr>
              <a:t>you </a:t>
            </a:r>
            <a:r>
              <a:rPr sz="2800" spc="-5" dirty="0">
                <a:latin typeface="Carlito"/>
                <a:cs typeface="Carlito"/>
              </a:rPr>
              <a:t>can select </a:t>
            </a:r>
            <a:r>
              <a:rPr sz="2800" spc="-15" dirty="0">
                <a:latin typeface="Carlito"/>
                <a:cs typeface="Carlito"/>
              </a:rPr>
              <a:t>from</a:t>
            </a:r>
            <a:r>
              <a:rPr lang="en-US" sz="2800" spc="-15" dirty="0">
                <a:latin typeface="Carlito"/>
                <a:cs typeface="Carlito"/>
              </a:rPr>
              <a:t>, </a:t>
            </a:r>
            <a:r>
              <a:rPr sz="2800" dirty="0">
                <a:latin typeface="Carlito"/>
                <a:cs typeface="Carlito"/>
              </a:rPr>
              <a:t>if</a:t>
            </a:r>
            <a:r>
              <a:rPr lang="en-US" sz="2800" dirty="0">
                <a:latin typeface="Carlito"/>
                <a:cs typeface="Carlito"/>
              </a:rPr>
              <a:t> </a:t>
            </a:r>
            <a:r>
              <a:rPr sz="2800" spc="-10" dirty="0">
                <a:latin typeface="Carlito"/>
                <a:cs typeface="Carlito"/>
              </a:rPr>
              <a:t>you </a:t>
            </a:r>
            <a:r>
              <a:rPr sz="2800" spc="-5" dirty="0">
                <a:latin typeface="Carlito"/>
                <a:cs typeface="Carlito"/>
              </a:rPr>
              <a:t>don’t </a:t>
            </a:r>
            <a:r>
              <a:rPr sz="2800" spc="-20" dirty="0">
                <a:latin typeface="Carlito"/>
                <a:cs typeface="Carlito"/>
              </a:rPr>
              <a:t>like </a:t>
            </a:r>
            <a:r>
              <a:rPr sz="2800" spc="-10" dirty="0">
                <a:latin typeface="Carlito"/>
                <a:cs typeface="Carlito"/>
              </a:rPr>
              <a:t>your current wall</a:t>
            </a:r>
            <a:r>
              <a:rPr sz="2800" dirty="0">
                <a:latin typeface="Carlito"/>
                <a:cs typeface="Carlito"/>
              </a:rPr>
              <a:t>paper.</a:t>
            </a:r>
          </a:p>
          <a:p>
            <a:pPr marL="12065">
              <a:tabLst>
                <a:tab pos="355600" algn="l"/>
                <a:tab pos="356235" algn="l"/>
              </a:tabLst>
            </a:pPr>
            <a:r>
              <a:rPr sz="2800" b="1" spc="-100" dirty="0">
                <a:latin typeface="Carlito"/>
                <a:cs typeface="Carlito"/>
              </a:rPr>
              <a:t>To </a:t>
            </a:r>
            <a:r>
              <a:rPr sz="2800" b="1" spc="-5" dirty="0">
                <a:latin typeface="Carlito"/>
                <a:cs typeface="Carlito"/>
              </a:rPr>
              <a:t>change </a:t>
            </a:r>
            <a:r>
              <a:rPr sz="2800" b="1" dirty="0">
                <a:latin typeface="Carlito"/>
                <a:cs typeface="Carlito"/>
              </a:rPr>
              <a:t>the</a:t>
            </a:r>
            <a:r>
              <a:rPr sz="2800" b="1" spc="100" dirty="0">
                <a:latin typeface="Carlito"/>
                <a:cs typeface="Carlito"/>
              </a:rPr>
              <a:t> </a:t>
            </a:r>
            <a:r>
              <a:rPr sz="2800" b="1" spc="-5" dirty="0">
                <a:latin typeface="Carlito"/>
                <a:cs typeface="Carlito"/>
              </a:rPr>
              <a:t>wallpaper</a:t>
            </a:r>
            <a:r>
              <a:rPr lang="en-US" sz="2800" b="1" spc="-5" dirty="0">
                <a:latin typeface="Carlito"/>
                <a:cs typeface="Carlito"/>
              </a:rPr>
              <a:t>,</a:t>
            </a:r>
            <a:endParaRPr sz="2800" b="1" dirty="0">
              <a:latin typeface="Carlito"/>
              <a:cs typeface="Carlito"/>
            </a:endParaRPr>
          </a:p>
          <a:p>
            <a:pPr marL="526415" indent="-514350">
              <a:buFont typeface="+mj-lt"/>
              <a:buAutoNum type="arabicPeriod"/>
              <a:tabLst>
                <a:tab pos="355600" algn="l"/>
                <a:tab pos="356235" algn="l"/>
              </a:tabLst>
            </a:pPr>
            <a:r>
              <a:rPr lang="en-US" sz="2800" i="1" spc="-10" dirty="0">
                <a:latin typeface="Carlito"/>
                <a:cs typeface="Carlito"/>
              </a:rPr>
              <a:t>Right-click </a:t>
            </a:r>
            <a:r>
              <a:rPr lang="en-US" sz="2800" spc="-10" dirty="0">
                <a:latin typeface="Carlito"/>
                <a:cs typeface="Carlito"/>
              </a:rPr>
              <a:t>on an empty space on the desktop and select </a:t>
            </a:r>
            <a:r>
              <a:rPr sz="2800" b="1" i="1" spc="-10" dirty="0">
                <a:latin typeface="Carlito"/>
                <a:cs typeface="Carlito"/>
              </a:rPr>
              <a:t>Personaliz</a:t>
            </a:r>
            <a:r>
              <a:rPr lang="en-US" sz="2800" b="1" i="1" spc="-10" dirty="0">
                <a:latin typeface="Carlito"/>
                <a:cs typeface="Carlito"/>
              </a:rPr>
              <a:t>e</a:t>
            </a:r>
            <a:r>
              <a:rPr sz="2800" spc="-10" dirty="0">
                <a:latin typeface="Carlito"/>
                <a:cs typeface="Carlito"/>
              </a:rPr>
              <a:t>.</a:t>
            </a:r>
            <a:endParaRPr sz="2800" dirty="0">
              <a:latin typeface="Carlito"/>
              <a:cs typeface="Carlito"/>
            </a:endParaRPr>
          </a:p>
          <a:p>
            <a:pPr marL="526415" indent="-514350">
              <a:buFont typeface="+mj-lt"/>
              <a:buAutoNum type="arabicPeriod"/>
              <a:tabLst>
                <a:tab pos="355600" algn="l"/>
                <a:tab pos="356235" algn="l"/>
              </a:tabLst>
            </a:pPr>
            <a:r>
              <a:rPr lang="en-US" sz="2800" spc="-10" dirty="0">
                <a:latin typeface="Carlito"/>
                <a:cs typeface="Carlito"/>
              </a:rPr>
              <a:t>Under background, select the </a:t>
            </a:r>
            <a:r>
              <a:rPr lang="en-US" sz="2800" b="1" spc="-10" dirty="0">
                <a:latin typeface="Carlito"/>
                <a:cs typeface="Carlito"/>
              </a:rPr>
              <a:t>Type of Background</a:t>
            </a:r>
            <a:r>
              <a:rPr lang="en-US" sz="2800" spc="-10" dirty="0">
                <a:latin typeface="Carlito"/>
                <a:cs typeface="Carlito"/>
              </a:rPr>
              <a:t> you want (</a:t>
            </a:r>
            <a:r>
              <a:rPr lang="en-US" sz="2800" i="1" spc="-10" dirty="0">
                <a:latin typeface="Carlito"/>
                <a:cs typeface="Carlito"/>
              </a:rPr>
              <a:t>Solid color, Picture or Slideshow</a:t>
            </a:r>
            <a:r>
              <a:rPr lang="en-US" sz="2800" spc="-10" dirty="0">
                <a:latin typeface="Carlito"/>
                <a:cs typeface="Carlito"/>
              </a:rPr>
              <a:t>)</a:t>
            </a:r>
            <a:r>
              <a:rPr sz="2800" spc="-5" dirty="0">
                <a:latin typeface="Carlito"/>
                <a:cs typeface="Carlito"/>
              </a:rPr>
              <a:t>.</a:t>
            </a:r>
            <a:endParaRPr lang="en-US" sz="2800" spc="-5" dirty="0">
              <a:latin typeface="Carlito"/>
              <a:cs typeface="Carlito"/>
            </a:endParaRPr>
          </a:p>
          <a:p>
            <a:pPr marL="526415" indent="-514350">
              <a:buFont typeface="+mj-lt"/>
              <a:buAutoNum type="arabicPeriod"/>
              <a:tabLst>
                <a:tab pos="355600" algn="l"/>
                <a:tab pos="356235" algn="l"/>
              </a:tabLst>
            </a:pPr>
            <a:r>
              <a:rPr lang="en-US" sz="2800" spc="-5" dirty="0">
                <a:latin typeface="Carlito"/>
                <a:cs typeface="Carlito"/>
              </a:rPr>
              <a:t>For </a:t>
            </a:r>
            <a:r>
              <a:rPr lang="en-US" sz="2800" i="1" spc="-5" dirty="0">
                <a:latin typeface="Carlito"/>
                <a:cs typeface="Carlito"/>
              </a:rPr>
              <a:t>Solid Color</a:t>
            </a:r>
            <a:r>
              <a:rPr lang="en-US" sz="2800" spc="-5" dirty="0">
                <a:latin typeface="Carlito"/>
                <a:cs typeface="Carlito"/>
              </a:rPr>
              <a:t>, you can select the preferred color below the background</a:t>
            </a:r>
          </a:p>
          <a:p>
            <a:pPr marL="526415" indent="-514350">
              <a:buFont typeface="+mj-lt"/>
              <a:buAutoNum type="arabicPeriod"/>
              <a:tabLst>
                <a:tab pos="355600" algn="l"/>
                <a:tab pos="356235" algn="l"/>
              </a:tabLst>
            </a:pPr>
            <a:r>
              <a:rPr lang="en-US" sz="2800" spc="-5" dirty="0">
                <a:latin typeface="Carlito"/>
                <a:cs typeface="Carlito"/>
              </a:rPr>
              <a:t>Afterwards, click on </a:t>
            </a:r>
            <a:r>
              <a:rPr lang="en-US" sz="2800" b="1" spc="-5" dirty="0">
                <a:latin typeface="Carlito"/>
                <a:cs typeface="Carlito"/>
              </a:rPr>
              <a:t>browse</a:t>
            </a:r>
            <a:r>
              <a:rPr lang="en-US" sz="2800" spc="-5" dirty="0">
                <a:latin typeface="Carlito"/>
                <a:cs typeface="Carlito"/>
              </a:rPr>
              <a:t> to select the picture (for picture) or the folder which contains the pictures you want for the slideshow (for slideshow).</a:t>
            </a:r>
            <a:endParaRPr sz="2800" dirty="0">
              <a:latin typeface="Carlito"/>
              <a:cs typeface="Carlito"/>
            </a:endParaRPr>
          </a:p>
        </p:txBody>
      </p:sp>
      <p:sp>
        <p:nvSpPr>
          <p:cNvPr id="5" name="object 7">
            <a:extLst>
              <a:ext uri="{FF2B5EF4-FFF2-40B4-BE49-F238E27FC236}">
                <a16:creationId xmlns:a16="http://schemas.microsoft.com/office/drawing/2014/main" id="{23379AE4-9FD1-474B-A1F7-499DF3BCB1A6}"/>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3775DB-5A1E-44F0-A64C-527C05642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0174" y="162858"/>
            <a:ext cx="6154852" cy="6009342"/>
          </a:xfrm>
          <a:prstGeom prst="rect">
            <a:avLst/>
          </a:prstGeom>
          <a:effectLst>
            <a:glow rad="139700">
              <a:schemeClr val="accent1">
                <a:alpha val="40000"/>
              </a:schemeClr>
            </a:glow>
          </a:effectLst>
        </p:spPr>
      </p:pic>
      <p:sp>
        <p:nvSpPr>
          <p:cNvPr id="3" name="object 3"/>
          <p:cNvSpPr txBox="1"/>
          <p:nvPr/>
        </p:nvSpPr>
        <p:spPr>
          <a:xfrm>
            <a:off x="1646976" y="381000"/>
            <a:ext cx="2743199" cy="5221942"/>
          </a:xfrm>
          <a:prstGeom prst="rect">
            <a:avLst/>
          </a:prstGeom>
        </p:spPr>
        <p:txBody>
          <a:bodyPr vert="horz" wrap="square" lIns="0" tIns="12700" rIns="0" bIns="0" rtlCol="0">
            <a:spAutoFit/>
          </a:bodyPr>
          <a:lstStyle/>
          <a:p>
            <a:pPr marL="12700" marR="29845">
              <a:spcBef>
                <a:spcPts val="100"/>
              </a:spcBef>
            </a:pPr>
            <a:r>
              <a:rPr lang="en-US" sz="2800" b="1" spc="-5" dirty="0">
                <a:latin typeface="Carlito"/>
                <a:cs typeface="Carlito"/>
              </a:rPr>
              <a:t>Alternative</a:t>
            </a:r>
            <a:r>
              <a:rPr lang="en-US" sz="2800" spc="-5" dirty="0">
                <a:latin typeface="Carlito"/>
                <a:cs typeface="Carlito"/>
              </a:rPr>
              <a:t> </a:t>
            </a:r>
          </a:p>
          <a:p>
            <a:pPr marL="355600" marR="29845" indent="-342900">
              <a:spcBef>
                <a:spcPts val="100"/>
              </a:spcBef>
              <a:buFont typeface="+mj-lt"/>
              <a:buAutoNum type="arabicPeriod"/>
            </a:pPr>
            <a:r>
              <a:rPr lang="en-US" sz="2800" dirty="0">
                <a:latin typeface="Carlito"/>
                <a:cs typeface="Carlito"/>
              </a:rPr>
              <a:t>Open </a:t>
            </a:r>
            <a:r>
              <a:rPr lang="en-US" sz="2800" b="1" dirty="0">
                <a:latin typeface="Carlito"/>
                <a:cs typeface="Carlito"/>
              </a:rPr>
              <a:t>Settings</a:t>
            </a:r>
            <a:r>
              <a:rPr lang="en-US" sz="2800" dirty="0">
                <a:latin typeface="Carlito"/>
                <a:cs typeface="Carlito"/>
              </a:rPr>
              <a:t> by typing it in the </a:t>
            </a:r>
            <a:r>
              <a:rPr lang="en-US" sz="2800" i="1" dirty="0">
                <a:latin typeface="Carlito"/>
                <a:cs typeface="Carlito"/>
              </a:rPr>
              <a:t>search button (Cortana) </a:t>
            </a:r>
            <a:r>
              <a:rPr lang="en-US" sz="2800" dirty="0">
                <a:latin typeface="Carlito"/>
                <a:cs typeface="Carlito"/>
              </a:rPr>
              <a:t>on the taskbar.</a:t>
            </a:r>
          </a:p>
          <a:p>
            <a:pPr marL="355600" marR="29845" indent="-342900">
              <a:spcBef>
                <a:spcPts val="100"/>
              </a:spcBef>
              <a:buFont typeface="+mj-lt"/>
              <a:buAutoNum type="arabicPeriod"/>
            </a:pPr>
            <a:r>
              <a:rPr lang="en-US" sz="2800" dirty="0">
                <a:latin typeface="Carlito"/>
                <a:cs typeface="Carlito"/>
              </a:rPr>
              <a:t>Select </a:t>
            </a:r>
            <a:r>
              <a:rPr lang="en-US" sz="2800" b="1" dirty="0">
                <a:latin typeface="Carlito"/>
                <a:cs typeface="Carlito"/>
              </a:rPr>
              <a:t>Personalization</a:t>
            </a:r>
          </a:p>
          <a:p>
            <a:pPr marL="355600" marR="29845" indent="-342900">
              <a:spcBef>
                <a:spcPts val="100"/>
              </a:spcBef>
              <a:buFont typeface="+mj-lt"/>
              <a:buAutoNum type="arabicPeriod"/>
            </a:pPr>
            <a:r>
              <a:rPr lang="en-US" sz="2800" dirty="0">
                <a:latin typeface="Carlito"/>
                <a:cs typeface="Carlito"/>
              </a:rPr>
              <a:t>Continue from </a:t>
            </a:r>
            <a:r>
              <a:rPr lang="en-US" sz="2800" b="1" dirty="0">
                <a:latin typeface="Carlito"/>
                <a:cs typeface="Carlito"/>
              </a:rPr>
              <a:t>step 2</a:t>
            </a:r>
            <a:r>
              <a:rPr lang="en-US" sz="2800" dirty="0">
                <a:latin typeface="Carlito"/>
                <a:cs typeface="Carlito"/>
              </a:rPr>
              <a:t> of the first approach.</a:t>
            </a:r>
            <a:endParaRPr sz="2800" dirty="0">
              <a:latin typeface="Carlito"/>
              <a:cs typeface="Carlito"/>
            </a:endParaRPr>
          </a:p>
        </p:txBody>
      </p:sp>
      <p:sp>
        <p:nvSpPr>
          <p:cNvPr id="5" name="object 7">
            <a:extLst>
              <a:ext uri="{FF2B5EF4-FFF2-40B4-BE49-F238E27FC236}">
                <a16:creationId xmlns:a16="http://schemas.microsoft.com/office/drawing/2014/main" id="{BF5CF0AD-0CFC-474B-AD52-96ACE12F065B}"/>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201169"/>
            <a:ext cx="10515600" cy="1133856"/>
          </a:xfrm>
        </p:spPr>
        <p:txBody>
          <a:bodyPr>
            <a:normAutofit fontScale="90000"/>
          </a:bodyPr>
          <a:lstStyle/>
          <a:p>
            <a:pPr algn="ctr"/>
            <a:r>
              <a:rPr lang="en-US" b="1" dirty="0">
                <a:latin typeface="Carlito"/>
              </a:rPr>
              <a:t> THE WINDOWS 10 DESKTOP</a:t>
            </a:r>
            <a:br>
              <a:rPr lang="en-US" b="1" dirty="0">
                <a:latin typeface="Carlito"/>
              </a:rPr>
            </a:br>
            <a:r>
              <a:rPr lang="en-US" b="1" dirty="0">
                <a:latin typeface="Carlito"/>
              </a:rPr>
              <a:t>Start Menu </a:t>
            </a:r>
            <a:endParaRPr lang="en-US" dirty="0">
              <a:latin typeface="Carlito"/>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90288" y="1303462"/>
            <a:ext cx="6775704" cy="4842189"/>
          </a:xfrm>
        </p:spPr>
      </p:pic>
      <p:sp>
        <p:nvSpPr>
          <p:cNvPr id="4" name="Content Placeholder 3"/>
          <p:cNvSpPr>
            <a:spLocks noGrp="1"/>
          </p:cNvSpPr>
          <p:nvPr>
            <p:ph sz="half" idx="2"/>
          </p:nvPr>
        </p:nvSpPr>
        <p:spPr>
          <a:xfrm>
            <a:off x="109728" y="1929384"/>
            <a:ext cx="3657600" cy="4709158"/>
          </a:xfrm>
        </p:spPr>
        <p:txBody>
          <a:bodyPr>
            <a:noAutofit/>
          </a:bodyPr>
          <a:lstStyle/>
          <a:p>
            <a:pPr marL="0" indent="0">
              <a:buNone/>
            </a:pPr>
            <a:r>
              <a:rPr lang="en-US" dirty="0">
                <a:latin typeface="Carlito"/>
              </a:rPr>
              <a:t>The Start menu is split into two columns. </a:t>
            </a:r>
          </a:p>
          <a:p>
            <a:pPr marL="0" indent="0">
              <a:buNone/>
            </a:pPr>
            <a:r>
              <a:rPr lang="en-US" dirty="0">
                <a:latin typeface="Carlito"/>
              </a:rPr>
              <a:t>For convenience, let’s call them </a:t>
            </a:r>
            <a:r>
              <a:rPr lang="en-US" b="1" dirty="0">
                <a:latin typeface="Carlito"/>
              </a:rPr>
              <a:t>The</a:t>
            </a:r>
            <a:r>
              <a:rPr lang="en-US" dirty="0">
                <a:latin typeface="Carlito"/>
              </a:rPr>
              <a:t> </a:t>
            </a:r>
            <a:r>
              <a:rPr lang="en-US" b="1" dirty="0">
                <a:latin typeface="Carlito"/>
              </a:rPr>
              <a:t>Left Side</a:t>
            </a:r>
            <a:r>
              <a:rPr lang="en-US" dirty="0">
                <a:latin typeface="Carlito"/>
              </a:rPr>
              <a:t> and </a:t>
            </a:r>
            <a:r>
              <a:rPr lang="en-US" b="1" dirty="0">
                <a:latin typeface="Carlito"/>
              </a:rPr>
              <a:t>The Right Side</a:t>
            </a:r>
            <a:r>
              <a:rPr lang="en-US" dirty="0">
                <a:latin typeface="Carlito"/>
              </a:rPr>
              <a:t>.</a:t>
            </a:r>
          </a:p>
        </p:txBody>
      </p:sp>
      <p:sp>
        <p:nvSpPr>
          <p:cNvPr id="6" name="object 7">
            <a:extLst>
              <a:ext uri="{FF2B5EF4-FFF2-40B4-BE49-F238E27FC236}">
                <a16:creationId xmlns:a16="http://schemas.microsoft.com/office/drawing/2014/main" id="{D24A9203-F50B-4C82-B2BB-FEFC46EA887B}"/>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40326287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DBE76B1-6383-422D-895C-7A92B3776AD2}"/>
              </a:ext>
            </a:extLst>
          </p:cNvPr>
          <p:cNvSpPr>
            <a:spLocks noGrp="1"/>
          </p:cNvSpPr>
          <p:nvPr>
            <p:ph type="ctrTitle"/>
          </p:nvPr>
        </p:nvSpPr>
        <p:spPr>
          <a:xfrm>
            <a:off x="2667000" y="54349"/>
            <a:ext cx="6400800" cy="498598"/>
          </a:xfrm>
        </p:spPr>
        <p:txBody>
          <a:bodyPr/>
          <a:lstStyle/>
          <a:p>
            <a:pPr algn="ctr"/>
            <a:r>
              <a:rPr lang="en-US" sz="3600" b="1" dirty="0"/>
              <a:t>Taskbar and Start Menu Settings</a:t>
            </a:r>
          </a:p>
        </p:txBody>
      </p:sp>
      <p:sp>
        <p:nvSpPr>
          <p:cNvPr id="10" name="Subtitle 9">
            <a:extLst>
              <a:ext uri="{FF2B5EF4-FFF2-40B4-BE49-F238E27FC236}">
                <a16:creationId xmlns:a16="http://schemas.microsoft.com/office/drawing/2014/main" id="{717BBEB8-270F-44E9-AAFE-0F48E8B06DD6}"/>
              </a:ext>
            </a:extLst>
          </p:cNvPr>
          <p:cNvSpPr>
            <a:spLocks noGrp="1"/>
          </p:cNvSpPr>
          <p:nvPr>
            <p:ph type="subTitle" idx="4"/>
          </p:nvPr>
        </p:nvSpPr>
        <p:spPr>
          <a:xfrm>
            <a:off x="1943099" y="610136"/>
            <a:ext cx="8504183" cy="5468164"/>
          </a:xfrm>
        </p:spPr>
        <p:txBody>
          <a:bodyPr/>
          <a:lstStyle/>
          <a:p>
            <a:r>
              <a:rPr lang="en-US" spc="-5" dirty="0"/>
              <a:t>The Taskbar and Start menu have </a:t>
            </a:r>
            <a:r>
              <a:rPr lang="en-US" dirty="0"/>
              <a:t>a </a:t>
            </a:r>
            <a:r>
              <a:rPr lang="en-US" spc="-15" dirty="0"/>
              <a:t>default </a:t>
            </a:r>
            <a:r>
              <a:rPr lang="en-US" spc="-10" dirty="0"/>
              <a:t>configurations </a:t>
            </a:r>
            <a:r>
              <a:rPr lang="en-US" spc="-5" dirty="0"/>
              <a:t>or  appearance; </a:t>
            </a:r>
            <a:r>
              <a:rPr lang="en-US" spc="-35" dirty="0"/>
              <a:t>however, </a:t>
            </a:r>
            <a:r>
              <a:rPr lang="en-US" spc="-15" dirty="0"/>
              <a:t>you </a:t>
            </a:r>
            <a:r>
              <a:rPr lang="en-US" spc="-5" dirty="0"/>
              <a:t>can  </a:t>
            </a:r>
            <a:r>
              <a:rPr lang="en-US" spc="-15" dirty="0"/>
              <a:t>customize </a:t>
            </a:r>
            <a:r>
              <a:rPr lang="en-US" dirty="0"/>
              <a:t>them </a:t>
            </a:r>
            <a:r>
              <a:rPr lang="en-US" spc="-10" dirty="0"/>
              <a:t>to </a:t>
            </a:r>
            <a:r>
              <a:rPr lang="en-US" spc="-5" dirty="0"/>
              <a:t>appear </a:t>
            </a:r>
            <a:r>
              <a:rPr lang="en-US" dirty="0"/>
              <a:t>the  </a:t>
            </a:r>
            <a:r>
              <a:rPr lang="en-US" spc="-20" dirty="0"/>
              <a:t>way </a:t>
            </a:r>
            <a:r>
              <a:rPr lang="en-US" spc="-15" dirty="0"/>
              <a:t>you </a:t>
            </a:r>
            <a:r>
              <a:rPr lang="en-US" spc="-10" dirty="0"/>
              <a:t>want.</a:t>
            </a:r>
          </a:p>
          <a:p>
            <a:pPr>
              <a:lnSpc>
                <a:spcPct val="150000"/>
              </a:lnSpc>
            </a:pPr>
            <a:r>
              <a:rPr lang="en-US" i="1" spc="-100" dirty="0"/>
              <a:t>To access Taskbar Settings,</a:t>
            </a:r>
            <a:endParaRPr lang="en-US" i="1" spc="-25" dirty="0"/>
          </a:p>
          <a:p>
            <a:pPr lvl="1">
              <a:buFont typeface="Wingdings" panose="05000000000000000000" pitchFamily="2" charset="2"/>
              <a:buChar char="§"/>
            </a:pPr>
            <a:r>
              <a:rPr lang="en-US" sz="2800" spc="-25" dirty="0">
                <a:latin typeface="Carlito"/>
                <a:cs typeface="Carlito"/>
              </a:rPr>
              <a:t>Right</a:t>
            </a:r>
            <a:r>
              <a:rPr lang="en-US" sz="2800" spc="-25" dirty="0"/>
              <a:t>-click on the Taskbar and select </a:t>
            </a:r>
            <a:r>
              <a:rPr lang="en-US" sz="2800" b="1" spc="-25" dirty="0"/>
              <a:t>Taskbar settings</a:t>
            </a:r>
            <a:r>
              <a:rPr lang="en-US" sz="2800" spc="-25" dirty="0"/>
              <a:t>.</a:t>
            </a:r>
            <a:endParaRPr lang="en-US" sz="2800" spc="-5" dirty="0"/>
          </a:p>
          <a:p>
            <a:pPr lvl="1">
              <a:buFont typeface="Wingdings" panose="05000000000000000000" pitchFamily="2" charset="2"/>
              <a:buChar char="§"/>
            </a:pPr>
            <a:r>
              <a:rPr lang="en-US" sz="2800" spc="-5" dirty="0"/>
              <a:t>The options to change the appearance of the taskbar are listed there.</a:t>
            </a:r>
          </a:p>
          <a:p>
            <a:pPr>
              <a:lnSpc>
                <a:spcPct val="100000"/>
              </a:lnSpc>
            </a:pPr>
            <a:r>
              <a:rPr lang="en-US" i="1" spc="-5" dirty="0"/>
              <a:t>To access Start Menu Settings:</a:t>
            </a:r>
          </a:p>
          <a:p>
            <a:pPr marL="800100" lvl="1" indent="-342900">
              <a:buFont typeface="Wingdings" panose="05000000000000000000" pitchFamily="2" charset="2"/>
              <a:buChar char="§"/>
            </a:pPr>
            <a:r>
              <a:rPr lang="en-US" sz="2800" spc="-5" dirty="0"/>
              <a:t>Open Settings, click on </a:t>
            </a:r>
            <a:r>
              <a:rPr lang="en-US" sz="2800" b="1" spc="-5" dirty="0"/>
              <a:t>Personalization</a:t>
            </a:r>
            <a:r>
              <a:rPr lang="en-US" sz="2800" spc="-5" dirty="0"/>
              <a:t> and then </a:t>
            </a:r>
            <a:r>
              <a:rPr lang="en-US" sz="2800" b="1" spc="-5" dirty="0"/>
              <a:t>Start</a:t>
            </a:r>
            <a:r>
              <a:rPr lang="en-US" sz="2800" spc="-5" dirty="0"/>
              <a:t> (on the left pane)		</a:t>
            </a:r>
            <a:r>
              <a:rPr lang="en-US" sz="2800" b="1" spc="-5" dirty="0"/>
              <a:t>OR</a:t>
            </a:r>
          </a:p>
          <a:p>
            <a:pPr marL="800100" lvl="1" indent="-342900">
              <a:buFont typeface="Wingdings" panose="05000000000000000000" pitchFamily="2" charset="2"/>
              <a:buChar char="§"/>
            </a:pPr>
            <a:r>
              <a:rPr lang="en-US" sz="2800" spc="-5" dirty="0"/>
              <a:t>Use the </a:t>
            </a:r>
            <a:r>
              <a:rPr lang="en-US" sz="2800" i="1" spc="-5" dirty="0"/>
              <a:t>step of accessing Taskbar settings </a:t>
            </a:r>
            <a:r>
              <a:rPr lang="en-US" sz="2800" spc="-5" dirty="0"/>
              <a:t>and click on </a:t>
            </a:r>
            <a:r>
              <a:rPr lang="en-US" sz="2800" b="1" spc="-5" dirty="0"/>
              <a:t>Start</a:t>
            </a:r>
            <a:r>
              <a:rPr lang="en-US" sz="2800" spc="-5" dirty="0"/>
              <a:t> on the left pane.</a:t>
            </a:r>
          </a:p>
        </p:txBody>
      </p:sp>
      <p:sp>
        <p:nvSpPr>
          <p:cNvPr id="5" name="object 7">
            <a:extLst>
              <a:ext uri="{FF2B5EF4-FFF2-40B4-BE49-F238E27FC236}">
                <a16:creationId xmlns:a16="http://schemas.microsoft.com/office/drawing/2014/main" id="{693EEF3C-46A1-4723-81D2-F73C38081B4D}"/>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5788D0-100C-4037-9631-A92EC9377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718" y="304800"/>
            <a:ext cx="4405069" cy="4497030"/>
          </a:xfrm>
          <a:prstGeom prst="rect">
            <a:avLst/>
          </a:prstGeom>
          <a:effectLst>
            <a:glow rad="101600">
              <a:schemeClr val="accent1">
                <a:alpha val="40000"/>
              </a:schemeClr>
            </a:glow>
          </a:effectLst>
        </p:spPr>
      </p:pic>
      <p:pic>
        <p:nvPicPr>
          <p:cNvPr id="4" name="Picture 3">
            <a:extLst>
              <a:ext uri="{FF2B5EF4-FFF2-40B4-BE49-F238E27FC236}">
                <a16:creationId xmlns:a16="http://schemas.microsoft.com/office/drawing/2014/main" id="{D37D014E-7FC6-41DE-A6B1-80BDC12D6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382" y="304801"/>
            <a:ext cx="4719053" cy="4497031"/>
          </a:xfrm>
          <a:prstGeom prst="rect">
            <a:avLst/>
          </a:prstGeom>
          <a:effectLst>
            <a:glow rad="63500">
              <a:srgbClr val="CC5529"/>
            </a:glow>
          </a:effectLst>
        </p:spPr>
      </p:pic>
      <p:sp>
        <p:nvSpPr>
          <p:cNvPr id="7" name="TextBox 6">
            <a:extLst>
              <a:ext uri="{FF2B5EF4-FFF2-40B4-BE49-F238E27FC236}">
                <a16:creationId xmlns:a16="http://schemas.microsoft.com/office/drawing/2014/main" id="{BC7FC60C-857F-492F-83A2-E8063E959937}"/>
              </a:ext>
            </a:extLst>
          </p:cNvPr>
          <p:cNvSpPr txBox="1"/>
          <p:nvPr/>
        </p:nvSpPr>
        <p:spPr>
          <a:xfrm>
            <a:off x="2454834" y="5049323"/>
            <a:ext cx="2667000" cy="461665"/>
          </a:xfrm>
          <a:prstGeom prst="rect">
            <a:avLst/>
          </a:prstGeom>
          <a:noFill/>
        </p:spPr>
        <p:txBody>
          <a:bodyPr wrap="square" rtlCol="0">
            <a:spAutoFit/>
          </a:bodyPr>
          <a:lstStyle/>
          <a:p>
            <a:pPr algn="ctr"/>
            <a:r>
              <a:rPr lang="en-US" sz="2400" dirty="0"/>
              <a:t>Taskbar Settings</a:t>
            </a:r>
          </a:p>
        </p:txBody>
      </p:sp>
      <p:sp>
        <p:nvSpPr>
          <p:cNvPr id="8" name="TextBox 7">
            <a:extLst>
              <a:ext uri="{FF2B5EF4-FFF2-40B4-BE49-F238E27FC236}">
                <a16:creationId xmlns:a16="http://schemas.microsoft.com/office/drawing/2014/main" id="{13D2F7C8-B33B-4293-BB45-2F71DE4FBF33}"/>
              </a:ext>
            </a:extLst>
          </p:cNvPr>
          <p:cNvSpPr txBox="1"/>
          <p:nvPr/>
        </p:nvSpPr>
        <p:spPr>
          <a:xfrm>
            <a:off x="6968347" y="5049322"/>
            <a:ext cx="2667000" cy="461665"/>
          </a:xfrm>
          <a:prstGeom prst="rect">
            <a:avLst/>
          </a:prstGeom>
          <a:noFill/>
        </p:spPr>
        <p:txBody>
          <a:bodyPr wrap="square" rtlCol="0">
            <a:spAutoFit/>
          </a:bodyPr>
          <a:lstStyle/>
          <a:p>
            <a:pPr algn="ctr"/>
            <a:r>
              <a:rPr lang="en-US" sz="2400" dirty="0"/>
              <a:t>Start Settings</a:t>
            </a:r>
          </a:p>
        </p:txBody>
      </p:sp>
      <p:sp>
        <p:nvSpPr>
          <p:cNvPr id="9" name="object 7">
            <a:extLst>
              <a:ext uri="{FF2B5EF4-FFF2-40B4-BE49-F238E27FC236}">
                <a16:creationId xmlns:a16="http://schemas.microsoft.com/office/drawing/2014/main" id="{F1591D24-C74D-4DAB-8A57-B4FAB04BCF75}"/>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2401" y="0"/>
            <a:ext cx="3698875" cy="627736"/>
          </a:xfrm>
          <a:prstGeom prst="rect">
            <a:avLst/>
          </a:prstGeom>
        </p:spPr>
        <p:txBody>
          <a:bodyPr vert="horz" wrap="square" lIns="0" tIns="12065" rIns="0" bIns="0" rtlCol="0" anchor="ctr">
            <a:spAutoFit/>
          </a:bodyPr>
          <a:lstStyle/>
          <a:p>
            <a:pPr marL="12700">
              <a:lnSpc>
                <a:spcPct val="100000"/>
              </a:lnSpc>
              <a:spcBef>
                <a:spcPts val="95"/>
              </a:spcBef>
            </a:pPr>
            <a:r>
              <a:rPr sz="4000" b="1" spc="-5" dirty="0">
                <a:latin typeface="Carlito"/>
                <a:cs typeface="Carlito"/>
              </a:rPr>
              <a:t>File</a:t>
            </a:r>
            <a:r>
              <a:rPr sz="4000" b="1" spc="-60" dirty="0">
                <a:latin typeface="Carlito"/>
                <a:cs typeface="Carlito"/>
              </a:rPr>
              <a:t> </a:t>
            </a:r>
            <a:r>
              <a:rPr sz="4000" b="1" spc="-15" dirty="0">
                <a:latin typeface="Carlito"/>
                <a:cs typeface="Carlito"/>
              </a:rPr>
              <a:t>Management</a:t>
            </a:r>
            <a:endParaRPr sz="4000" dirty="0">
              <a:latin typeface="Carlito"/>
              <a:cs typeface="Carlito"/>
            </a:endParaRPr>
          </a:p>
        </p:txBody>
      </p:sp>
      <p:sp>
        <p:nvSpPr>
          <p:cNvPr id="3" name="object 3"/>
          <p:cNvSpPr txBox="1"/>
          <p:nvPr/>
        </p:nvSpPr>
        <p:spPr>
          <a:xfrm>
            <a:off x="1828801" y="604545"/>
            <a:ext cx="8260715" cy="5716950"/>
          </a:xfrm>
          <a:prstGeom prst="rect">
            <a:avLst/>
          </a:prstGeom>
        </p:spPr>
        <p:txBody>
          <a:bodyPr vert="horz" wrap="square" lIns="0" tIns="12700" rIns="0" bIns="0" rtlCol="0">
            <a:spAutoFit/>
          </a:bodyPr>
          <a:lstStyle/>
          <a:p>
            <a:pPr marL="355600" indent="-342900">
              <a:spcBef>
                <a:spcPts val="100"/>
              </a:spcBef>
              <a:buFont typeface="Arial"/>
              <a:buChar char="•"/>
              <a:tabLst>
                <a:tab pos="354965" algn="l"/>
                <a:tab pos="355600" algn="l"/>
              </a:tabLst>
            </a:pPr>
            <a:r>
              <a:rPr sz="2800" b="1" dirty="0">
                <a:latin typeface="Carlito"/>
                <a:cs typeface="Carlito"/>
              </a:rPr>
              <a:t>Files </a:t>
            </a:r>
            <a:r>
              <a:rPr sz="2800" spc="-10" dirty="0">
                <a:latin typeface="Carlito"/>
                <a:cs typeface="Carlito"/>
              </a:rPr>
              <a:t>are </a:t>
            </a:r>
            <a:r>
              <a:rPr sz="2800" spc="-5" dirty="0">
                <a:latin typeface="Carlito"/>
                <a:cs typeface="Carlito"/>
              </a:rPr>
              <a:t>collections of </a:t>
            </a:r>
            <a:r>
              <a:rPr sz="2800" spc="-10" dirty="0">
                <a:latin typeface="Carlito"/>
                <a:cs typeface="Carlito"/>
              </a:rPr>
              <a:t>related information stored </a:t>
            </a:r>
            <a:r>
              <a:rPr sz="2800" spc="-5" dirty="0">
                <a:latin typeface="Carlito"/>
                <a:cs typeface="Carlito"/>
              </a:rPr>
              <a:t>on </a:t>
            </a:r>
            <a:r>
              <a:rPr sz="2800" dirty="0">
                <a:latin typeface="Carlito"/>
                <a:cs typeface="Carlito"/>
              </a:rPr>
              <a:t>a</a:t>
            </a:r>
            <a:r>
              <a:rPr sz="2800" spc="-35" dirty="0">
                <a:latin typeface="Carlito"/>
                <a:cs typeface="Carlito"/>
              </a:rPr>
              <a:t> </a:t>
            </a:r>
            <a:r>
              <a:rPr sz="2800" spc="-25" dirty="0">
                <a:latin typeface="Carlito"/>
                <a:cs typeface="Carlito"/>
              </a:rPr>
              <a:t>computer.</a:t>
            </a:r>
            <a:endParaRPr sz="2800" dirty="0">
              <a:latin typeface="Carlito"/>
              <a:cs typeface="Carlito"/>
            </a:endParaRPr>
          </a:p>
          <a:p>
            <a:pPr marL="355600" indent="-342900">
              <a:buFont typeface="Arial"/>
              <a:buChar char="•"/>
              <a:tabLst>
                <a:tab pos="354965" algn="l"/>
                <a:tab pos="355600" algn="l"/>
              </a:tabLst>
            </a:pPr>
            <a:r>
              <a:rPr sz="2800" spc="-10" dirty="0">
                <a:latin typeface="Carlito"/>
                <a:cs typeface="Carlito"/>
              </a:rPr>
              <a:t>There are </a:t>
            </a:r>
            <a:r>
              <a:rPr sz="2800" spc="-5" dirty="0">
                <a:latin typeface="Carlito"/>
                <a:cs typeface="Carlito"/>
              </a:rPr>
              <a:t>many </a:t>
            </a:r>
            <a:r>
              <a:rPr sz="2800" spc="-10" dirty="0">
                <a:latin typeface="Carlito"/>
                <a:cs typeface="Carlito"/>
              </a:rPr>
              <a:t>different </a:t>
            </a:r>
            <a:r>
              <a:rPr sz="2800" dirty="0">
                <a:latin typeface="Carlito"/>
                <a:cs typeface="Carlito"/>
              </a:rPr>
              <a:t>types </a:t>
            </a:r>
            <a:r>
              <a:rPr sz="2800" spc="-5" dirty="0">
                <a:latin typeface="Carlito"/>
                <a:cs typeface="Carlito"/>
              </a:rPr>
              <a:t>of files,</a:t>
            </a:r>
            <a:r>
              <a:rPr sz="2800" spc="5" dirty="0">
                <a:latin typeface="Carlito"/>
                <a:cs typeface="Carlito"/>
              </a:rPr>
              <a:t> </a:t>
            </a:r>
            <a:r>
              <a:rPr sz="2800" dirty="0">
                <a:latin typeface="Carlito"/>
                <a:cs typeface="Carlito"/>
              </a:rPr>
              <a:t>including</a:t>
            </a:r>
          </a:p>
          <a:p>
            <a:pPr marL="794385" lvl="1" indent="-325120">
              <a:spcBef>
                <a:spcPts val="5"/>
              </a:spcBef>
              <a:buFont typeface="Arial"/>
              <a:buChar char="–"/>
              <a:tabLst>
                <a:tab pos="794385" algn="l"/>
                <a:tab pos="795020" algn="l"/>
              </a:tabLst>
            </a:pPr>
            <a:r>
              <a:rPr sz="2800" spc="-10" dirty="0">
                <a:latin typeface="Carlito"/>
                <a:cs typeface="Carlito"/>
              </a:rPr>
              <a:t>operating </a:t>
            </a:r>
            <a:r>
              <a:rPr sz="2800" spc="-15" dirty="0">
                <a:latin typeface="Carlito"/>
                <a:cs typeface="Carlito"/>
              </a:rPr>
              <a:t>system</a:t>
            </a:r>
            <a:r>
              <a:rPr sz="2800" spc="50" dirty="0">
                <a:latin typeface="Carlito"/>
                <a:cs typeface="Carlito"/>
              </a:rPr>
              <a:t> </a:t>
            </a:r>
            <a:r>
              <a:rPr sz="2800" spc="-5" dirty="0">
                <a:latin typeface="Carlito"/>
                <a:cs typeface="Carlito"/>
              </a:rPr>
              <a:t>files,</a:t>
            </a:r>
            <a:endParaRPr sz="2800" dirty="0">
              <a:latin typeface="Carlito"/>
              <a:cs typeface="Carlito"/>
            </a:endParaRPr>
          </a:p>
          <a:p>
            <a:pPr marL="756285" lvl="1" indent="-287020">
              <a:buFont typeface="Arial"/>
              <a:buChar char="–"/>
              <a:tabLst>
                <a:tab pos="756285" algn="l"/>
                <a:tab pos="756920" algn="l"/>
              </a:tabLst>
            </a:pPr>
            <a:r>
              <a:rPr sz="2800" spc="-10" dirty="0">
                <a:latin typeface="Carlito"/>
                <a:cs typeface="Carlito"/>
              </a:rPr>
              <a:t>program </a:t>
            </a:r>
            <a:r>
              <a:rPr sz="2800" spc="-5" dirty="0">
                <a:latin typeface="Carlito"/>
                <a:cs typeface="Carlito"/>
              </a:rPr>
              <a:t>files,</a:t>
            </a:r>
            <a:r>
              <a:rPr sz="2800" spc="25" dirty="0">
                <a:latin typeface="Carlito"/>
                <a:cs typeface="Carlito"/>
              </a:rPr>
              <a:t> </a:t>
            </a:r>
            <a:r>
              <a:rPr sz="2800" spc="-5" dirty="0">
                <a:latin typeface="Carlito"/>
                <a:cs typeface="Carlito"/>
              </a:rPr>
              <a:t>and</a:t>
            </a:r>
            <a:endParaRPr sz="2800" dirty="0">
              <a:latin typeface="Carlito"/>
              <a:cs typeface="Carlito"/>
            </a:endParaRPr>
          </a:p>
          <a:p>
            <a:pPr marL="756285" lvl="1" indent="-287020">
              <a:spcBef>
                <a:spcPts val="5"/>
              </a:spcBef>
              <a:buFont typeface="Arial"/>
              <a:buChar char="–"/>
              <a:tabLst>
                <a:tab pos="756285" algn="l"/>
                <a:tab pos="756920" algn="l"/>
              </a:tabLst>
            </a:pPr>
            <a:r>
              <a:rPr sz="2800" spc="-10" dirty="0">
                <a:latin typeface="Carlito"/>
                <a:cs typeface="Carlito"/>
              </a:rPr>
              <a:t>your personal</a:t>
            </a:r>
            <a:r>
              <a:rPr sz="2800" spc="30" dirty="0">
                <a:latin typeface="Carlito"/>
                <a:cs typeface="Carlito"/>
              </a:rPr>
              <a:t> </a:t>
            </a:r>
            <a:r>
              <a:rPr sz="2800" spc="-5" dirty="0">
                <a:latin typeface="Carlito"/>
                <a:cs typeface="Carlito"/>
              </a:rPr>
              <a:t>files.</a:t>
            </a:r>
            <a:endParaRPr sz="2800" dirty="0">
              <a:latin typeface="Carlito"/>
              <a:cs typeface="Carlito"/>
            </a:endParaRPr>
          </a:p>
          <a:p>
            <a:pPr marL="355600" marR="5080" indent="-342900">
              <a:spcBef>
                <a:spcPts val="355"/>
              </a:spcBef>
              <a:buFont typeface="Arial"/>
              <a:buChar char="•"/>
              <a:tabLst>
                <a:tab pos="354965" algn="l"/>
                <a:tab pos="355600" algn="l"/>
              </a:tabLst>
            </a:pPr>
            <a:r>
              <a:rPr sz="2800" spc="-15" dirty="0">
                <a:latin typeface="Carlito"/>
                <a:cs typeface="Carlito"/>
              </a:rPr>
              <a:t>Different </a:t>
            </a:r>
            <a:r>
              <a:rPr sz="2800" dirty="0">
                <a:latin typeface="Carlito"/>
                <a:cs typeface="Carlito"/>
              </a:rPr>
              <a:t>types </a:t>
            </a:r>
            <a:r>
              <a:rPr sz="2800" spc="-5" dirty="0">
                <a:latin typeface="Carlito"/>
                <a:cs typeface="Carlito"/>
              </a:rPr>
              <a:t>of files </a:t>
            </a:r>
            <a:r>
              <a:rPr sz="2800" spc="-15" dirty="0">
                <a:latin typeface="Carlito"/>
                <a:cs typeface="Carlito"/>
              </a:rPr>
              <a:t>store </a:t>
            </a:r>
            <a:r>
              <a:rPr sz="2800" spc="-10" dirty="0">
                <a:latin typeface="Carlito"/>
                <a:cs typeface="Carlito"/>
              </a:rPr>
              <a:t>different </a:t>
            </a:r>
            <a:r>
              <a:rPr sz="2800" dirty="0">
                <a:latin typeface="Carlito"/>
                <a:cs typeface="Carlito"/>
              </a:rPr>
              <a:t>types </a:t>
            </a:r>
            <a:r>
              <a:rPr sz="2800" spc="-5" dirty="0">
                <a:latin typeface="Carlito"/>
                <a:cs typeface="Carlito"/>
              </a:rPr>
              <a:t>of </a:t>
            </a:r>
            <a:r>
              <a:rPr sz="2800" spc="-10" dirty="0">
                <a:latin typeface="Carlito"/>
                <a:cs typeface="Carlito"/>
              </a:rPr>
              <a:t>information. Each </a:t>
            </a:r>
            <a:r>
              <a:rPr sz="2800" spc="-5" dirty="0">
                <a:latin typeface="Carlito"/>
                <a:cs typeface="Carlito"/>
              </a:rPr>
              <a:t>file </a:t>
            </a:r>
            <a:r>
              <a:rPr sz="2800" dirty="0">
                <a:latin typeface="Carlito"/>
                <a:cs typeface="Carlito"/>
              </a:rPr>
              <a:t>is </a:t>
            </a:r>
            <a:r>
              <a:rPr sz="2800" spc="-5" dirty="0">
                <a:latin typeface="Carlito"/>
                <a:cs typeface="Carlito"/>
              </a:rPr>
              <a:t>given </a:t>
            </a:r>
            <a:r>
              <a:rPr sz="2800" dirty="0">
                <a:latin typeface="Carlito"/>
                <a:cs typeface="Carlito"/>
              </a:rPr>
              <a:t>a </a:t>
            </a:r>
            <a:r>
              <a:rPr sz="2800" b="1" spc="-5" dirty="0">
                <a:latin typeface="Carlito"/>
                <a:cs typeface="Carlito"/>
              </a:rPr>
              <a:t>filename </a:t>
            </a:r>
            <a:r>
              <a:rPr sz="2800" dirty="0">
                <a:latin typeface="Carlito"/>
                <a:cs typeface="Carlito"/>
              </a:rPr>
              <a:t>and has a  </a:t>
            </a:r>
            <a:r>
              <a:rPr sz="2800" i="1" spc="-5" dirty="0">
                <a:latin typeface="Carlito"/>
                <a:cs typeface="Carlito"/>
              </a:rPr>
              <a:t>three</a:t>
            </a:r>
            <a:r>
              <a:rPr lang="en-US" sz="2800" spc="-5" dirty="0">
                <a:latin typeface="Carlito"/>
                <a:cs typeface="Carlito"/>
              </a:rPr>
              <a:t> or</a:t>
            </a:r>
            <a:r>
              <a:rPr sz="2800" spc="-5" dirty="0">
                <a:latin typeface="Carlito"/>
                <a:cs typeface="Carlito"/>
              </a:rPr>
              <a:t> </a:t>
            </a:r>
            <a:r>
              <a:rPr sz="2800" i="1" spc="-10" dirty="0">
                <a:latin typeface="Carlito"/>
                <a:cs typeface="Carlito"/>
              </a:rPr>
              <a:t>four-letter</a:t>
            </a:r>
            <a:r>
              <a:rPr sz="2800" spc="-10" dirty="0">
                <a:latin typeface="Carlito"/>
                <a:cs typeface="Carlito"/>
              </a:rPr>
              <a:t> </a:t>
            </a:r>
            <a:r>
              <a:rPr sz="2800" b="1" dirty="0">
                <a:latin typeface="Carlito"/>
                <a:cs typeface="Carlito"/>
              </a:rPr>
              <a:t>file </a:t>
            </a:r>
            <a:r>
              <a:rPr sz="2800" b="1" spc="-10" dirty="0">
                <a:latin typeface="Carlito"/>
                <a:cs typeface="Carlito"/>
              </a:rPr>
              <a:t>extension </a:t>
            </a:r>
            <a:r>
              <a:rPr sz="2800" spc="-5" dirty="0">
                <a:latin typeface="Carlito"/>
                <a:cs typeface="Carlito"/>
              </a:rPr>
              <a:t>that identifies </a:t>
            </a:r>
            <a:r>
              <a:rPr sz="2800" dirty="0">
                <a:latin typeface="Carlito"/>
                <a:cs typeface="Carlito"/>
              </a:rPr>
              <a:t>the </a:t>
            </a:r>
            <a:r>
              <a:rPr sz="2800" spc="-5" dirty="0">
                <a:latin typeface="Carlito"/>
                <a:cs typeface="Carlito"/>
              </a:rPr>
              <a:t>file </a:t>
            </a:r>
            <a:r>
              <a:rPr sz="2800" dirty="0">
                <a:latin typeface="Carlito"/>
                <a:cs typeface="Carlito"/>
              </a:rPr>
              <a:t>type. </a:t>
            </a:r>
            <a:r>
              <a:rPr sz="2800" spc="-5" dirty="0">
                <a:latin typeface="Carlito"/>
                <a:cs typeface="Carlito"/>
              </a:rPr>
              <a:t>(The filename </a:t>
            </a:r>
            <a:r>
              <a:rPr sz="2800" dirty="0">
                <a:latin typeface="Carlito"/>
                <a:cs typeface="Carlito"/>
              </a:rPr>
              <a:t>and </a:t>
            </a:r>
            <a:r>
              <a:rPr sz="2800" spc="-5" dirty="0">
                <a:latin typeface="Carlito"/>
                <a:cs typeface="Carlito"/>
              </a:rPr>
              <a:t>filename </a:t>
            </a:r>
            <a:r>
              <a:rPr sz="2800" spc="-10" dirty="0">
                <a:latin typeface="Carlito"/>
                <a:cs typeface="Carlito"/>
              </a:rPr>
              <a:t>extension are  separated </a:t>
            </a:r>
            <a:r>
              <a:rPr sz="2800" spc="-5" dirty="0">
                <a:latin typeface="Carlito"/>
                <a:cs typeface="Carlito"/>
              </a:rPr>
              <a:t>by </a:t>
            </a:r>
            <a:r>
              <a:rPr sz="2800" dirty="0">
                <a:latin typeface="Carlito"/>
                <a:cs typeface="Carlito"/>
              </a:rPr>
              <a:t>a</a:t>
            </a:r>
            <a:r>
              <a:rPr sz="2800" spc="-30" dirty="0">
                <a:latin typeface="Carlito"/>
                <a:cs typeface="Carlito"/>
              </a:rPr>
              <a:t> </a:t>
            </a:r>
            <a:r>
              <a:rPr sz="2800" b="1" dirty="0">
                <a:latin typeface="Carlito"/>
                <a:cs typeface="Carlito"/>
              </a:rPr>
              <a:t>period.</a:t>
            </a:r>
            <a:r>
              <a:rPr sz="2800" dirty="0">
                <a:latin typeface="Carlito"/>
                <a:cs typeface="Carlito"/>
              </a:rPr>
              <a:t>)</a:t>
            </a:r>
          </a:p>
          <a:p>
            <a:pPr marL="355600" marR="28575" indent="-342900">
              <a:spcBef>
                <a:spcPts val="350"/>
              </a:spcBef>
              <a:buFont typeface="Arial"/>
              <a:buChar char="•"/>
              <a:tabLst>
                <a:tab pos="354965" algn="l"/>
                <a:tab pos="355600" algn="l"/>
              </a:tabLst>
            </a:pPr>
            <a:r>
              <a:rPr sz="2800" spc="-15" dirty="0">
                <a:latin typeface="Carlito"/>
                <a:cs typeface="Carlito"/>
              </a:rPr>
              <a:t>For </a:t>
            </a:r>
            <a:r>
              <a:rPr sz="2800" spc="-10" dirty="0">
                <a:latin typeface="Carlito"/>
                <a:cs typeface="Carlito"/>
              </a:rPr>
              <a:t>example, </a:t>
            </a:r>
            <a:r>
              <a:rPr sz="2800" dirty="0">
                <a:latin typeface="Carlito"/>
                <a:cs typeface="Carlito"/>
              </a:rPr>
              <a:t>a </a:t>
            </a:r>
            <a:r>
              <a:rPr sz="2800" spc="-5" dirty="0">
                <a:latin typeface="Carlito"/>
                <a:cs typeface="Carlito"/>
              </a:rPr>
              <a:t>document </a:t>
            </a:r>
            <a:r>
              <a:rPr sz="2800" spc="-10" dirty="0">
                <a:latin typeface="Carlito"/>
                <a:cs typeface="Carlito"/>
              </a:rPr>
              <a:t>created </a:t>
            </a:r>
            <a:r>
              <a:rPr sz="2800" spc="-5" dirty="0">
                <a:latin typeface="Carlito"/>
                <a:cs typeface="Carlito"/>
              </a:rPr>
              <a:t>using Microsoft </a:t>
            </a:r>
            <a:r>
              <a:rPr sz="2800" spc="-25" dirty="0">
                <a:latin typeface="Carlito"/>
                <a:cs typeface="Carlito"/>
              </a:rPr>
              <a:t>Word </a:t>
            </a:r>
            <a:r>
              <a:rPr sz="2800" spc="-5" dirty="0">
                <a:latin typeface="Carlito"/>
                <a:cs typeface="Carlito"/>
              </a:rPr>
              <a:t>might </a:t>
            </a:r>
            <a:r>
              <a:rPr sz="2800" spc="-15" dirty="0">
                <a:latin typeface="Carlito"/>
                <a:cs typeface="Carlito"/>
              </a:rPr>
              <a:t>have </a:t>
            </a:r>
            <a:r>
              <a:rPr sz="2800" dirty="0">
                <a:latin typeface="Carlito"/>
                <a:cs typeface="Carlito"/>
              </a:rPr>
              <a:t>the </a:t>
            </a:r>
            <a:r>
              <a:rPr sz="2800" spc="-5" dirty="0">
                <a:latin typeface="Carlito"/>
                <a:cs typeface="Carlito"/>
              </a:rPr>
              <a:t>file </a:t>
            </a:r>
            <a:r>
              <a:rPr sz="2800" dirty="0">
                <a:latin typeface="Carlito"/>
                <a:cs typeface="Carlito"/>
              </a:rPr>
              <a:t>name, </a:t>
            </a:r>
            <a:r>
              <a:rPr sz="2800" b="1" spc="-5" dirty="0">
                <a:latin typeface="Carlito"/>
                <a:cs typeface="Carlito"/>
              </a:rPr>
              <a:t>CSM183 </a:t>
            </a:r>
            <a:r>
              <a:rPr sz="2800" b="1" spc="-10" dirty="0">
                <a:latin typeface="Carlito"/>
                <a:cs typeface="Carlito"/>
              </a:rPr>
              <a:t>Notes.doc</a:t>
            </a:r>
            <a:r>
              <a:rPr sz="2800" spc="-10" dirty="0">
                <a:latin typeface="Carlito"/>
                <a:cs typeface="Carlito"/>
              </a:rPr>
              <a:t>.  </a:t>
            </a:r>
            <a:endParaRPr sz="2800" dirty="0">
              <a:latin typeface="Carlito"/>
              <a:cs typeface="Carlito"/>
            </a:endParaRPr>
          </a:p>
        </p:txBody>
      </p:sp>
      <p:sp>
        <p:nvSpPr>
          <p:cNvPr id="6" name="object 7">
            <a:extLst>
              <a:ext uri="{FF2B5EF4-FFF2-40B4-BE49-F238E27FC236}">
                <a16:creationId xmlns:a16="http://schemas.microsoft.com/office/drawing/2014/main" id="{7B7660B7-2412-40B5-A6EB-A695F14DE516}"/>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AF4EF-A73B-4AAC-AE01-69549C132C54}"/>
              </a:ext>
            </a:extLst>
          </p:cNvPr>
          <p:cNvSpPr>
            <a:spLocks noGrp="1"/>
          </p:cNvSpPr>
          <p:nvPr>
            <p:ph type="title"/>
          </p:nvPr>
        </p:nvSpPr>
        <p:spPr>
          <a:xfrm>
            <a:off x="4191000" y="-26504"/>
            <a:ext cx="3505200" cy="615553"/>
          </a:xfrm>
        </p:spPr>
        <p:txBody>
          <a:bodyPr>
            <a:normAutofit fontScale="90000"/>
          </a:bodyPr>
          <a:lstStyle/>
          <a:p>
            <a:r>
              <a:rPr lang="en-US" sz="4000" b="1" dirty="0"/>
              <a:t>File Extensions</a:t>
            </a:r>
          </a:p>
        </p:txBody>
      </p:sp>
      <p:sp>
        <p:nvSpPr>
          <p:cNvPr id="3" name="Text Placeholder 2">
            <a:extLst>
              <a:ext uri="{FF2B5EF4-FFF2-40B4-BE49-F238E27FC236}">
                <a16:creationId xmlns:a16="http://schemas.microsoft.com/office/drawing/2014/main" id="{347DDF84-746D-4604-B70A-5030213CC652}"/>
              </a:ext>
            </a:extLst>
          </p:cNvPr>
          <p:cNvSpPr>
            <a:spLocks noGrp="1"/>
          </p:cNvSpPr>
          <p:nvPr>
            <p:ph type="body" idx="1"/>
          </p:nvPr>
        </p:nvSpPr>
        <p:spPr>
          <a:xfrm>
            <a:off x="1752601" y="658328"/>
            <a:ext cx="8839200" cy="5666273"/>
          </a:xfrm>
        </p:spPr>
        <p:txBody>
          <a:bodyPr>
            <a:normAutofit fontScale="92500"/>
          </a:bodyPr>
          <a:lstStyle/>
          <a:p>
            <a:pPr marL="12700" marR="28575">
              <a:spcBef>
                <a:spcPts val="350"/>
              </a:spcBef>
              <a:tabLst>
                <a:tab pos="354965" algn="l"/>
                <a:tab pos="355600" algn="l"/>
              </a:tabLst>
            </a:pPr>
            <a:r>
              <a:rPr lang="en-US" spc="-5" dirty="0">
                <a:latin typeface="Carlito"/>
                <a:cs typeface="Carlito"/>
              </a:rPr>
              <a:t>File Extension is what defines the file type. Likewise, when a file’s extension is changed just by renaming, </a:t>
            </a:r>
            <a:r>
              <a:rPr lang="en-US" spc="-5" dirty="0"/>
              <a:t>the file can get corrupted.</a:t>
            </a:r>
            <a:endParaRPr lang="en-US" spc="-5" dirty="0">
              <a:latin typeface="Carlito"/>
              <a:cs typeface="Carlito"/>
            </a:endParaRPr>
          </a:p>
          <a:p>
            <a:pPr marL="12700" marR="28575">
              <a:spcBef>
                <a:spcPts val="350"/>
              </a:spcBef>
              <a:tabLst>
                <a:tab pos="354965" algn="l"/>
                <a:tab pos="355600" algn="l"/>
              </a:tabLst>
            </a:pPr>
            <a:r>
              <a:rPr lang="en-US" spc="-5" dirty="0">
                <a:latin typeface="Carlito"/>
                <a:cs typeface="Carlito"/>
              </a:rPr>
              <a:t>Some of </a:t>
            </a:r>
            <a:r>
              <a:rPr lang="en-US" dirty="0">
                <a:latin typeface="Carlito"/>
                <a:cs typeface="Carlito"/>
              </a:rPr>
              <a:t>the </a:t>
            </a:r>
            <a:r>
              <a:rPr lang="en-US" spc="-5" dirty="0">
                <a:latin typeface="Carlito"/>
                <a:cs typeface="Carlito"/>
              </a:rPr>
              <a:t>common file extensions </a:t>
            </a:r>
            <a:r>
              <a:rPr lang="en-US" spc="-10" dirty="0">
                <a:latin typeface="Carlito"/>
                <a:cs typeface="Carlito"/>
              </a:rPr>
              <a:t>are </a:t>
            </a:r>
            <a:r>
              <a:rPr lang="en-US" dirty="0">
                <a:latin typeface="Carlito"/>
                <a:cs typeface="Carlito"/>
              </a:rPr>
              <a:t>as</a:t>
            </a:r>
            <a:r>
              <a:rPr lang="en-US" spc="-5" dirty="0">
                <a:latin typeface="Carlito"/>
                <a:cs typeface="Carlito"/>
              </a:rPr>
              <a:t> </a:t>
            </a:r>
            <a:r>
              <a:rPr lang="en-US" spc="-10" dirty="0">
                <a:latin typeface="Carlito"/>
                <a:cs typeface="Carlito"/>
              </a:rPr>
              <a:t>follows:</a:t>
            </a:r>
            <a:endParaRPr lang="en-US" dirty="0">
              <a:latin typeface="Carlito"/>
              <a:cs typeface="Carlito"/>
            </a:endParaRPr>
          </a:p>
          <a:p>
            <a:pPr marL="469900" indent="-457200">
              <a:spcBef>
                <a:spcPts val="15"/>
              </a:spcBef>
              <a:buFont typeface="Wingdings" panose="05000000000000000000" pitchFamily="2" charset="2"/>
              <a:buChar char="ü"/>
              <a:tabLst>
                <a:tab pos="354965" algn="l"/>
                <a:tab pos="355600" algn="l"/>
              </a:tabLst>
            </a:pPr>
            <a:r>
              <a:rPr lang="en-US" b="1" spc="-5" dirty="0"/>
              <a:t>d</a:t>
            </a:r>
            <a:r>
              <a:rPr lang="en-US" b="1" spc="-5" dirty="0">
                <a:latin typeface="Carlito"/>
                <a:cs typeface="Carlito"/>
              </a:rPr>
              <a:t>oc/docx</a:t>
            </a:r>
            <a:r>
              <a:rPr lang="en-US" spc="-5" dirty="0">
                <a:latin typeface="Carlito"/>
                <a:cs typeface="Carlito"/>
              </a:rPr>
              <a:t>: MS </a:t>
            </a:r>
            <a:r>
              <a:rPr lang="en-US" spc="-25" dirty="0">
                <a:latin typeface="Carlito"/>
                <a:cs typeface="Carlito"/>
              </a:rPr>
              <a:t>Word </a:t>
            </a:r>
            <a:r>
              <a:rPr lang="en-US" spc="-5" dirty="0">
                <a:latin typeface="Carlito"/>
                <a:cs typeface="Carlito"/>
              </a:rPr>
              <a:t>or </a:t>
            </a:r>
            <a:r>
              <a:rPr lang="en-US" spc="-20" dirty="0">
                <a:latin typeface="Carlito"/>
                <a:cs typeface="Carlito"/>
              </a:rPr>
              <a:t>WordPad </a:t>
            </a:r>
            <a:r>
              <a:rPr lang="en-US" spc="-5" dirty="0">
                <a:latin typeface="Carlito"/>
                <a:cs typeface="Carlito"/>
              </a:rPr>
              <a:t>document. </a:t>
            </a:r>
            <a:endParaRPr lang="en-US" spc="-5" dirty="0"/>
          </a:p>
          <a:p>
            <a:pPr marL="469900" indent="-457200">
              <a:spcBef>
                <a:spcPts val="15"/>
              </a:spcBef>
              <a:buFont typeface="Wingdings" panose="05000000000000000000" pitchFamily="2" charset="2"/>
              <a:buChar char="ü"/>
              <a:tabLst>
                <a:tab pos="354965" algn="l"/>
                <a:tab pos="355600" algn="l"/>
              </a:tabLst>
            </a:pPr>
            <a:r>
              <a:rPr lang="en-US" b="1" spc="-5" dirty="0">
                <a:latin typeface="Carlito"/>
                <a:cs typeface="Carlito"/>
              </a:rPr>
              <a:t>docx: </a:t>
            </a:r>
            <a:r>
              <a:rPr lang="en-US" spc="-10" dirty="0">
                <a:latin typeface="Carlito"/>
                <a:cs typeface="Carlito"/>
              </a:rPr>
              <a:t>for</a:t>
            </a:r>
            <a:r>
              <a:rPr lang="en-US" b="1" spc="-10" dirty="0">
                <a:latin typeface="Carlito"/>
                <a:cs typeface="Carlito"/>
              </a:rPr>
              <a:t> </a:t>
            </a:r>
            <a:r>
              <a:rPr lang="en-US" spc="-10" dirty="0">
                <a:latin typeface="Carlito"/>
                <a:cs typeface="Carlito"/>
              </a:rPr>
              <a:t>MS </a:t>
            </a:r>
            <a:r>
              <a:rPr lang="en-US" spc="-25" dirty="0">
                <a:latin typeface="Carlito"/>
                <a:cs typeface="Carlito"/>
              </a:rPr>
              <a:t>Word</a:t>
            </a:r>
            <a:r>
              <a:rPr lang="en-US" spc="30" dirty="0">
                <a:latin typeface="Carlito"/>
                <a:cs typeface="Carlito"/>
              </a:rPr>
              <a:t> </a:t>
            </a:r>
            <a:r>
              <a:rPr lang="en-US" spc="-5" dirty="0">
                <a:latin typeface="Carlito"/>
                <a:cs typeface="Carlito"/>
              </a:rPr>
              <a:t>2007 and above.</a:t>
            </a:r>
            <a:endParaRPr lang="en-US" dirty="0">
              <a:latin typeface="Carlito"/>
              <a:cs typeface="Carlito"/>
            </a:endParaRPr>
          </a:p>
          <a:p>
            <a:pPr marL="469900" indent="-457200">
              <a:buFont typeface="Wingdings" panose="05000000000000000000" pitchFamily="2" charset="2"/>
              <a:buChar char="ü"/>
              <a:tabLst>
                <a:tab pos="354965" algn="l"/>
                <a:tab pos="355600" algn="l"/>
              </a:tabLst>
            </a:pPr>
            <a:r>
              <a:rPr lang="en-US" b="1" spc="-5" dirty="0">
                <a:latin typeface="Carlito"/>
                <a:cs typeface="Carlito"/>
              </a:rPr>
              <a:t>txt</a:t>
            </a:r>
            <a:r>
              <a:rPr lang="en-US" spc="-5" dirty="0">
                <a:latin typeface="Carlito"/>
                <a:cs typeface="Carlito"/>
              </a:rPr>
              <a:t>: </a:t>
            </a:r>
            <a:r>
              <a:rPr lang="en-US" spc="-15" dirty="0">
                <a:latin typeface="Carlito"/>
                <a:cs typeface="Carlito"/>
              </a:rPr>
              <a:t>text </a:t>
            </a:r>
            <a:r>
              <a:rPr lang="en-US" spc="-5" dirty="0">
                <a:latin typeface="Carlito"/>
                <a:cs typeface="Carlito"/>
              </a:rPr>
              <a:t>file </a:t>
            </a:r>
            <a:r>
              <a:rPr lang="en-US" spc="-10" dirty="0">
                <a:latin typeface="Carlito"/>
                <a:cs typeface="Carlito"/>
              </a:rPr>
              <a:t>example </a:t>
            </a:r>
            <a:r>
              <a:rPr lang="en-US" spc="-5" dirty="0">
                <a:latin typeface="Carlito"/>
                <a:cs typeface="Carlito"/>
              </a:rPr>
              <a:t>document </a:t>
            </a:r>
            <a:r>
              <a:rPr lang="en-US" spc="-10" dirty="0">
                <a:latin typeface="Carlito"/>
                <a:cs typeface="Carlito"/>
              </a:rPr>
              <a:t>created </a:t>
            </a:r>
            <a:r>
              <a:rPr lang="en-US" spc="-5" dirty="0">
                <a:latin typeface="Carlito"/>
                <a:cs typeface="Carlito"/>
              </a:rPr>
              <a:t>with Notepad or </a:t>
            </a:r>
            <a:r>
              <a:rPr lang="en-US" spc="-15" dirty="0">
                <a:latin typeface="Carlito"/>
                <a:cs typeface="Carlito"/>
              </a:rPr>
              <a:t>saved </a:t>
            </a:r>
            <a:r>
              <a:rPr lang="en-US" dirty="0">
                <a:latin typeface="Carlito"/>
                <a:cs typeface="Carlito"/>
              </a:rPr>
              <a:t>as a plain </a:t>
            </a:r>
            <a:r>
              <a:rPr lang="en-US" spc="-15" dirty="0">
                <a:latin typeface="Carlito"/>
                <a:cs typeface="Carlito"/>
              </a:rPr>
              <a:t>text </a:t>
            </a:r>
            <a:r>
              <a:rPr lang="en-US" spc="-5" dirty="0">
                <a:latin typeface="Carlito"/>
                <a:cs typeface="Carlito"/>
              </a:rPr>
              <a:t>file by MS </a:t>
            </a:r>
            <a:r>
              <a:rPr lang="en-US" spc="-10" dirty="0">
                <a:latin typeface="Carlito"/>
                <a:cs typeface="Carlito"/>
              </a:rPr>
              <a:t>Word </a:t>
            </a:r>
            <a:r>
              <a:rPr lang="en-US" spc="-5" dirty="0">
                <a:latin typeface="Carlito"/>
                <a:cs typeface="Carlito"/>
              </a:rPr>
              <a:t>or </a:t>
            </a:r>
            <a:r>
              <a:rPr lang="en-US" spc="-15" dirty="0">
                <a:latin typeface="Carlito"/>
                <a:cs typeface="Carlito"/>
              </a:rPr>
              <a:t>Word</a:t>
            </a:r>
            <a:r>
              <a:rPr lang="en-US" spc="-5" dirty="0"/>
              <a:t>P</a:t>
            </a:r>
            <a:r>
              <a:rPr lang="en-US" spc="-5" dirty="0">
                <a:latin typeface="Carlito"/>
                <a:cs typeface="Carlito"/>
              </a:rPr>
              <a:t>ad.</a:t>
            </a:r>
            <a:endParaRPr lang="en-US" dirty="0">
              <a:latin typeface="Carlito"/>
              <a:cs typeface="Carlito"/>
            </a:endParaRPr>
          </a:p>
          <a:p>
            <a:pPr marL="469900" indent="-457200">
              <a:buFont typeface="Wingdings" panose="05000000000000000000" pitchFamily="2" charset="2"/>
              <a:buChar char="ü"/>
              <a:tabLst>
                <a:tab pos="354965" algn="l"/>
                <a:tab pos="355600" algn="l"/>
              </a:tabLst>
            </a:pPr>
            <a:r>
              <a:rPr lang="en-US" b="1" dirty="0" err="1">
                <a:latin typeface="Carlito"/>
                <a:cs typeface="Carlito"/>
              </a:rPr>
              <a:t>eml</a:t>
            </a:r>
            <a:r>
              <a:rPr lang="en-US" dirty="0">
                <a:latin typeface="Carlito"/>
                <a:cs typeface="Carlito"/>
              </a:rPr>
              <a:t>: </a:t>
            </a:r>
            <a:r>
              <a:rPr lang="en-US" spc="-5" dirty="0">
                <a:latin typeface="Carlito"/>
                <a:cs typeface="Carlito"/>
              </a:rPr>
              <a:t>Email</a:t>
            </a:r>
            <a:r>
              <a:rPr lang="en-US" spc="-20" dirty="0">
                <a:latin typeface="Carlito"/>
                <a:cs typeface="Carlito"/>
              </a:rPr>
              <a:t> </a:t>
            </a:r>
            <a:r>
              <a:rPr lang="en-US" spc="-5" dirty="0">
                <a:latin typeface="Carlito"/>
                <a:cs typeface="Carlito"/>
              </a:rPr>
              <a:t>file</a:t>
            </a:r>
            <a:endParaRPr lang="en-US" dirty="0">
              <a:latin typeface="Carlito"/>
              <a:cs typeface="Carlito"/>
            </a:endParaRPr>
          </a:p>
          <a:p>
            <a:pPr marL="469900" indent="-457200">
              <a:buFont typeface="Wingdings" panose="05000000000000000000" pitchFamily="2" charset="2"/>
              <a:buChar char="ü"/>
              <a:tabLst>
                <a:tab pos="354965" algn="l"/>
                <a:tab pos="355600" algn="l"/>
              </a:tabLst>
            </a:pPr>
            <a:r>
              <a:rPr lang="en-US" b="1" spc="-5" dirty="0" err="1">
                <a:latin typeface="Carlito"/>
                <a:cs typeface="Carlito"/>
              </a:rPr>
              <a:t>xls</a:t>
            </a:r>
            <a:r>
              <a:rPr lang="en-US" spc="-5" dirty="0">
                <a:latin typeface="Carlito"/>
                <a:cs typeface="Carlito"/>
              </a:rPr>
              <a:t>: </a:t>
            </a:r>
            <a:r>
              <a:rPr lang="en-US" spc="-10" dirty="0">
                <a:latin typeface="Carlito"/>
                <a:cs typeface="Carlito"/>
              </a:rPr>
              <a:t>Excel </a:t>
            </a:r>
            <a:r>
              <a:rPr lang="en-US" spc="-5" dirty="0">
                <a:latin typeface="Carlito"/>
                <a:cs typeface="Carlito"/>
              </a:rPr>
              <a:t>spreadsheet or xlsx </a:t>
            </a:r>
            <a:r>
              <a:rPr lang="en-US" spc="-10" dirty="0">
                <a:latin typeface="Carlito"/>
                <a:cs typeface="Carlito"/>
              </a:rPr>
              <a:t>(Excel</a:t>
            </a:r>
            <a:r>
              <a:rPr lang="en-US" spc="40" dirty="0">
                <a:latin typeface="Carlito"/>
                <a:cs typeface="Carlito"/>
              </a:rPr>
              <a:t> </a:t>
            </a:r>
            <a:r>
              <a:rPr lang="en-US" spc="-5" dirty="0">
                <a:latin typeface="Carlito"/>
                <a:cs typeface="Carlito"/>
              </a:rPr>
              <a:t>2007)</a:t>
            </a:r>
            <a:endParaRPr lang="en-US" dirty="0">
              <a:latin typeface="Carlito"/>
              <a:cs typeface="Carlito"/>
            </a:endParaRPr>
          </a:p>
          <a:p>
            <a:pPr marL="469900" indent="-457200">
              <a:buFont typeface="Wingdings" panose="05000000000000000000" pitchFamily="2" charset="2"/>
              <a:buChar char="ü"/>
              <a:tabLst>
                <a:tab pos="354965" algn="l"/>
                <a:tab pos="355600" algn="l"/>
              </a:tabLst>
            </a:pPr>
            <a:r>
              <a:rPr lang="en-US" b="1" spc="-10" dirty="0">
                <a:latin typeface="Carlito"/>
                <a:cs typeface="Carlito"/>
              </a:rPr>
              <a:t>htm </a:t>
            </a:r>
            <a:r>
              <a:rPr lang="en-US" b="1" dirty="0">
                <a:latin typeface="Carlito"/>
                <a:cs typeface="Carlito"/>
              </a:rPr>
              <a:t>/ </a:t>
            </a:r>
            <a:r>
              <a:rPr lang="en-US" b="1" spc="-5" dirty="0">
                <a:latin typeface="Carlito"/>
                <a:cs typeface="Carlito"/>
              </a:rPr>
              <a:t>html</a:t>
            </a:r>
            <a:r>
              <a:rPr lang="en-US" spc="-5" dirty="0">
                <a:latin typeface="Carlito"/>
                <a:cs typeface="Carlito"/>
              </a:rPr>
              <a:t>: HTML file </a:t>
            </a:r>
            <a:r>
              <a:rPr lang="en-US" spc="-10" dirty="0">
                <a:latin typeface="Carlito"/>
                <a:cs typeface="Carlito"/>
              </a:rPr>
              <a:t>(web</a:t>
            </a:r>
            <a:r>
              <a:rPr lang="en-US" spc="30" dirty="0">
                <a:latin typeface="Carlito"/>
                <a:cs typeface="Carlito"/>
              </a:rPr>
              <a:t> </a:t>
            </a:r>
            <a:r>
              <a:rPr lang="en-US" spc="-5" dirty="0">
                <a:latin typeface="Carlito"/>
                <a:cs typeface="Carlito"/>
              </a:rPr>
              <a:t>page)</a:t>
            </a:r>
            <a:endParaRPr lang="en-US" dirty="0">
              <a:latin typeface="Carlito"/>
              <a:cs typeface="Carlito"/>
            </a:endParaRPr>
          </a:p>
          <a:p>
            <a:pPr marL="469900" indent="-457200">
              <a:buFont typeface="Wingdings" panose="05000000000000000000" pitchFamily="2" charset="2"/>
              <a:buChar char="ü"/>
              <a:tabLst>
                <a:tab pos="354965" algn="l"/>
                <a:tab pos="355600" algn="l"/>
              </a:tabLst>
            </a:pPr>
            <a:r>
              <a:rPr lang="en-US" b="1" spc="-5" dirty="0">
                <a:latin typeface="Carlito"/>
                <a:cs typeface="Carlito"/>
              </a:rPr>
              <a:t>ppt</a:t>
            </a:r>
            <a:r>
              <a:rPr lang="en-US" spc="-5" dirty="0">
                <a:latin typeface="Carlito"/>
                <a:cs typeface="Carlito"/>
              </a:rPr>
              <a:t>: </a:t>
            </a:r>
            <a:r>
              <a:rPr lang="en-US" spc="-10" dirty="0">
                <a:latin typeface="Carlito"/>
                <a:cs typeface="Carlito"/>
              </a:rPr>
              <a:t>PowerPoint presentation </a:t>
            </a:r>
            <a:r>
              <a:rPr lang="en-US" spc="-5" dirty="0">
                <a:latin typeface="Carlito"/>
                <a:cs typeface="Carlito"/>
              </a:rPr>
              <a:t>or pptx (power point</a:t>
            </a:r>
            <a:r>
              <a:rPr lang="en-US" spc="-60" dirty="0">
                <a:latin typeface="Carlito"/>
                <a:cs typeface="Carlito"/>
              </a:rPr>
              <a:t> </a:t>
            </a:r>
            <a:r>
              <a:rPr lang="en-US" spc="-10" dirty="0">
                <a:latin typeface="Carlito"/>
                <a:cs typeface="Carlito"/>
              </a:rPr>
              <a:t>2007)</a:t>
            </a:r>
            <a:endParaRPr lang="en-US" dirty="0">
              <a:latin typeface="Carlito"/>
              <a:cs typeface="Carlito"/>
            </a:endParaRPr>
          </a:p>
          <a:p>
            <a:pPr marL="469900" indent="-457200">
              <a:buFont typeface="Wingdings" panose="05000000000000000000" pitchFamily="2" charset="2"/>
              <a:buChar char="ü"/>
              <a:tabLst>
                <a:tab pos="354965" algn="l"/>
                <a:tab pos="355600" algn="l"/>
              </a:tabLst>
            </a:pPr>
            <a:r>
              <a:rPr lang="en-US" b="1" spc="-5" dirty="0" err="1">
                <a:latin typeface="Carlito"/>
                <a:cs typeface="Carlito"/>
              </a:rPr>
              <a:t>mbd</a:t>
            </a:r>
            <a:r>
              <a:rPr lang="en-US" spc="-5" dirty="0">
                <a:latin typeface="Carlito"/>
                <a:cs typeface="Carlito"/>
              </a:rPr>
              <a:t>: Access</a:t>
            </a:r>
            <a:r>
              <a:rPr lang="en-US" dirty="0">
                <a:latin typeface="Carlito"/>
                <a:cs typeface="Carlito"/>
              </a:rPr>
              <a:t> </a:t>
            </a:r>
            <a:r>
              <a:rPr lang="en-US" spc="-5" dirty="0">
                <a:latin typeface="Carlito"/>
                <a:cs typeface="Carlito"/>
              </a:rPr>
              <a:t>database</a:t>
            </a:r>
            <a:endParaRPr lang="en-US" dirty="0">
              <a:latin typeface="Carlito"/>
              <a:cs typeface="Carlito"/>
            </a:endParaRPr>
          </a:p>
        </p:txBody>
      </p:sp>
      <p:sp>
        <p:nvSpPr>
          <p:cNvPr id="5" name="object 7">
            <a:extLst>
              <a:ext uri="{FF2B5EF4-FFF2-40B4-BE49-F238E27FC236}">
                <a16:creationId xmlns:a16="http://schemas.microsoft.com/office/drawing/2014/main" id="{4A2BD585-0710-4EC5-BEE0-B11C2E5F00C4}"/>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5646192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14500" y="443299"/>
            <a:ext cx="8763000" cy="6150402"/>
          </a:xfrm>
          <a:prstGeom prst="rect">
            <a:avLst/>
          </a:prstGeom>
        </p:spPr>
        <p:txBody>
          <a:bodyPr vert="horz" wrap="square" lIns="0" tIns="12700" rIns="0" bIns="0" rtlCol="0">
            <a:spAutoFit/>
          </a:bodyPr>
          <a:lstStyle/>
          <a:p>
            <a:pPr marL="12700"/>
            <a:r>
              <a:rPr lang="en-US" sz="2800" b="1" spc="-5" dirty="0">
                <a:latin typeface="Carlito"/>
                <a:cs typeface="Carlito"/>
              </a:rPr>
              <a:t>Creating a File</a:t>
            </a:r>
          </a:p>
          <a:p>
            <a:pPr marL="12700"/>
            <a:r>
              <a:rPr sz="2500" spc="-5" dirty="0">
                <a:latin typeface="Carlito"/>
                <a:cs typeface="Carlito"/>
              </a:rPr>
              <a:t>Normally </a:t>
            </a:r>
            <a:r>
              <a:rPr sz="2500" spc="-15" dirty="0">
                <a:latin typeface="Carlito"/>
                <a:cs typeface="Carlito"/>
              </a:rPr>
              <a:t>you must </a:t>
            </a:r>
            <a:r>
              <a:rPr sz="2500" spc="-10" dirty="0">
                <a:latin typeface="Carlito"/>
                <a:cs typeface="Carlito"/>
              </a:rPr>
              <a:t>give </a:t>
            </a:r>
            <a:r>
              <a:rPr sz="2500" spc="-5" dirty="0">
                <a:latin typeface="Carlito"/>
                <a:cs typeface="Carlito"/>
              </a:rPr>
              <a:t>meaningful </a:t>
            </a:r>
            <a:r>
              <a:rPr sz="2500" spc="-10" dirty="0">
                <a:latin typeface="Carlito"/>
                <a:cs typeface="Carlito"/>
              </a:rPr>
              <a:t>names </a:t>
            </a:r>
            <a:r>
              <a:rPr sz="2500" spc="-20" dirty="0">
                <a:latin typeface="Carlito"/>
                <a:cs typeface="Carlito"/>
              </a:rPr>
              <a:t>to </a:t>
            </a:r>
            <a:r>
              <a:rPr sz="2500" spc="-10" dirty="0">
                <a:latin typeface="Carlito"/>
                <a:cs typeface="Carlito"/>
              </a:rPr>
              <a:t>your files </a:t>
            </a:r>
            <a:r>
              <a:rPr sz="2500" spc="-5" dirty="0">
                <a:latin typeface="Carlito"/>
                <a:cs typeface="Carlito"/>
              </a:rPr>
              <a:t>so </a:t>
            </a:r>
            <a:r>
              <a:rPr sz="2500" spc="-15" dirty="0">
                <a:latin typeface="Carlito"/>
                <a:cs typeface="Carlito"/>
              </a:rPr>
              <a:t>that</a:t>
            </a:r>
            <a:r>
              <a:rPr sz="2500" spc="180" dirty="0">
                <a:latin typeface="Carlito"/>
                <a:cs typeface="Carlito"/>
              </a:rPr>
              <a:t> </a:t>
            </a:r>
            <a:r>
              <a:rPr sz="2500" spc="-10" dirty="0">
                <a:latin typeface="Carlito"/>
                <a:cs typeface="Carlito"/>
              </a:rPr>
              <a:t>by</a:t>
            </a:r>
            <a:r>
              <a:rPr lang="en-US" sz="2500" dirty="0">
                <a:latin typeface="Carlito"/>
                <a:cs typeface="Carlito"/>
              </a:rPr>
              <a:t> </a:t>
            </a:r>
            <a:r>
              <a:rPr sz="2500" spc="-10" dirty="0">
                <a:latin typeface="Carlito"/>
                <a:cs typeface="Carlito"/>
              </a:rPr>
              <a:t>just </a:t>
            </a:r>
            <a:r>
              <a:rPr sz="2500" spc="-5" dirty="0">
                <a:latin typeface="Carlito"/>
                <a:cs typeface="Carlito"/>
              </a:rPr>
              <a:t>the name </a:t>
            </a:r>
            <a:r>
              <a:rPr sz="2500" spc="-15" dirty="0">
                <a:latin typeface="Carlito"/>
                <a:cs typeface="Carlito"/>
              </a:rPr>
              <a:t>you can </a:t>
            </a:r>
            <a:r>
              <a:rPr sz="2500" spc="-5" dirty="0">
                <a:latin typeface="Carlito"/>
                <a:cs typeface="Carlito"/>
              </a:rPr>
              <a:t>easily </a:t>
            </a:r>
            <a:r>
              <a:rPr sz="2500" spc="-10" dirty="0">
                <a:latin typeface="Carlito"/>
                <a:cs typeface="Carlito"/>
              </a:rPr>
              <a:t>tell what </a:t>
            </a:r>
            <a:r>
              <a:rPr sz="2500" spc="-5" dirty="0">
                <a:latin typeface="Carlito"/>
                <a:cs typeface="Carlito"/>
              </a:rPr>
              <a:t>the file is all</a:t>
            </a:r>
            <a:r>
              <a:rPr sz="2500" spc="95" dirty="0">
                <a:latin typeface="Carlito"/>
                <a:cs typeface="Carlito"/>
              </a:rPr>
              <a:t> </a:t>
            </a:r>
            <a:r>
              <a:rPr sz="2500" spc="-5" dirty="0">
                <a:latin typeface="Carlito"/>
                <a:cs typeface="Carlito"/>
              </a:rPr>
              <a:t>about.</a:t>
            </a:r>
            <a:endParaRPr lang="en-US" sz="2500" spc="-5" dirty="0">
              <a:latin typeface="Carlito"/>
              <a:cs typeface="Carlito"/>
            </a:endParaRPr>
          </a:p>
          <a:p>
            <a:pPr marL="12700"/>
            <a:r>
              <a:rPr lang="en-US" sz="2500" spc="-5" dirty="0">
                <a:latin typeface="Carlito"/>
                <a:cs typeface="Carlito"/>
              </a:rPr>
              <a:t>Files are usually created using the Application that can execute it, however, that is not the case for every file. </a:t>
            </a:r>
          </a:p>
          <a:p>
            <a:pPr marL="12700"/>
            <a:r>
              <a:rPr lang="en-US" sz="2500" spc="-5" dirty="0">
                <a:latin typeface="Carlito"/>
                <a:cs typeface="Carlito"/>
              </a:rPr>
              <a:t>For instance, an HTML file is created with a text editor (e.g. notepad) and viewed with a web browser (e.g. Chrome).</a:t>
            </a:r>
          </a:p>
          <a:p>
            <a:pPr marL="12700"/>
            <a:endParaRPr sz="2500" dirty="0">
              <a:latin typeface="Carlito"/>
              <a:cs typeface="Carlito"/>
            </a:endParaRPr>
          </a:p>
          <a:p>
            <a:pPr marL="12700" marR="5080">
              <a:spcBef>
                <a:spcPts val="530"/>
              </a:spcBef>
            </a:pPr>
            <a:r>
              <a:rPr lang="en-US" sz="2500" spc="-5" dirty="0">
                <a:latin typeface="Carlito"/>
                <a:cs typeface="Carlito"/>
              </a:rPr>
              <a:t>In</a:t>
            </a:r>
            <a:r>
              <a:rPr sz="2500" spc="-5" dirty="0">
                <a:latin typeface="Carlito"/>
                <a:cs typeface="Carlito"/>
              </a:rPr>
              <a:t> </a:t>
            </a:r>
            <a:r>
              <a:rPr sz="2500" spc="-10" dirty="0">
                <a:latin typeface="Carlito"/>
                <a:cs typeface="Carlito"/>
              </a:rPr>
              <a:t>Windows </a:t>
            </a:r>
            <a:r>
              <a:rPr lang="en-US" sz="2500" spc="-5" dirty="0">
                <a:latin typeface="Carlito"/>
                <a:cs typeface="Carlito"/>
              </a:rPr>
              <a:t>10</a:t>
            </a:r>
            <a:r>
              <a:rPr sz="2500" spc="-5" dirty="0">
                <a:latin typeface="Carlito"/>
                <a:cs typeface="Carlito"/>
              </a:rPr>
              <a:t>, </a:t>
            </a:r>
            <a:r>
              <a:rPr sz="2500" spc="-15" dirty="0">
                <a:latin typeface="Carlito"/>
                <a:cs typeface="Carlito"/>
              </a:rPr>
              <a:t>you can </a:t>
            </a:r>
            <a:r>
              <a:rPr sz="2500" spc="-20" dirty="0">
                <a:latin typeface="Carlito"/>
                <a:cs typeface="Carlito"/>
              </a:rPr>
              <a:t>create </a:t>
            </a:r>
            <a:r>
              <a:rPr sz="2500" spc="-5" dirty="0">
                <a:latin typeface="Carlito"/>
                <a:cs typeface="Carlito"/>
              </a:rPr>
              <a:t>a</a:t>
            </a:r>
            <a:r>
              <a:rPr lang="en-US" sz="2500" spc="-5" dirty="0">
                <a:latin typeface="Carlito"/>
                <a:cs typeface="Carlito"/>
              </a:rPr>
              <a:t>n empty</a:t>
            </a:r>
            <a:r>
              <a:rPr sz="2500" spc="-5" dirty="0">
                <a:latin typeface="Carlito"/>
                <a:cs typeface="Carlito"/>
              </a:rPr>
              <a:t> file</a:t>
            </a:r>
            <a:r>
              <a:rPr lang="en-US" sz="2500" spc="-5" dirty="0">
                <a:latin typeface="Carlito"/>
                <a:cs typeface="Carlito"/>
              </a:rPr>
              <a:t> of some extensions using the steps below,</a:t>
            </a:r>
          </a:p>
          <a:p>
            <a:pPr marL="355600" marR="5080" indent="-342900">
              <a:spcBef>
                <a:spcPts val="530"/>
              </a:spcBef>
              <a:buFont typeface="Courier New" panose="02070309020205020404" pitchFamily="49" charset="0"/>
              <a:buChar char="o"/>
            </a:pPr>
            <a:r>
              <a:rPr lang="en-US" sz="2500" spc="-5" dirty="0">
                <a:latin typeface="Carlito"/>
                <a:cs typeface="Carlito"/>
              </a:rPr>
              <a:t>Right-click on an </a:t>
            </a:r>
            <a:r>
              <a:rPr lang="en-US" sz="2500" i="1" spc="-5" dirty="0">
                <a:latin typeface="Carlito"/>
                <a:cs typeface="Carlito"/>
              </a:rPr>
              <a:t>empty space</a:t>
            </a:r>
            <a:r>
              <a:rPr lang="en-US" sz="2500" spc="-5" dirty="0">
                <a:latin typeface="Carlito"/>
                <a:cs typeface="Carlito"/>
              </a:rPr>
              <a:t> and click on </a:t>
            </a:r>
            <a:r>
              <a:rPr lang="en-US" sz="2500" b="1" spc="-5" dirty="0">
                <a:latin typeface="Carlito"/>
                <a:cs typeface="Carlito"/>
              </a:rPr>
              <a:t>New</a:t>
            </a:r>
          </a:p>
          <a:p>
            <a:pPr marL="355600" marR="5080" indent="-342900">
              <a:spcBef>
                <a:spcPts val="530"/>
              </a:spcBef>
              <a:buFont typeface="Courier New" panose="02070309020205020404" pitchFamily="49" charset="0"/>
              <a:buChar char="o"/>
            </a:pPr>
            <a:r>
              <a:rPr lang="en-US" sz="2500" spc="-5" dirty="0">
                <a:latin typeface="Carlito"/>
                <a:cs typeface="Carlito"/>
              </a:rPr>
              <a:t>Select the </a:t>
            </a:r>
            <a:r>
              <a:rPr lang="en-US" sz="2500" b="1" spc="-5" dirty="0">
                <a:latin typeface="Carlito"/>
                <a:cs typeface="Carlito"/>
              </a:rPr>
              <a:t>type of file</a:t>
            </a:r>
            <a:r>
              <a:rPr lang="en-US" sz="2500" spc="-5" dirty="0">
                <a:latin typeface="Carlito"/>
                <a:cs typeface="Carlito"/>
              </a:rPr>
              <a:t> you want to create.</a:t>
            </a:r>
          </a:p>
          <a:p>
            <a:pPr marL="355600" marR="5080" indent="-342900">
              <a:spcBef>
                <a:spcPts val="530"/>
              </a:spcBef>
              <a:buFont typeface="Courier New" panose="02070309020205020404" pitchFamily="49" charset="0"/>
              <a:buChar char="o"/>
            </a:pPr>
            <a:r>
              <a:rPr lang="en-US" sz="2500" spc="-5" dirty="0">
                <a:latin typeface="Carlito"/>
                <a:cs typeface="Carlito"/>
              </a:rPr>
              <a:t>Type the filename you want to give to the file.</a:t>
            </a:r>
          </a:p>
          <a:p>
            <a:pPr marL="12700" marR="5080">
              <a:spcBef>
                <a:spcPts val="530"/>
              </a:spcBef>
            </a:pPr>
            <a:r>
              <a:rPr lang="en-US" sz="2500" b="1" i="1" spc="-5" dirty="0">
                <a:latin typeface="Carlito"/>
                <a:cs typeface="Carlito"/>
              </a:rPr>
              <a:t>NB</a:t>
            </a:r>
            <a:r>
              <a:rPr lang="en-US" sz="2500" i="1" spc="-5" dirty="0">
                <a:latin typeface="Carlito"/>
                <a:cs typeface="Carlito"/>
              </a:rPr>
              <a:t>: With this approach, the file is automatically saved to the folder you are working in.</a:t>
            </a:r>
            <a:endParaRPr lang="en-US" sz="2500" b="1" i="1" spc="-5" dirty="0">
              <a:latin typeface="Carlito"/>
              <a:cs typeface="Carlito"/>
            </a:endParaRPr>
          </a:p>
        </p:txBody>
      </p:sp>
      <p:sp>
        <p:nvSpPr>
          <p:cNvPr id="6" name="TextBox 5">
            <a:extLst>
              <a:ext uri="{FF2B5EF4-FFF2-40B4-BE49-F238E27FC236}">
                <a16:creationId xmlns:a16="http://schemas.microsoft.com/office/drawing/2014/main" id="{B6B4915C-6D9C-4081-80C4-495F8DC2257A}"/>
              </a:ext>
            </a:extLst>
          </p:cNvPr>
          <p:cNvSpPr txBox="1"/>
          <p:nvPr/>
        </p:nvSpPr>
        <p:spPr>
          <a:xfrm>
            <a:off x="2514600" y="-51375"/>
            <a:ext cx="6934200" cy="584775"/>
          </a:xfrm>
          <a:prstGeom prst="rect">
            <a:avLst/>
          </a:prstGeom>
          <a:noFill/>
        </p:spPr>
        <p:txBody>
          <a:bodyPr wrap="square" rtlCol="0">
            <a:spAutoFit/>
          </a:bodyPr>
          <a:lstStyle/>
          <a:p>
            <a:r>
              <a:rPr lang="en-US" sz="3200" b="1" spc="-5" dirty="0">
                <a:latin typeface="Carlito"/>
                <a:cs typeface="Carlito"/>
              </a:rPr>
              <a:t>Creating, Renaming, </a:t>
            </a:r>
            <a:r>
              <a:rPr lang="en-US" sz="3200" b="1" dirty="0">
                <a:latin typeface="Carlito"/>
                <a:cs typeface="Carlito"/>
              </a:rPr>
              <a:t>and </a:t>
            </a:r>
            <a:r>
              <a:rPr lang="en-US" sz="3200" b="1" spc="-5" dirty="0">
                <a:latin typeface="Carlito"/>
                <a:cs typeface="Carlito"/>
              </a:rPr>
              <a:t>Deleting</a:t>
            </a:r>
            <a:r>
              <a:rPr lang="en-US" sz="3200" b="1" dirty="0">
                <a:latin typeface="Carlito"/>
                <a:cs typeface="Carlito"/>
              </a:rPr>
              <a:t> </a:t>
            </a:r>
            <a:r>
              <a:rPr lang="en-US" sz="3200" b="1" spc="-5" dirty="0">
                <a:latin typeface="Carlito"/>
                <a:cs typeface="Carlito"/>
              </a:rPr>
              <a:t>Files</a:t>
            </a:r>
            <a:endParaRPr lang="en-US" sz="3200" b="1" dirty="0">
              <a:latin typeface="Carlito"/>
              <a:cs typeface="Carlito"/>
            </a:endParaRPr>
          </a:p>
        </p:txBody>
      </p:sp>
      <p:sp>
        <p:nvSpPr>
          <p:cNvPr id="7" name="object 7">
            <a:extLst>
              <a:ext uri="{FF2B5EF4-FFF2-40B4-BE49-F238E27FC236}">
                <a16:creationId xmlns:a16="http://schemas.microsoft.com/office/drawing/2014/main" id="{78195823-77F1-473C-A8E6-AC3DA73F481A}"/>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59A6BC-0AB0-43DE-8664-3923DA836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22911"/>
            <a:ext cx="7996172" cy="5181600"/>
          </a:xfrm>
          <a:prstGeom prst="rect">
            <a:avLst/>
          </a:prstGeom>
          <a:effectLst>
            <a:glow rad="101600">
              <a:schemeClr val="accent1">
                <a:alpha val="40000"/>
              </a:schemeClr>
            </a:glow>
          </a:effectLst>
        </p:spPr>
      </p:pic>
      <p:sp>
        <p:nvSpPr>
          <p:cNvPr id="8" name="Arrow: Right 7">
            <a:extLst>
              <a:ext uri="{FF2B5EF4-FFF2-40B4-BE49-F238E27FC236}">
                <a16:creationId xmlns:a16="http://schemas.microsoft.com/office/drawing/2014/main" id="{4314BC0A-84E7-40F4-9478-757035673F2B}"/>
              </a:ext>
            </a:extLst>
          </p:cNvPr>
          <p:cNvSpPr/>
          <p:nvPr/>
        </p:nvSpPr>
        <p:spPr>
          <a:xfrm>
            <a:off x="1676400" y="4191000"/>
            <a:ext cx="685800" cy="304800"/>
          </a:xfrm>
          <a:prstGeom prst="rightArrow">
            <a:avLst>
              <a:gd name="adj1" fmla="val 36957"/>
              <a:gd name="adj2" fmla="val 82609"/>
            </a:avLst>
          </a:prstGeom>
          <a:solidFill>
            <a:srgbClr val="53BCFC"/>
          </a:solidFill>
          <a:ln>
            <a:solidFill>
              <a:srgbClr val="53B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3D6BD28-3A5C-469C-931E-37E5C8C63669}"/>
              </a:ext>
            </a:extLst>
          </p:cNvPr>
          <p:cNvSpPr txBox="1"/>
          <p:nvPr/>
        </p:nvSpPr>
        <p:spPr>
          <a:xfrm>
            <a:off x="2362200" y="5462646"/>
            <a:ext cx="6553200" cy="492443"/>
          </a:xfrm>
          <a:prstGeom prst="rect">
            <a:avLst/>
          </a:prstGeom>
          <a:noFill/>
        </p:spPr>
        <p:txBody>
          <a:bodyPr wrap="square" rtlCol="0">
            <a:spAutoFit/>
          </a:bodyPr>
          <a:lstStyle/>
          <a:p>
            <a:r>
              <a:rPr lang="en-US" sz="2600" i="1" spc="-5" dirty="0">
                <a:latin typeface="Carlito"/>
                <a:cs typeface="Carlito"/>
              </a:rPr>
              <a:t>This approach can be used </a:t>
            </a:r>
            <a:r>
              <a:rPr lang="en-US" sz="2600" b="1" i="1" spc="-5" dirty="0">
                <a:latin typeface="Carlito"/>
                <a:cs typeface="Carlito"/>
              </a:rPr>
              <a:t>to create a Folder</a:t>
            </a:r>
          </a:p>
        </p:txBody>
      </p:sp>
      <p:sp>
        <p:nvSpPr>
          <p:cNvPr id="7" name="object 7">
            <a:extLst>
              <a:ext uri="{FF2B5EF4-FFF2-40B4-BE49-F238E27FC236}">
                <a16:creationId xmlns:a16="http://schemas.microsoft.com/office/drawing/2014/main" id="{C0D31964-9909-44D7-A27F-7A74FA4F5E9D}"/>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
        <p:nvSpPr>
          <p:cNvPr id="3" name="Rectangle 2">
            <a:extLst>
              <a:ext uri="{FF2B5EF4-FFF2-40B4-BE49-F238E27FC236}">
                <a16:creationId xmlns:a16="http://schemas.microsoft.com/office/drawing/2014/main" id="{92101EE2-4E07-4FFF-A8BC-2C72E73E2D35}"/>
              </a:ext>
            </a:extLst>
          </p:cNvPr>
          <p:cNvSpPr/>
          <p:nvPr/>
        </p:nvSpPr>
        <p:spPr>
          <a:xfrm>
            <a:off x="5570483" y="154441"/>
            <a:ext cx="4330689" cy="402606"/>
          </a:xfrm>
          <a:prstGeom prst="rect">
            <a:avLst/>
          </a:prstGeom>
          <a:noFill/>
          <a:ln w="76200">
            <a:solidFill>
              <a:srgbClr val="53B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429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58FBF4-7BD8-4786-BE38-6F9A2A34CA77}"/>
              </a:ext>
            </a:extLst>
          </p:cNvPr>
          <p:cNvSpPr txBox="1"/>
          <p:nvPr/>
        </p:nvSpPr>
        <p:spPr>
          <a:xfrm>
            <a:off x="2667000" y="156883"/>
            <a:ext cx="6705600" cy="441146"/>
          </a:xfrm>
          <a:prstGeom prst="rect">
            <a:avLst/>
          </a:prstGeom>
          <a:noFill/>
        </p:spPr>
        <p:txBody>
          <a:bodyPr wrap="square">
            <a:spAutoFit/>
          </a:bodyPr>
          <a:lstStyle/>
          <a:p>
            <a:pPr marL="12700">
              <a:lnSpc>
                <a:spcPts val="2520"/>
              </a:lnSpc>
              <a:spcBef>
                <a:spcPts val="100"/>
              </a:spcBef>
            </a:pPr>
            <a:r>
              <a:rPr lang="en-US" sz="3200" b="1" spc="-5" dirty="0">
                <a:latin typeface="Carlito"/>
                <a:cs typeface="Carlito"/>
              </a:rPr>
              <a:t>Creating, Renaming, </a:t>
            </a:r>
            <a:r>
              <a:rPr lang="en-US" sz="3200" b="1" dirty="0">
                <a:latin typeface="Carlito"/>
                <a:cs typeface="Carlito"/>
              </a:rPr>
              <a:t>and </a:t>
            </a:r>
            <a:r>
              <a:rPr lang="en-US" sz="3200" b="1" spc="-5" dirty="0">
                <a:latin typeface="Carlito"/>
                <a:cs typeface="Carlito"/>
              </a:rPr>
              <a:t>Deleting</a:t>
            </a:r>
            <a:r>
              <a:rPr lang="en-US" sz="3200" b="1" dirty="0">
                <a:latin typeface="Carlito"/>
                <a:cs typeface="Carlito"/>
              </a:rPr>
              <a:t> </a:t>
            </a:r>
            <a:r>
              <a:rPr lang="en-US" sz="3200" b="1" spc="-5" dirty="0">
                <a:latin typeface="Carlito"/>
                <a:cs typeface="Carlito"/>
              </a:rPr>
              <a:t>Files</a:t>
            </a:r>
            <a:endParaRPr lang="en-US" sz="3200" b="1" dirty="0">
              <a:latin typeface="Carlito"/>
              <a:cs typeface="Carlito"/>
            </a:endParaRPr>
          </a:p>
        </p:txBody>
      </p:sp>
      <p:sp>
        <p:nvSpPr>
          <p:cNvPr id="5" name="Text Placeholder 4">
            <a:extLst>
              <a:ext uri="{FF2B5EF4-FFF2-40B4-BE49-F238E27FC236}">
                <a16:creationId xmlns:a16="http://schemas.microsoft.com/office/drawing/2014/main" id="{8FD8B3F1-2461-458D-8CC9-4F99FFB7A099}"/>
              </a:ext>
            </a:extLst>
          </p:cNvPr>
          <p:cNvSpPr>
            <a:spLocks noGrp="1"/>
          </p:cNvSpPr>
          <p:nvPr>
            <p:ph type="body" idx="1"/>
          </p:nvPr>
        </p:nvSpPr>
        <p:spPr>
          <a:xfrm>
            <a:off x="1790700" y="669747"/>
            <a:ext cx="8458200" cy="5632311"/>
          </a:xfrm>
        </p:spPr>
        <p:txBody>
          <a:bodyPr>
            <a:normAutofit fontScale="92500" lnSpcReduction="20000"/>
          </a:bodyPr>
          <a:lstStyle/>
          <a:p>
            <a:pPr marL="0" indent="0">
              <a:lnSpc>
                <a:spcPct val="110000"/>
              </a:lnSpc>
              <a:buNone/>
            </a:pPr>
            <a:r>
              <a:rPr lang="en-US" sz="3000" b="1" dirty="0"/>
              <a:t>Creating a File </a:t>
            </a:r>
          </a:p>
          <a:p>
            <a:pPr marL="0" indent="0">
              <a:lnSpc>
                <a:spcPct val="110000"/>
              </a:lnSpc>
              <a:buNone/>
            </a:pPr>
            <a:r>
              <a:rPr lang="en-US" dirty="0"/>
              <a:t>Another approach is creating a file using notepad. The steps involved are as follows;</a:t>
            </a:r>
          </a:p>
          <a:p>
            <a:pPr marL="457200" indent="-457200">
              <a:lnSpc>
                <a:spcPct val="110000"/>
              </a:lnSpc>
              <a:buFont typeface="Wingdings" panose="05000000000000000000" pitchFamily="2" charset="2"/>
              <a:buChar char="§"/>
            </a:pPr>
            <a:r>
              <a:rPr lang="en-US" dirty="0"/>
              <a:t>Click on Start and type </a:t>
            </a:r>
            <a:r>
              <a:rPr lang="en-US" i="1" dirty="0"/>
              <a:t>notepad,</a:t>
            </a:r>
            <a:r>
              <a:rPr lang="en-US" dirty="0"/>
              <a:t> then open it. </a:t>
            </a:r>
          </a:p>
          <a:p>
            <a:pPr marL="457200" indent="-457200">
              <a:lnSpc>
                <a:spcPct val="110000"/>
              </a:lnSpc>
              <a:buFont typeface="Wingdings" panose="05000000000000000000" pitchFamily="2" charset="2"/>
              <a:buChar char="§"/>
            </a:pPr>
            <a:r>
              <a:rPr lang="en-US" dirty="0"/>
              <a:t>Type the file’s content</a:t>
            </a:r>
          </a:p>
          <a:p>
            <a:pPr marL="457200" indent="-457200">
              <a:lnSpc>
                <a:spcPct val="110000"/>
              </a:lnSpc>
              <a:buFont typeface="Wingdings" panose="05000000000000000000" pitchFamily="2" charset="2"/>
              <a:buChar char="§"/>
            </a:pPr>
            <a:r>
              <a:rPr lang="en-US" dirty="0"/>
              <a:t>Click on File at the menu bar and select </a:t>
            </a:r>
            <a:r>
              <a:rPr lang="en-US" b="1" dirty="0"/>
              <a:t>Save. </a:t>
            </a:r>
          </a:p>
          <a:p>
            <a:pPr marL="0" indent="0">
              <a:lnSpc>
                <a:spcPct val="110000"/>
              </a:lnSpc>
              <a:buNone/>
            </a:pPr>
            <a:r>
              <a:rPr lang="en-US" dirty="0"/>
              <a:t>	</a:t>
            </a:r>
            <a:r>
              <a:rPr lang="en-US" b="1" dirty="0"/>
              <a:t>OR</a:t>
            </a:r>
            <a:r>
              <a:rPr lang="en-US" dirty="0"/>
              <a:t>  Press </a:t>
            </a:r>
            <a:r>
              <a:rPr lang="en-US" b="1" dirty="0"/>
              <a:t>CTRL + S </a:t>
            </a:r>
            <a:r>
              <a:rPr lang="en-US" dirty="0"/>
              <a:t>to save.</a:t>
            </a:r>
          </a:p>
          <a:p>
            <a:pPr marL="457200" indent="-457200">
              <a:lnSpc>
                <a:spcPct val="110000"/>
              </a:lnSpc>
              <a:buFont typeface="Wingdings" panose="05000000000000000000" pitchFamily="2" charset="2"/>
              <a:buChar char="§"/>
            </a:pPr>
            <a:r>
              <a:rPr lang="en-US" dirty="0"/>
              <a:t>Browse to the folder you want the file to be.</a:t>
            </a:r>
          </a:p>
          <a:p>
            <a:pPr marL="457200" indent="-457200">
              <a:lnSpc>
                <a:spcPct val="110000"/>
              </a:lnSpc>
              <a:buFont typeface="Wingdings" panose="05000000000000000000" pitchFamily="2" charset="2"/>
              <a:buChar char="§"/>
            </a:pPr>
            <a:r>
              <a:rPr lang="en-US" dirty="0"/>
              <a:t>In the </a:t>
            </a:r>
            <a:r>
              <a:rPr lang="en-US" b="1" dirty="0"/>
              <a:t>Save as Type</a:t>
            </a:r>
            <a:r>
              <a:rPr lang="en-US" dirty="0"/>
              <a:t> drop down box, select the </a:t>
            </a:r>
            <a:r>
              <a:rPr lang="en-US" i="1" dirty="0"/>
              <a:t>file extension you want </a:t>
            </a:r>
            <a:r>
              <a:rPr lang="en-US" dirty="0"/>
              <a:t>and type the preferred </a:t>
            </a:r>
            <a:r>
              <a:rPr lang="en-US" b="1" i="1" dirty="0"/>
              <a:t>filename</a:t>
            </a:r>
            <a:r>
              <a:rPr lang="en-US" dirty="0"/>
              <a:t>, OR</a:t>
            </a:r>
          </a:p>
          <a:p>
            <a:pPr marL="457200" indent="-457200">
              <a:lnSpc>
                <a:spcPct val="110000"/>
              </a:lnSpc>
              <a:buFont typeface="Wingdings" panose="05000000000000000000" pitchFamily="2" charset="2"/>
              <a:buChar char="§"/>
            </a:pPr>
            <a:r>
              <a:rPr lang="en-US" dirty="0"/>
              <a:t> Select </a:t>
            </a:r>
            <a:r>
              <a:rPr lang="en-US" b="1" i="1" dirty="0"/>
              <a:t>all</a:t>
            </a:r>
            <a:r>
              <a:rPr lang="en-US" dirty="0"/>
              <a:t> and type the </a:t>
            </a:r>
            <a:r>
              <a:rPr lang="en-US" i="1" dirty="0"/>
              <a:t>preferred filename with the desired extension</a:t>
            </a:r>
            <a:r>
              <a:rPr lang="en-US" dirty="0"/>
              <a:t> (separated by a period .)</a:t>
            </a:r>
            <a:endParaRPr lang="en-US" b="1" dirty="0"/>
          </a:p>
        </p:txBody>
      </p:sp>
      <p:sp>
        <p:nvSpPr>
          <p:cNvPr id="7" name="object 7">
            <a:extLst>
              <a:ext uri="{FF2B5EF4-FFF2-40B4-BE49-F238E27FC236}">
                <a16:creationId xmlns:a16="http://schemas.microsoft.com/office/drawing/2014/main" id="{93EECC90-3B3B-49B1-80F7-93450C682C80}"/>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599978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6BF425-87BB-448A-AA6A-91A535F93CEC}"/>
              </a:ext>
            </a:extLst>
          </p:cNvPr>
          <p:cNvSpPr>
            <a:spLocks noGrp="1"/>
          </p:cNvSpPr>
          <p:nvPr>
            <p:ph type="body" idx="1"/>
          </p:nvPr>
        </p:nvSpPr>
        <p:spPr>
          <a:xfrm>
            <a:off x="3657601" y="5677594"/>
            <a:ext cx="4419600" cy="400110"/>
          </a:xfrm>
        </p:spPr>
        <p:txBody>
          <a:bodyPr>
            <a:normAutofit fontScale="92500" lnSpcReduction="10000"/>
          </a:bodyPr>
          <a:lstStyle/>
          <a:p>
            <a:pPr algn="ctr"/>
            <a:r>
              <a:rPr lang="en-US" sz="2600" b="1" dirty="0"/>
              <a:t>Creating a file using Notepad</a:t>
            </a:r>
          </a:p>
        </p:txBody>
      </p:sp>
      <p:pic>
        <p:nvPicPr>
          <p:cNvPr id="6" name="Picture 5">
            <a:extLst>
              <a:ext uri="{FF2B5EF4-FFF2-40B4-BE49-F238E27FC236}">
                <a16:creationId xmlns:a16="http://schemas.microsoft.com/office/drawing/2014/main" id="{1D967D24-B8CA-41E2-AE8A-A1432B1A3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499" y="76201"/>
            <a:ext cx="8763000" cy="5450623"/>
          </a:xfrm>
          <a:prstGeom prst="rect">
            <a:avLst/>
          </a:prstGeom>
          <a:effectLst>
            <a:glow rad="101600">
              <a:schemeClr val="accent1">
                <a:alpha val="40000"/>
              </a:schemeClr>
            </a:glow>
          </a:effectLst>
        </p:spPr>
      </p:pic>
      <p:sp>
        <p:nvSpPr>
          <p:cNvPr id="5" name="object 7">
            <a:extLst>
              <a:ext uri="{FF2B5EF4-FFF2-40B4-BE49-F238E27FC236}">
                <a16:creationId xmlns:a16="http://schemas.microsoft.com/office/drawing/2014/main" id="{9B554180-2812-403E-A5DF-A312BA311929}"/>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179964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52600" y="679526"/>
            <a:ext cx="8763000" cy="6006131"/>
          </a:xfrm>
          <a:prstGeom prst="rect">
            <a:avLst/>
          </a:prstGeom>
        </p:spPr>
        <p:txBody>
          <a:bodyPr vert="horz" wrap="square" lIns="0" tIns="47625" rIns="0" bIns="0" rtlCol="0">
            <a:spAutoFit/>
          </a:bodyPr>
          <a:lstStyle/>
          <a:p>
            <a:pPr marL="12700" marR="5080">
              <a:spcBef>
                <a:spcPts val="375"/>
              </a:spcBef>
            </a:pPr>
            <a:r>
              <a:rPr lang="en-US" sz="2800" b="1" dirty="0">
                <a:latin typeface="Carlito"/>
                <a:cs typeface="Carlito"/>
              </a:rPr>
              <a:t>Renaming a File</a:t>
            </a:r>
          </a:p>
          <a:p>
            <a:pPr marL="12700" marR="5080">
              <a:spcBef>
                <a:spcPts val="375"/>
              </a:spcBef>
            </a:pPr>
            <a:r>
              <a:rPr lang="en-US" sz="2600" dirty="0">
                <a:latin typeface="Carlito"/>
                <a:cs typeface="Carlito"/>
              </a:rPr>
              <a:t>To rename a file means to change it’s filename and give it a new filename.</a:t>
            </a:r>
          </a:p>
          <a:p>
            <a:pPr marL="12700" marR="5080">
              <a:spcBef>
                <a:spcPts val="375"/>
              </a:spcBef>
            </a:pPr>
            <a:r>
              <a:rPr sz="2600" dirty="0">
                <a:latin typeface="Carlito"/>
                <a:cs typeface="Carlito"/>
              </a:rPr>
              <a:t>Once </a:t>
            </a:r>
            <a:r>
              <a:rPr sz="2600" spc="-10" dirty="0">
                <a:latin typeface="Carlito"/>
                <a:cs typeface="Carlito"/>
              </a:rPr>
              <a:t>you </a:t>
            </a:r>
            <a:r>
              <a:rPr sz="2600" spc="-20" dirty="0">
                <a:latin typeface="Carlito"/>
                <a:cs typeface="Carlito"/>
              </a:rPr>
              <a:t>have </a:t>
            </a:r>
            <a:r>
              <a:rPr sz="2600" spc="-10" dirty="0">
                <a:latin typeface="Carlito"/>
                <a:cs typeface="Carlito"/>
              </a:rPr>
              <a:t>created </a:t>
            </a:r>
            <a:r>
              <a:rPr sz="2600" dirty="0">
                <a:latin typeface="Carlito"/>
                <a:cs typeface="Carlito"/>
              </a:rPr>
              <a:t>a </a:t>
            </a:r>
            <a:r>
              <a:rPr sz="2600" spc="-5" dirty="0">
                <a:latin typeface="Carlito"/>
                <a:cs typeface="Carlito"/>
              </a:rPr>
              <a:t>file, </a:t>
            </a:r>
            <a:r>
              <a:rPr sz="2600" spc="-10" dirty="0">
                <a:latin typeface="Carlito"/>
                <a:cs typeface="Carlito"/>
              </a:rPr>
              <a:t>you </a:t>
            </a:r>
            <a:r>
              <a:rPr sz="2600" spc="-5" dirty="0">
                <a:latin typeface="Carlito"/>
                <a:cs typeface="Carlito"/>
              </a:rPr>
              <a:t>can rename it </a:t>
            </a:r>
            <a:r>
              <a:rPr sz="2600" dirty="0">
                <a:latin typeface="Carlito"/>
                <a:cs typeface="Carlito"/>
              </a:rPr>
              <a:t>if </a:t>
            </a:r>
            <a:r>
              <a:rPr sz="2600" spc="-10" dirty="0">
                <a:latin typeface="Carlito"/>
                <a:cs typeface="Carlito"/>
              </a:rPr>
              <a:t>you </a:t>
            </a:r>
            <a:r>
              <a:rPr sz="2600" dirty="0">
                <a:latin typeface="Carlito"/>
                <a:cs typeface="Carlito"/>
              </a:rPr>
              <a:t>think </a:t>
            </a:r>
            <a:r>
              <a:rPr sz="2600" spc="-5" dirty="0">
                <a:latin typeface="Carlito"/>
                <a:cs typeface="Carlito"/>
              </a:rPr>
              <a:t>that </a:t>
            </a:r>
            <a:r>
              <a:rPr sz="2600" dirty="0">
                <a:latin typeface="Carlito"/>
                <a:cs typeface="Carlito"/>
              </a:rPr>
              <a:t>the </a:t>
            </a:r>
            <a:r>
              <a:rPr sz="2600" spc="-10" dirty="0">
                <a:latin typeface="Carlito"/>
                <a:cs typeface="Carlito"/>
              </a:rPr>
              <a:t>current </a:t>
            </a:r>
            <a:r>
              <a:rPr sz="2600" spc="-5" dirty="0">
                <a:latin typeface="Carlito"/>
                <a:cs typeface="Carlito"/>
              </a:rPr>
              <a:t>file  name does not help </a:t>
            </a:r>
            <a:r>
              <a:rPr sz="2600" spc="-10" dirty="0">
                <a:latin typeface="Carlito"/>
                <a:cs typeface="Carlito"/>
              </a:rPr>
              <a:t>you </a:t>
            </a:r>
            <a:r>
              <a:rPr sz="2600" spc="-15" dirty="0">
                <a:latin typeface="Carlito"/>
                <a:cs typeface="Carlito"/>
              </a:rPr>
              <a:t>to </a:t>
            </a:r>
            <a:r>
              <a:rPr sz="2600" spc="-5" dirty="0">
                <a:latin typeface="Carlito"/>
                <a:cs typeface="Carlito"/>
              </a:rPr>
              <a:t>easily identify what </a:t>
            </a:r>
            <a:r>
              <a:rPr sz="2600" dirty="0">
                <a:latin typeface="Carlito"/>
                <a:cs typeface="Carlito"/>
              </a:rPr>
              <a:t>the </a:t>
            </a:r>
            <a:r>
              <a:rPr sz="2600" spc="-5" dirty="0">
                <a:latin typeface="Carlito"/>
                <a:cs typeface="Carlito"/>
              </a:rPr>
              <a:t>file </a:t>
            </a:r>
            <a:r>
              <a:rPr sz="2600" dirty="0">
                <a:latin typeface="Carlito"/>
                <a:cs typeface="Carlito"/>
              </a:rPr>
              <a:t>is all</a:t>
            </a:r>
            <a:r>
              <a:rPr sz="2600" spc="40" dirty="0">
                <a:latin typeface="Carlito"/>
                <a:cs typeface="Carlito"/>
              </a:rPr>
              <a:t> </a:t>
            </a:r>
            <a:r>
              <a:rPr sz="2600" dirty="0">
                <a:latin typeface="Carlito"/>
                <a:cs typeface="Carlito"/>
              </a:rPr>
              <a:t>about.</a:t>
            </a:r>
            <a:endParaRPr lang="en-US" sz="2600" dirty="0">
              <a:latin typeface="Carlito"/>
              <a:cs typeface="Carlito"/>
            </a:endParaRPr>
          </a:p>
          <a:p>
            <a:pPr marL="12700" marR="5080">
              <a:spcBef>
                <a:spcPts val="375"/>
              </a:spcBef>
            </a:pPr>
            <a:r>
              <a:rPr lang="en-US" sz="2600" b="1" dirty="0">
                <a:latin typeface="Carlito"/>
                <a:cs typeface="Carlito"/>
              </a:rPr>
              <a:t>To rename a file,</a:t>
            </a:r>
          </a:p>
          <a:p>
            <a:pPr marL="568325" indent="-400050">
              <a:spcBef>
                <a:spcPts val="420"/>
              </a:spcBef>
              <a:buChar char="•"/>
              <a:tabLst>
                <a:tab pos="514350" algn="l"/>
              </a:tabLst>
            </a:pPr>
            <a:r>
              <a:rPr lang="en-US" sz="2500" spc="-15" dirty="0">
                <a:latin typeface="Carlito"/>
                <a:cs typeface="Carlito"/>
              </a:rPr>
              <a:t>Locate your </a:t>
            </a:r>
            <a:r>
              <a:rPr lang="en-US" sz="2500" spc="-5" dirty="0">
                <a:latin typeface="Carlito"/>
                <a:cs typeface="Carlito"/>
              </a:rPr>
              <a:t>file (e.g. on </a:t>
            </a:r>
            <a:r>
              <a:rPr lang="en-US" sz="2500" spc="-10" dirty="0">
                <a:latin typeface="Carlito"/>
                <a:cs typeface="Carlito"/>
              </a:rPr>
              <a:t>desktop)</a:t>
            </a:r>
            <a:endParaRPr lang="en-US" sz="2500" dirty="0">
              <a:latin typeface="Carlito"/>
              <a:cs typeface="Carlito"/>
            </a:endParaRPr>
          </a:p>
          <a:p>
            <a:pPr marL="568325" indent="-400050">
              <a:spcBef>
                <a:spcPts val="325"/>
              </a:spcBef>
              <a:buFont typeface="Carlito"/>
              <a:buChar char="•"/>
              <a:tabLst>
                <a:tab pos="514350" algn="l"/>
              </a:tabLst>
            </a:pPr>
            <a:r>
              <a:rPr lang="en-US" sz="2500" b="1" spc="-5" dirty="0">
                <a:latin typeface="Carlito"/>
                <a:cs typeface="Carlito"/>
              </a:rPr>
              <a:t>Right-click </a:t>
            </a:r>
            <a:r>
              <a:rPr lang="en-US" sz="2500" dirty="0">
                <a:latin typeface="Carlito"/>
                <a:cs typeface="Carlito"/>
              </a:rPr>
              <a:t>the </a:t>
            </a:r>
            <a:r>
              <a:rPr lang="en-US" sz="2500" spc="-5" dirty="0">
                <a:latin typeface="Carlito"/>
                <a:cs typeface="Carlito"/>
              </a:rPr>
              <a:t>file</a:t>
            </a:r>
            <a:r>
              <a:rPr lang="en-US" sz="2500" spc="-20" dirty="0">
                <a:latin typeface="Carlito"/>
                <a:cs typeface="Carlito"/>
              </a:rPr>
              <a:t> </a:t>
            </a:r>
            <a:r>
              <a:rPr lang="en-US" sz="2500" spc="-10" dirty="0">
                <a:latin typeface="Carlito"/>
                <a:cs typeface="Carlito"/>
              </a:rPr>
              <a:t>icon.</a:t>
            </a:r>
            <a:endParaRPr lang="en-US" sz="2500" dirty="0">
              <a:latin typeface="Carlito"/>
              <a:cs typeface="Carlito"/>
            </a:endParaRPr>
          </a:p>
          <a:p>
            <a:pPr marL="568325" indent="-400050">
              <a:spcBef>
                <a:spcPts val="325"/>
              </a:spcBef>
              <a:buChar char="•"/>
              <a:tabLst>
                <a:tab pos="514350" algn="l"/>
              </a:tabLst>
            </a:pPr>
            <a:r>
              <a:rPr lang="en-US" sz="2500" spc="-5" dirty="0">
                <a:latin typeface="Carlito"/>
                <a:cs typeface="Carlito"/>
              </a:rPr>
              <a:t>Choose</a:t>
            </a:r>
            <a:r>
              <a:rPr lang="en-US" sz="2500" spc="-30" dirty="0">
                <a:latin typeface="Carlito"/>
                <a:cs typeface="Carlito"/>
              </a:rPr>
              <a:t> </a:t>
            </a:r>
            <a:r>
              <a:rPr lang="en-US" sz="2500" b="1" spc="-10" dirty="0">
                <a:latin typeface="Carlito"/>
                <a:cs typeface="Carlito"/>
              </a:rPr>
              <a:t>Rename</a:t>
            </a:r>
            <a:r>
              <a:rPr lang="en-US" sz="2500" spc="-10" dirty="0">
                <a:latin typeface="Carlito"/>
                <a:cs typeface="Carlito"/>
              </a:rPr>
              <a:t>.</a:t>
            </a:r>
            <a:endParaRPr lang="en-US" sz="2500" dirty="0">
              <a:latin typeface="Carlito"/>
              <a:cs typeface="Carlito"/>
            </a:endParaRPr>
          </a:p>
          <a:p>
            <a:pPr marL="568325" indent="-400050">
              <a:spcBef>
                <a:spcPts val="325"/>
              </a:spcBef>
              <a:buChar char="•"/>
              <a:tabLst>
                <a:tab pos="514350" algn="l"/>
              </a:tabLst>
            </a:pPr>
            <a:r>
              <a:rPr lang="en-US" sz="2500" spc="-5" dirty="0">
                <a:latin typeface="Carlito"/>
                <a:cs typeface="Carlito"/>
              </a:rPr>
              <a:t>The filename </a:t>
            </a:r>
            <a:r>
              <a:rPr lang="en-US" sz="2500" dirty="0">
                <a:latin typeface="Carlito"/>
                <a:cs typeface="Carlito"/>
              </a:rPr>
              <a:t>is </a:t>
            </a:r>
            <a:r>
              <a:rPr lang="en-US" sz="2500" b="1" spc="-10" dirty="0">
                <a:latin typeface="Carlito"/>
                <a:cs typeface="Carlito"/>
              </a:rPr>
              <a:t>highlighted </a:t>
            </a:r>
            <a:r>
              <a:rPr lang="en-US" sz="2500" b="1" dirty="0">
                <a:latin typeface="Carlito"/>
                <a:cs typeface="Carlito"/>
              </a:rPr>
              <a:t>in blue</a:t>
            </a:r>
            <a:r>
              <a:rPr lang="en-US" sz="2500" dirty="0">
                <a:latin typeface="Carlito"/>
                <a:cs typeface="Carlito"/>
              </a:rPr>
              <a:t>, </a:t>
            </a:r>
            <a:r>
              <a:rPr lang="en-US" sz="2500" spc="-10" dirty="0">
                <a:latin typeface="Carlito"/>
                <a:cs typeface="Carlito"/>
              </a:rPr>
              <a:t>ready </a:t>
            </a:r>
            <a:r>
              <a:rPr lang="en-US" sz="2500" dirty="0">
                <a:latin typeface="Carlito"/>
                <a:cs typeface="Carlito"/>
              </a:rPr>
              <a:t>to be </a:t>
            </a:r>
            <a:r>
              <a:rPr lang="en-US" sz="2500" spc="-10" dirty="0">
                <a:latin typeface="Carlito"/>
                <a:cs typeface="Carlito"/>
              </a:rPr>
              <a:t>retyped.</a:t>
            </a:r>
            <a:endParaRPr lang="en-US" sz="2500" dirty="0">
              <a:latin typeface="Carlito"/>
              <a:cs typeface="Carlito"/>
            </a:endParaRPr>
          </a:p>
          <a:p>
            <a:pPr marL="568325" indent="-400050">
              <a:spcBef>
                <a:spcPts val="275"/>
              </a:spcBef>
              <a:buChar char="•"/>
              <a:tabLst>
                <a:tab pos="514350" algn="l"/>
              </a:tabLst>
            </a:pPr>
            <a:r>
              <a:rPr lang="en-US" sz="2500" spc="-30" dirty="0">
                <a:latin typeface="Carlito"/>
                <a:cs typeface="Carlito"/>
              </a:rPr>
              <a:t>Type </a:t>
            </a:r>
            <a:r>
              <a:rPr lang="en-US" sz="2500" b="1" dirty="0">
                <a:latin typeface="Carlito"/>
                <a:cs typeface="Carlito"/>
              </a:rPr>
              <a:t>a </a:t>
            </a:r>
            <a:r>
              <a:rPr lang="en-US" sz="2500" b="1" spc="-5" dirty="0">
                <a:latin typeface="Carlito"/>
                <a:cs typeface="Carlito"/>
              </a:rPr>
              <a:t>new </a:t>
            </a:r>
            <a:r>
              <a:rPr lang="en-US" sz="2500" b="1" dirty="0">
                <a:latin typeface="Carlito"/>
                <a:cs typeface="Carlito"/>
              </a:rPr>
              <a:t>name </a:t>
            </a:r>
            <a:r>
              <a:rPr lang="en-US" sz="2500" dirty="0">
                <a:latin typeface="Carlito"/>
                <a:cs typeface="Carlito"/>
              </a:rPr>
              <a:t>and </a:t>
            </a:r>
            <a:r>
              <a:rPr lang="en-US" sz="2500" spc="-10" dirty="0">
                <a:latin typeface="Carlito"/>
                <a:cs typeface="Carlito"/>
              </a:rPr>
              <a:t>press</a:t>
            </a:r>
            <a:r>
              <a:rPr lang="en-US" sz="2500" spc="-45" dirty="0">
                <a:latin typeface="Carlito"/>
                <a:cs typeface="Carlito"/>
              </a:rPr>
              <a:t> </a:t>
            </a:r>
            <a:r>
              <a:rPr lang="en-US" sz="2500" spc="-60" dirty="0">
                <a:latin typeface="Carlito"/>
                <a:cs typeface="Carlito"/>
              </a:rPr>
              <a:t>Enter.</a:t>
            </a:r>
            <a:endParaRPr lang="en-US" sz="2500" dirty="0">
              <a:latin typeface="Carlito"/>
              <a:cs typeface="Carlito"/>
            </a:endParaRPr>
          </a:p>
          <a:p>
            <a:pPr marL="568325" indent="-400050">
              <a:spcBef>
                <a:spcPts val="325"/>
              </a:spcBef>
              <a:buChar char="•"/>
              <a:tabLst>
                <a:tab pos="514350" algn="l"/>
              </a:tabLst>
            </a:pPr>
            <a:r>
              <a:rPr lang="en-US" sz="2500" spc="-5" dirty="0">
                <a:latin typeface="Carlito"/>
                <a:cs typeface="Carlito"/>
              </a:rPr>
              <a:t>The file </a:t>
            </a:r>
            <a:r>
              <a:rPr lang="en-US" sz="2500" dirty="0">
                <a:latin typeface="Carlito"/>
                <a:cs typeface="Carlito"/>
              </a:rPr>
              <a:t>is </a:t>
            </a:r>
            <a:r>
              <a:rPr lang="en-US" sz="2500" b="1" spc="-10" dirty="0">
                <a:latin typeface="Carlito"/>
                <a:cs typeface="Carlito"/>
              </a:rPr>
              <a:t>renamed</a:t>
            </a:r>
            <a:r>
              <a:rPr lang="en-US" sz="2500" spc="-10" dirty="0">
                <a:latin typeface="Carlito"/>
                <a:cs typeface="Carlito"/>
              </a:rPr>
              <a:t>.</a:t>
            </a:r>
            <a:endParaRPr lang="en-US" sz="2500" dirty="0">
              <a:latin typeface="Carlito"/>
              <a:cs typeface="Carlito"/>
            </a:endParaRPr>
          </a:p>
          <a:p>
            <a:pPr marL="12700" marR="5080">
              <a:spcBef>
                <a:spcPts val="375"/>
              </a:spcBef>
            </a:pPr>
            <a:endParaRPr sz="2500" dirty="0">
              <a:latin typeface="Carlito"/>
              <a:cs typeface="Carlito"/>
            </a:endParaRPr>
          </a:p>
        </p:txBody>
      </p:sp>
      <p:sp>
        <p:nvSpPr>
          <p:cNvPr id="5" name="object 5"/>
          <p:cNvSpPr txBox="1"/>
          <p:nvPr/>
        </p:nvSpPr>
        <p:spPr>
          <a:xfrm>
            <a:off x="2133601" y="236513"/>
            <a:ext cx="6910705" cy="469359"/>
          </a:xfrm>
          <a:prstGeom prst="rect">
            <a:avLst/>
          </a:prstGeom>
        </p:spPr>
        <p:txBody>
          <a:bodyPr vert="horz" wrap="square" lIns="0" tIns="53340" rIns="0" bIns="0" rtlCol="0">
            <a:spAutoFit/>
          </a:bodyPr>
          <a:lstStyle/>
          <a:p>
            <a:pPr marL="927100" indent="-915035">
              <a:spcBef>
                <a:spcPts val="420"/>
              </a:spcBef>
              <a:buChar char="•"/>
              <a:tabLst>
                <a:tab pos="927100" algn="l"/>
                <a:tab pos="927735" algn="l"/>
              </a:tabLst>
            </a:pPr>
            <a:endParaRPr sz="2700" dirty="0">
              <a:latin typeface="Carlito"/>
              <a:cs typeface="Carlito"/>
            </a:endParaRPr>
          </a:p>
        </p:txBody>
      </p:sp>
      <p:sp>
        <p:nvSpPr>
          <p:cNvPr id="10" name="TextBox 9">
            <a:extLst>
              <a:ext uri="{FF2B5EF4-FFF2-40B4-BE49-F238E27FC236}">
                <a16:creationId xmlns:a16="http://schemas.microsoft.com/office/drawing/2014/main" id="{9E1E17E2-A4D5-44E0-AAA5-C2A054B078A6}"/>
              </a:ext>
            </a:extLst>
          </p:cNvPr>
          <p:cNvSpPr txBox="1"/>
          <p:nvPr/>
        </p:nvSpPr>
        <p:spPr>
          <a:xfrm>
            <a:off x="2667000" y="228600"/>
            <a:ext cx="6705600" cy="441146"/>
          </a:xfrm>
          <a:prstGeom prst="rect">
            <a:avLst/>
          </a:prstGeom>
          <a:noFill/>
        </p:spPr>
        <p:txBody>
          <a:bodyPr wrap="square">
            <a:spAutoFit/>
          </a:bodyPr>
          <a:lstStyle/>
          <a:p>
            <a:pPr marL="12700">
              <a:lnSpc>
                <a:spcPts val="2520"/>
              </a:lnSpc>
              <a:spcBef>
                <a:spcPts val="100"/>
              </a:spcBef>
            </a:pPr>
            <a:r>
              <a:rPr lang="en-US" sz="3200" b="1" spc="-5" dirty="0">
                <a:latin typeface="Carlito"/>
                <a:cs typeface="Carlito"/>
              </a:rPr>
              <a:t>Creating, Renaming, </a:t>
            </a:r>
            <a:r>
              <a:rPr lang="en-US" sz="3200" b="1" dirty="0">
                <a:latin typeface="Carlito"/>
                <a:cs typeface="Carlito"/>
              </a:rPr>
              <a:t>and </a:t>
            </a:r>
            <a:r>
              <a:rPr lang="en-US" sz="3200" b="1" spc="-5" dirty="0">
                <a:latin typeface="Carlito"/>
                <a:cs typeface="Carlito"/>
              </a:rPr>
              <a:t>Deleting</a:t>
            </a:r>
            <a:r>
              <a:rPr lang="en-US" sz="3200" b="1" dirty="0">
                <a:latin typeface="Carlito"/>
                <a:cs typeface="Carlito"/>
              </a:rPr>
              <a:t> </a:t>
            </a:r>
            <a:r>
              <a:rPr lang="en-US" sz="3200" b="1" spc="-5" dirty="0">
                <a:latin typeface="Carlito"/>
                <a:cs typeface="Carlito"/>
              </a:rPr>
              <a:t>Files</a:t>
            </a:r>
            <a:endParaRPr lang="en-US" sz="3200" b="1" dirty="0">
              <a:latin typeface="Carlito"/>
              <a:cs typeface="Carlito"/>
            </a:endParaRPr>
          </a:p>
        </p:txBody>
      </p:sp>
      <p:sp>
        <p:nvSpPr>
          <p:cNvPr id="6" name="object 7">
            <a:extLst>
              <a:ext uri="{FF2B5EF4-FFF2-40B4-BE49-F238E27FC236}">
                <a16:creationId xmlns:a16="http://schemas.microsoft.com/office/drawing/2014/main" id="{D4FBF323-E858-4A3F-9F6B-1DDD5A9F57E5}"/>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B995D8-3A5B-44AE-A5AF-73938265B6DD}"/>
              </a:ext>
            </a:extLst>
          </p:cNvPr>
          <p:cNvSpPr>
            <a:spLocks noGrp="1"/>
          </p:cNvSpPr>
          <p:nvPr>
            <p:ph type="body" idx="1"/>
          </p:nvPr>
        </p:nvSpPr>
        <p:spPr>
          <a:xfrm>
            <a:off x="2516813" y="1143000"/>
            <a:ext cx="2826295" cy="3048000"/>
          </a:xfrm>
        </p:spPr>
        <p:txBody>
          <a:bodyPr>
            <a:normAutofit fontScale="85000" lnSpcReduction="10000"/>
          </a:bodyPr>
          <a:lstStyle/>
          <a:p>
            <a:pPr marL="0" indent="0">
              <a:lnSpc>
                <a:spcPct val="120000"/>
              </a:lnSpc>
              <a:buNone/>
            </a:pPr>
            <a:r>
              <a:rPr lang="en-US" sz="4400" dirty="0"/>
              <a:t>Pop-up options upon Right-clicking a File </a:t>
            </a:r>
          </a:p>
        </p:txBody>
      </p:sp>
      <p:pic>
        <p:nvPicPr>
          <p:cNvPr id="8" name="Picture 7">
            <a:extLst>
              <a:ext uri="{FF2B5EF4-FFF2-40B4-BE49-F238E27FC236}">
                <a16:creationId xmlns:a16="http://schemas.microsoft.com/office/drawing/2014/main" id="{D1377EA2-CB5B-4132-BAC6-EBD48409A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43858"/>
            <a:ext cx="3581400" cy="6128343"/>
          </a:xfrm>
          <a:prstGeom prst="rect">
            <a:avLst/>
          </a:prstGeom>
          <a:effectLst>
            <a:glow rad="101600">
              <a:schemeClr val="accent1">
                <a:alpha val="40000"/>
              </a:schemeClr>
            </a:glow>
          </a:effectLst>
        </p:spPr>
      </p:pic>
      <p:sp>
        <p:nvSpPr>
          <p:cNvPr id="5" name="object 7">
            <a:extLst>
              <a:ext uri="{FF2B5EF4-FFF2-40B4-BE49-F238E27FC236}">
                <a16:creationId xmlns:a16="http://schemas.microsoft.com/office/drawing/2014/main" id="{6A258D2D-B7CE-4B03-9EF0-560D6EED0BCB}"/>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08422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2155"/>
          </a:xfrm>
        </p:spPr>
        <p:txBody>
          <a:bodyPr>
            <a:normAutofit fontScale="90000"/>
          </a:bodyPr>
          <a:lstStyle/>
          <a:p>
            <a:pPr algn="ctr"/>
            <a:r>
              <a:rPr lang="en-US" sz="6000" b="1" dirty="0">
                <a:latin typeface="Carlito"/>
              </a:rPr>
              <a:t>Start Menu: The Left Side</a:t>
            </a:r>
            <a:endParaRPr lang="en-US" sz="6000" dirty="0">
              <a:latin typeface="Carlito"/>
            </a:endParaRPr>
          </a:p>
        </p:txBody>
      </p:sp>
      <p:sp>
        <p:nvSpPr>
          <p:cNvPr id="4" name="Content Placeholder 3"/>
          <p:cNvSpPr>
            <a:spLocks noGrp="1"/>
          </p:cNvSpPr>
          <p:nvPr>
            <p:ph sz="half" idx="2"/>
          </p:nvPr>
        </p:nvSpPr>
        <p:spPr>
          <a:xfrm>
            <a:off x="6172200" y="1097280"/>
            <a:ext cx="5181600" cy="5079683"/>
          </a:xfrm>
        </p:spPr>
        <p:txBody>
          <a:bodyPr>
            <a:noAutofit/>
          </a:bodyPr>
          <a:lstStyle/>
          <a:p>
            <a:r>
              <a:rPr lang="en-US" sz="3200" dirty="0">
                <a:latin typeface="Carlito"/>
              </a:rPr>
              <a:t>The left side is meant to be managed and run entirely by Windows itself.</a:t>
            </a:r>
          </a:p>
          <a:p>
            <a:r>
              <a:rPr lang="en-US" sz="3200" dirty="0">
                <a:latin typeface="Carlito"/>
              </a:rPr>
              <a:t>With the left column showing </a:t>
            </a:r>
            <a:r>
              <a:rPr lang="en-US" sz="3200" b="1" dirty="0">
                <a:latin typeface="Carlito"/>
              </a:rPr>
              <a:t>pinned</a:t>
            </a:r>
            <a:r>
              <a:rPr lang="en-US" sz="3200" dirty="0">
                <a:latin typeface="Carlito"/>
              </a:rPr>
              <a:t>, </a:t>
            </a:r>
            <a:r>
              <a:rPr lang="en-US" sz="3200" b="1" dirty="0">
                <a:latin typeface="Carlito"/>
              </a:rPr>
              <a:t>recently</a:t>
            </a:r>
            <a:r>
              <a:rPr lang="en-US" sz="3200" dirty="0">
                <a:latin typeface="Carlito"/>
              </a:rPr>
              <a:t> and </a:t>
            </a:r>
            <a:r>
              <a:rPr lang="en-US" sz="3200" b="1" dirty="0">
                <a:latin typeface="Carlito"/>
              </a:rPr>
              <a:t>most-used apps</a:t>
            </a:r>
            <a:r>
              <a:rPr lang="en-US" sz="3200" dirty="0">
                <a:latin typeface="Carlito"/>
              </a:rPr>
              <a:t>.</a:t>
            </a:r>
          </a:p>
          <a:p>
            <a:r>
              <a:rPr lang="en-US" sz="3200" dirty="0">
                <a:latin typeface="Carlito"/>
              </a:rPr>
              <a:t>You also get a </a:t>
            </a:r>
            <a:r>
              <a:rPr lang="en-US" sz="3200" b="1" dirty="0">
                <a:latin typeface="Carlito"/>
              </a:rPr>
              <a:t>power button </a:t>
            </a:r>
            <a:r>
              <a:rPr lang="en-US" sz="3200" dirty="0">
                <a:latin typeface="Carlito"/>
              </a:rPr>
              <a:t>at the top for options such </a:t>
            </a:r>
            <a:r>
              <a:rPr lang="en-US" sz="3200" b="1" dirty="0">
                <a:latin typeface="Carlito"/>
              </a:rPr>
              <a:t>as Hibernate</a:t>
            </a:r>
            <a:r>
              <a:rPr lang="en-US" sz="3200" dirty="0">
                <a:latin typeface="Carlito"/>
              </a:rPr>
              <a:t>, </a:t>
            </a:r>
            <a:r>
              <a:rPr lang="en-US" sz="3200" b="1" dirty="0">
                <a:latin typeface="Carlito"/>
              </a:rPr>
              <a:t>Standby</a:t>
            </a:r>
            <a:r>
              <a:rPr lang="en-US" sz="3200" dirty="0">
                <a:latin typeface="Carlito"/>
              </a:rPr>
              <a:t> and </a:t>
            </a:r>
            <a:r>
              <a:rPr lang="en-US" sz="3200" b="1" dirty="0">
                <a:latin typeface="Carlito"/>
              </a:rPr>
              <a:t>Shutdown</a:t>
            </a:r>
            <a:r>
              <a:rPr lang="en-US" sz="3200" dirty="0">
                <a:latin typeface="Carlito"/>
              </a:rPr>
              <a:t>, and </a:t>
            </a:r>
            <a:r>
              <a:rPr lang="en-US" sz="3200" b="1" dirty="0">
                <a:latin typeface="Carlito"/>
              </a:rPr>
              <a:t>an all apps option</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2906" y="1097280"/>
            <a:ext cx="5399253" cy="5079683"/>
          </a:xfrm>
        </p:spPr>
      </p:pic>
      <p:sp>
        <p:nvSpPr>
          <p:cNvPr id="5" name="object 7">
            <a:extLst>
              <a:ext uri="{FF2B5EF4-FFF2-40B4-BE49-F238E27FC236}">
                <a16:creationId xmlns:a16="http://schemas.microsoft.com/office/drawing/2014/main" id="{E082D150-6179-4CE8-A425-17C62F47C7CE}"/>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5187771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7400" y="776351"/>
            <a:ext cx="7684134" cy="5305298"/>
          </a:xfrm>
          <a:prstGeom prst="rect">
            <a:avLst/>
          </a:prstGeom>
        </p:spPr>
        <p:txBody>
          <a:bodyPr vert="horz" wrap="square" lIns="0" tIns="118110" rIns="0" bIns="0" rtlCol="0">
            <a:spAutoFit/>
          </a:bodyPr>
          <a:lstStyle/>
          <a:p>
            <a:pPr marL="12700">
              <a:spcBef>
                <a:spcPts val="930"/>
              </a:spcBef>
              <a:tabLst>
                <a:tab pos="354965" algn="l"/>
                <a:tab pos="355600" algn="l"/>
              </a:tabLst>
            </a:pPr>
            <a:r>
              <a:rPr lang="en-US" sz="2900" b="1" i="1" dirty="0">
                <a:latin typeface="Carlito"/>
                <a:cs typeface="Carlito"/>
              </a:rPr>
              <a:t>Alternative Approach</a:t>
            </a:r>
            <a:endParaRPr sz="2900" b="1" i="1" dirty="0">
              <a:latin typeface="Carlito"/>
              <a:cs typeface="Carlito"/>
            </a:endParaRPr>
          </a:p>
          <a:p>
            <a:pPr marL="469900" indent="-457200">
              <a:spcBef>
                <a:spcPts val="625"/>
              </a:spcBef>
              <a:buFont typeface="Wingdings" panose="05000000000000000000" pitchFamily="2" charset="2"/>
              <a:buChar char="§"/>
              <a:tabLst>
                <a:tab pos="354965" algn="l"/>
                <a:tab pos="355600" algn="l"/>
              </a:tabLst>
            </a:pPr>
            <a:r>
              <a:rPr sz="2800" spc="-15" dirty="0">
                <a:latin typeface="Carlito"/>
                <a:cs typeface="Carlito"/>
              </a:rPr>
              <a:t>Locate </a:t>
            </a:r>
            <a:r>
              <a:rPr sz="2800" dirty="0">
                <a:latin typeface="Carlito"/>
                <a:cs typeface="Carlito"/>
              </a:rPr>
              <a:t>the </a:t>
            </a:r>
            <a:r>
              <a:rPr sz="2800" spc="-5" dirty="0">
                <a:latin typeface="Carlito"/>
                <a:cs typeface="Carlito"/>
              </a:rPr>
              <a:t>file</a:t>
            </a:r>
            <a:endParaRPr sz="2800" dirty="0">
              <a:latin typeface="Carlito"/>
              <a:cs typeface="Carlito"/>
            </a:endParaRPr>
          </a:p>
          <a:p>
            <a:pPr marL="469900" indent="-457200">
              <a:spcBef>
                <a:spcPts val="575"/>
              </a:spcBef>
              <a:buFont typeface="Wingdings" panose="05000000000000000000" pitchFamily="2" charset="2"/>
              <a:buChar char="§"/>
              <a:tabLst>
                <a:tab pos="354965" algn="l"/>
                <a:tab pos="355600" algn="l"/>
                <a:tab pos="3226435" algn="l"/>
              </a:tabLst>
            </a:pPr>
            <a:r>
              <a:rPr sz="2800" spc="-5" dirty="0">
                <a:latin typeface="Carlito"/>
                <a:cs typeface="Carlito"/>
              </a:rPr>
              <a:t>Click </a:t>
            </a:r>
            <a:r>
              <a:rPr sz="2800" b="1" spc="-5" dirty="0">
                <a:latin typeface="Carlito"/>
                <a:cs typeface="Carlito"/>
              </a:rPr>
              <a:t>slowly</a:t>
            </a:r>
            <a:r>
              <a:rPr sz="2800" spc="-5" dirty="0">
                <a:latin typeface="Carlito"/>
                <a:cs typeface="Carlito"/>
              </a:rPr>
              <a:t> on</a:t>
            </a:r>
            <a:r>
              <a:rPr sz="2800" spc="-25" dirty="0">
                <a:latin typeface="Carlito"/>
                <a:cs typeface="Carlito"/>
              </a:rPr>
              <a:t> </a:t>
            </a:r>
            <a:r>
              <a:rPr sz="2800" dirty="0">
                <a:latin typeface="Carlito"/>
                <a:cs typeface="Carlito"/>
              </a:rPr>
              <a:t>the</a:t>
            </a:r>
            <a:r>
              <a:rPr sz="2800" spc="5" dirty="0">
                <a:latin typeface="Carlito"/>
                <a:cs typeface="Carlito"/>
              </a:rPr>
              <a:t> </a:t>
            </a:r>
            <a:r>
              <a:rPr sz="2800" spc="-5" dirty="0">
                <a:latin typeface="Carlito"/>
                <a:cs typeface="Carlito"/>
              </a:rPr>
              <a:t>file</a:t>
            </a:r>
            <a:r>
              <a:rPr lang="en-US" sz="2800" spc="-5" dirty="0">
                <a:latin typeface="Carlito"/>
                <a:cs typeface="Carlito"/>
              </a:rPr>
              <a:t>name</a:t>
            </a:r>
            <a:r>
              <a:rPr sz="2800" spc="-5" dirty="0">
                <a:latin typeface="Carlito"/>
                <a:cs typeface="Carlito"/>
              </a:rPr>
              <a:t> </a:t>
            </a:r>
            <a:r>
              <a:rPr sz="2800" b="1" dirty="0">
                <a:latin typeface="Carlito"/>
                <a:cs typeface="Carlito"/>
              </a:rPr>
              <a:t>twice </a:t>
            </a:r>
            <a:r>
              <a:rPr sz="2800" spc="-5" dirty="0">
                <a:latin typeface="Carlito"/>
                <a:cs typeface="Carlito"/>
              </a:rPr>
              <a:t>(not </a:t>
            </a:r>
            <a:r>
              <a:rPr sz="2800" dirty="0">
                <a:latin typeface="Carlito"/>
                <a:cs typeface="Carlito"/>
              </a:rPr>
              <a:t>the </a:t>
            </a:r>
            <a:r>
              <a:rPr sz="2800" spc="-5" dirty="0">
                <a:latin typeface="Carlito"/>
                <a:cs typeface="Carlito"/>
              </a:rPr>
              <a:t>file</a:t>
            </a:r>
            <a:r>
              <a:rPr sz="2800" spc="-120" dirty="0">
                <a:latin typeface="Carlito"/>
                <a:cs typeface="Carlito"/>
              </a:rPr>
              <a:t> </a:t>
            </a:r>
            <a:r>
              <a:rPr sz="2800" spc="-10" dirty="0">
                <a:latin typeface="Carlito"/>
                <a:cs typeface="Carlito"/>
              </a:rPr>
              <a:t>icon)</a:t>
            </a:r>
            <a:endParaRPr sz="2800" dirty="0">
              <a:latin typeface="Carlito"/>
              <a:cs typeface="Carlito"/>
            </a:endParaRPr>
          </a:p>
          <a:p>
            <a:pPr marL="469900" marR="203200" indent="-457200">
              <a:spcBef>
                <a:spcPts val="575"/>
              </a:spcBef>
              <a:buFont typeface="Wingdings" panose="05000000000000000000" pitchFamily="2" charset="2"/>
              <a:buChar char="§"/>
              <a:tabLst>
                <a:tab pos="354965" algn="l"/>
                <a:tab pos="355600" algn="l"/>
              </a:tabLst>
            </a:pPr>
            <a:r>
              <a:rPr sz="2800" spc="-5" dirty="0">
                <a:latin typeface="Carlito"/>
                <a:cs typeface="Carlito"/>
              </a:rPr>
              <a:t>The </a:t>
            </a:r>
            <a:r>
              <a:rPr sz="2800" spc="-10" dirty="0">
                <a:latin typeface="Carlito"/>
                <a:cs typeface="Carlito"/>
              </a:rPr>
              <a:t>current </a:t>
            </a:r>
            <a:r>
              <a:rPr sz="2800" spc="-5" dirty="0">
                <a:latin typeface="Carlito"/>
                <a:cs typeface="Carlito"/>
              </a:rPr>
              <a:t>file name </a:t>
            </a:r>
            <a:r>
              <a:rPr sz="2800" dirty="0">
                <a:latin typeface="Carlito"/>
                <a:cs typeface="Carlito"/>
              </a:rPr>
              <a:t>will </a:t>
            </a:r>
            <a:r>
              <a:rPr sz="2800" spc="-5" dirty="0">
                <a:latin typeface="Carlito"/>
                <a:cs typeface="Carlito"/>
              </a:rPr>
              <a:t>be selected. </a:t>
            </a:r>
            <a:r>
              <a:rPr sz="2800" dirty="0">
                <a:latin typeface="Carlito"/>
                <a:cs typeface="Carlito"/>
              </a:rPr>
              <a:t>It will </a:t>
            </a:r>
            <a:r>
              <a:rPr sz="2800" spc="-5" dirty="0">
                <a:latin typeface="Carlito"/>
                <a:cs typeface="Carlito"/>
              </a:rPr>
              <a:t>be </a:t>
            </a:r>
            <a:r>
              <a:rPr sz="2800" dirty="0">
                <a:latin typeface="Carlito"/>
                <a:cs typeface="Carlito"/>
              </a:rPr>
              <a:t>in a </a:t>
            </a:r>
            <a:r>
              <a:rPr sz="2800" spc="-5" dirty="0">
                <a:latin typeface="Carlito"/>
                <a:cs typeface="Carlito"/>
              </a:rPr>
              <a:t>white  </a:t>
            </a:r>
            <a:r>
              <a:rPr sz="2800" spc="-10" dirty="0">
                <a:latin typeface="Carlito"/>
                <a:cs typeface="Carlito"/>
              </a:rPr>
              <a:t>rectangle </a:t>
            </a:r>
            <a:r>
              <a:rPr sz="2800" dirty="0">
                <a:latin typeface="Carlito"/>
                <a:cs typeface="Carlito"/>
              </a:rPr>
              <a:t>and the </a:t>
            </a:r>
            <a:r>
              <a:rPr sz="2800" spc="-5" dirty="0">
                <a:latin typeface="Carlito"/>
                <a:cs typeface="Carlito"/>
              </a:rPr>
              <a:t>filename </a:t>
            </a:r>
            <a:r>
              <a:rPr sz="2800" dirty="0">
                <a:latin typeface="Carlito"/>
                <a:cs typeface="Carlito"/>
              </a:rPr>
              <a:t>in a </a:t>
            </a:r>
            <a:r>
              <a:rPr sz="2800" spc="-5" dirty="0">
                <a:latin typeface="Carlito"/>
                <a:cs typeface="Carlito"/>
              </a:rPr>
              <a:t>blue</a:t>
            </a:r>
            <a:r>
              <a:rPr sz="2800" spc="-35" dirty="0">
                <a:latin typeface="Carlito"/>
                <a:cs typeface="Carlito"/>
              </a:rPr>
              <a:t> </a:t>
            </a:r>
            <a:r>
              <a:rPr sz="2800" spc="-10" dirty="0">
                <a:latin typeface="Carlito"/>
                <a:cs typeface="Carlito"/>
              </a:rPr>
              <a:t>background.</a:t>
            </a:r>
            <a:endParaRPr sz="2800" dirty="0">
              <a:latin typeface="Carlito"/>
              <a:cs typeface="Carlito"/>
            </a:endParaRPr>
          </a:p>
          <a:p>
            <a:pPr marL="469900" marR="5080" indent="-457200">
              <a:spcBef>
                <a:spcPts val="580"/>
              </a:spcBef>
              <a:buFont typeface="Wingdings" panose="05000000000000000000" pitchFamily="2" charset="2"/>
              <a:buChar char="§"/>
              <a:tabLst>
                <a:tab pos="354965" algn="l"/>
                <a:tab pos="355600" algn="l"/>
              </a:tabLst>
            </a:pPr>
            <a:r>
              <a:rPr sz="2800" spc="-5" dirty="0">
                <a:latin typeface="Carlito"/>
                <a:cs typeface="Carlito"/>
              </a:rPr>
              <a:t>Use </a:t>
            </a:r>
            <a:r>
              <a:rPr sz="2800" dirty="0">
                <a:latin typeface="Carlito"/>
                <a:cs typeface="Carlito"/>
              </a:rPr>
              <a:t>the </a:t>
            </a:r>
            <a:r>
              <a:rPr sz="2800" spc="-10" dirty="0">
                <a:latin typeface="Carlito"/>
                <a:cs typeface="Carlito"/>
              </a:rPr>
              <a:t>cursor </a:t>
            </a:r>
            <a:r>
              <a:rPr sz="2800" spc="-30" dirty="0">
                <a:latin typeface="Carlito"/>
                <a:cs typeface="Carlito"/>
              </a:rPr>
              <a:t>keys </a:t>
            </a:r>
            <a:r>
              <a:rPr sz="2800" spc="-15" dirty="0">
                <a:latin typeface="Carlito"/>
                <a:cs typeface="Carlito"/>
              </a:rPr>
              <a:t>to move </a:t>
            </a:r>
            <a:r>
              <a:rPr sz="2800" spc="-10" dirty="0">
                <a:latin typeface="Carlito"/>
                <a:cs typeface="Carlito"/>
              </a:rPr>
              <a:t>around </a:t>
            </a:r>
            <a:r>
              <a:rPr sz="2800" spc="-15" dirty="0">
                <a:latin typeface="Carlito"/>
                <a:cs typeface="Carlito"/>
              </a:rPr>
              <a:t>to </a:t>
            </a:r>
            <a:r>
              <a:rPr sz="2800" spc="-20" dirty="0">
                <a:latin typeface="Carlito"/>
                <a:cs typeface="Carlito"/>
              </a:rPr>
              <a:t>effect </a:t>
            </a:r>
            <a:r>
              <a:rPr sz="2800" dirty="0">
                <a:latin typeface="Carlito"/>
                <a:cs typeface="Carlito"/>
              </a:rPr>
              <a:t>the </a:t>
            </a:r>
            <a:r>
              <a:rPr sz="2800" spc="-5" dirty="0">
                <a:latin typeface="Carlito"/>
                <a:cs typeface="Carlito"/>
              </a:rPr>
              <a:t>change or  simply </a:t>
            </a:r>
            <a:r>
              <a:rPr sz="2800" dirty="0">
                <a:latin typeface="Carlito"/>
                <a:cs typeface="Carlito"/>
              </a:rPr>
              <a:t>type the </a:t>
            </a:r>
            <a:r>
              <a:rPr sz="2800" spc="-5" dirty="0">
                <a:latin typeface="Carlito"/>
                <a:cs typeface="Carlito"/>
              </a:rPr>
              <a:t>new</a:t>
            </a:r>
            <a:r>
              <a:rPr sz="2800" spc="-35" dirty="0">
                <a:latin typeface="Carlito"/>
                <a:cs typeface="Carlito"/>
              </a:rPr>
              <a:t> </a:t>
            </a:r>
            <a:r>
              <a:rPr sz="2800" spc="-5" dirty="0">
                <a:latin typeface="Carlito"/>
                <a:cs typeface="Carlito"/>
              </a:rPr>
              <a:t>name.</a:t>
            </a:r>
            <a:endParaRPr sz="2800" dirty="0">
              <a:latin typeface="Carlito"/>
              <a:cs typeface="Carlito"/>
            </a:endParaRPr>
          </a:p>
          <a:p>
            <a:pPr marL="469900" marR="267970" indent="-457200">
              <a:spcBef>
                <a:spcPts val="580"/>
              </a:spcBef>
              <a:buFont typeface="Wingdings" panose="05000000000000000000" pitchFamily="2" charset="2"/>
              <a:buChar char="§"/>
              <a:tabLst>
                <a:tab pos="354965" algn="l"/>
                <a:tab pos="355600" algn="l"/>
              </a:tabLst>
            </a:pPr>
            <a:r>
              <a:rPr sz="2800" spc="-5" dirty="0">
                <a:latin typeface="Carlito"/>
                <a:cs typeface="Carlito"/>
              </a:rPr>
              <a:t>Click </a:t>
            </a:r>
            <a:r>
              <a:rPr sz="2800" spc="-10" dirty="0">
                <a:latin typeface="Carlito"/>
                <a:cs typeface="Carlito"/>
              </a:rPr>
              <a:t>anywhere </a:t>
            </a:r>
            <a:r>
              <a:rPr sz="2800" spc="-5" dirty="0">
                <a:latin typeface="Carlito"/>
                <a:cs typeface="Carlito"/>
              </a:rPr>
              <a:t>outside </a:t>
            </a:r>
            <a:r>
              <a:rPr sz="2800" dirty="0">
                <a:latin typeface="Carlito"/>
                <a:cs typeface="Carlito"/>
              </a:rPr>
              <a:t>the </a:t>
            </a:r>
            <a:r>
              <a:rPr sz="2800" spc="-5" dirty="0">
                <a:latin typeface="Carlito"/>
                <a:cs typeface="Carlito"/>
              </a:rPr>
              <a:t>file name </a:t>
            </a:r>
            <a:r>
              <a:rPr sz="2800" spc="-10" dirty="0">
                <a:latin typeface="Carlito"/>
                <a:cs typeface="Carlito"/>
              </a:rPr>
              <a:t>rectangle </a:t>
            </a:r>
            <a:r>
              <a:rPr sz="2800" spc="-20" dirty="0">
                <a:latin typeface="Carlito"/>
                <a:cs typeface="Carlito"/>
              </a:rPr>
              <a:t>box </a:t>
            </a:r>
            <a:r>
              <a:rPr sz="2800" dirty="0">
                <a:latin typeface="Carlito"/>
                <a:cs typeface="Carlito"/>
              </a:rPr>
              <a:t>when  </a:t>
            </a:r>
            <a:r>
              <a:rPr sz="2800" spc="-5" dirty="0">
                <a:latin typeface="Carlito"/>
                <a:cs typeface="Carlito"/>
              </a:rPr>
              <a:t>done.</a:t>
            </a:r>
            <a:endParaRPr sz="2800" dirty="0">
              <a:latin typeface="Carlito"/>
              <a:cs typeface="Carlito"/>
            </a:endParaRPr>
          </a:p>
        </p:txBody>
      </p:sp>
      <p:sp>
        <p:nvSpPr>
          <p:cNvPr id="4" name="TextBox 3">
            <a:extLst>
              <a:ext uri="{FF2B5EF4-FFF2-40B4-BE49-F238E27FC236}">
                <a16:creationId xmlns:a16="http://schemas.microsoft.com/office/drawing/2014/main" id="{E985EFFC-2A36-41E8-AFCA-52728F90C948}"/>
              </a:ext>
            </a:extLst>
          </p:cNvPr>
          <p:cNvSpPr txBox="1"/>
          <p:nvPr/>
        </p:nvSpPr>
        <p:spPr>
          <a:xfrm>
            <a:off x="2667000" y="228600"/>
            <a:ext cx="6705600" cy="441146"/>
          </a:xfrm>
          <a:prstGeom prst="rect">
            <a:avLst/>
          </a:prstGeom>
          <a:noFill/>
        </p:spPr>
        <p:txBody>
          <a:bodyPr wrap="square">
            <a:spAutoFit/>
          </a:bodyPr>
          <a:lstStyle/>
          <a:p>
            <a:pPr marL="12700">
              <a:lnSpc>
                <a:spcPts val="2520"/>
              </a:lnSpc>
              <a:spcBef>
                <a:spcPts val="100"/>
              </a:spcBef>
            </a:pPr>
            <a:r>
              <a:rPr lang="en-US" sz="3200" b="1" spc="-5" dirty="0">
                <a:latin typeface="Carlito"/>
                <a:cs typeface="Carlito"/>
              </a:rPr>
              <a:t>Creating, Renaming, </a:t>
            </a:r>
            <a:r>
              <a:rPr lang="en-US" sz="3200" b="1" dirty="0">
                <a:latin typeface="Carlito"/>
                <a:cs typeface="Carlito"/>
              </a:rPr>
              <a:t>and </a:t>
            </a:r>
            <a:r>
              <a:rPr lang="en-US" sz="3200" b="1" spc="-5" dirty="0">
                <a:latin typeface="Carlito"/>
                <a:cs typeface="Carlito"/>
              </a:rPr>
              <a:t>Deleting</a:t>
            </a:r>
            <a:r>
              <a:rPr lang="en-US" sz="3200" b="1" dirty="0">
                <a:latin typeface="Carlito"/>
                <a:cs typeface="Carlito"/>
              </a:rPr>
              <a:t> </a:t>
            </a:r>
            <a:r>
              <a:rPr lang="en-US" sz="3200" b="1" spc="-5" dirty="0">
                <a:latin typeface="Carlito"/>
                <a:cs typeface="Carlito"/>
              </a:rPr>
              <a:t>Files</a:t>
            </a:r>
            <a:endParaRPr lang="en-US" sz="3200" b="1" dirty="0">
              <a:latin typeface="Carlito"/>
              <a:cs typeface="Carlito"/>
            </a:endParaRPr>
          </a:p>
        </p:txBody>
      </p:sp>
      <p:sp>
        <p:nvSpPr>
          <p:cNvPr id="5" name="object 7">
            <a:extLst>
              <a:ext uri="{FF2B5EF4-FFF2-40B4-BE49-F238E27FC236}">
                <a16:creationId xmlns:a16="http://schemas.microsoft.com/office/drawing/2014/main" id="{4FC6C89D-44BC-41E9-942A-85B4A4A32C7C}"/>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B784A6B-37C8-4CFF-BFDB-8F22A88D6382}"/>
              </a:ext>
            </a:extLst>
          </p:cNvPr>
          <p:cNvSpPr txBox="1"/>
          <p:nvPr/>
        </p:nvSpPr>
        <p:spPr>
          <a:xfrm>
            <a:off x="2438400" y="256126"/>
            <a:ext cx="6705600" cy="441146"/>
          </a:xfrm>
          <a:prstGeom prst="rect">
            <a:avLst/>
          </a:prstGeom>
          <a:noFill/>
        </p:spPr>
        <p:txBody>
          <a:bodyPr wrap="square">
            <a:spAutoFit/>
          </a:bodyPr>
          <a:lstStyle/>
          <a:p>
            <a:pPr marL="12700">
              <a:lnSpc>
                <a:spcPts val="2520"/>
              </a:lnSpc>
              <a:spcBef>
                <a:spcPts val="100"/>
              </a:spcBef>
            </a:pPr>
            <a:r>
              <a:rPr lang="en-US" sz="3200" b="1" spc="-5" dirty="0">
                <a:latin typeface="Carlito"/>
                <a:cs typeface="Carlito"/>
              </a:rPr>
              <a:t>Creating, Renaming, </a:t>
            </a:r>
            <a:r>
              <a:rPr lang="en-US" sz="3200" b="1" dirty="0">
                <a:latin typeface="Carlito"/>
                <a:cs typeface="Carlito"/>
              </a:rPr>
              <a:t>and </a:t>
            </a:r>
            <a:r>
              <a:rPr lang="en-US" sz="3200" b="1" spc="-5" dirty="0">
                <a:latin typeface="Carlito"/>
                <a:cs typeface="Carlito"/>
              </a:rPr>
              <a:t>Deleting</a:t>
            </a:r>
            <a:r>
              <a:rPr lang="en-US" sz="3200" b="1" dirty="0">
                <a:latin typeface="Carlito"/>
                <a:cs typeface="Carlito"/>
              </a:rPr>
              <a:t> </a:t>
            </a:r>
            <a:r>
              <a:rPr lang="en-US" sz="3200" b="1" spc="-5" dirty="0">
                <a:latin typeface="Carlito"/>
                <a:cs typeface="Carlito"/>
              </a:rPr>
              <a:t>Files</a:t>
            </a:r>
            <a:endParaRPr lang="en-US" sz="3200" b="1" dirty="0">
              <a:latin typeface="Carlito"/>
              <a:cs typeface="Carlito"/>
            </a:endParaRPr>
          </a:p>
        </p:txBody>
      </p:sp>
      <p:sp>
        <p:nvSpPr>
          <p:cNvPr id="37" name="object 2">
            <a:extLst>
              <a:ext uri="{FF2B5EF4-FFF2-40B4-BE49-F238E27FC236}">
                <a16:creationId xmlns:a16="http://schemas.microsoft.com/office/drawing/2014/main" id="{1618E8A3-9E44-40C9-9FAE-03594597AA23}"/>
              </a:ext>
            </a:extLst>
          </p:cNvPr>
          <p:cNvSpPr txBox="1"/>
          <p:nvPr/>
        </p:nvSpPr>
        <p:spPr>
          <a:xfrm>
            <a:off x="2057400" y="1066800"/>
            <a:ext cx="8305800" cy="5009064"/>
          </a:xfrm>
          <a:prstGeom prst="rect">
            <a:avLst/>
          </a:prstGeom>
        </p:spPr>
        <p:txBody>
          <a:bodyPr vert="horz" wrap="square" lIns="0" tIns="12700" rIns="0" bIns="0" rtlCol="0">
            <a:spAutoFit/>
          </a:bodyPr>
          <a:lstStyle/>
          <a:p>
            <a:pPr marL="12700">
              <a:spcBef>
                <a:spcPts val="100"/>
              </a:spcBef>
            </a:pPr>
            <a:r>
              <a:rPr sz="2800" b="1" spc="-80" dirty="0">
                <a:latin typeface="Carlito"/>
                <a:cs typeface="Carlito"/>
              </a:rPr>
              <a:t>To </a:t>
            </a:r>
            <a:r>
              <a:rPr lang="en-US" sz="2800" b="1" spc="-10" dirty="0">
                <a:latin typeface="Carlito"/>
                <a:cs typeface="Carlito"/>
              </a:rPr>
              <a:t>D</a:t>
            </a:r>
            <a:r>
              <a:rPr sz="2800" b="1" spc="-10" dirty="0">
                <a:latin typeface="Carlito"/>
                <a:cs typeface="Carlito"/>
              </a:rPr>
              <a:t>elete </a:t>
            </a:r>
            <a:r>
              <a:rPr sz="2800" b="1" dirty="0">
                <a:latin typeface="Carlito"/>
                <a:cs typeface="Carlito"/>
              </a:rPr>
              <a:t>a</a:t>
            </a:r>
            <a:r>
              <a:rPr sz="2800" b="1" spc="50" dirty="0">
                <a:latin typeface="Carlito"/>
                <a:cs typeface="Carlito"/>
              </a:rPr>
              <a:t> </a:t>
            </a:r>
            <a:r>
              <a:rPr lang="en-US" sz="2800" b="1" spc="-5" dirty="0">
                <a:latin typeface="Carlito"/>
                <a:cs typeface="Carlito"/>
              </a:rPr>
              <a:t>File</a:t>
            </a:r>
            <a:r>
              <a:rPr sz="2800" b="1" spc="-5" dirty="0">
                <a:latin typeface="Carlito"/>
                <a:cs typeface="Carlito"/>
              </a:rPr>
              <a:t>:</a:t>
            </a:r>
            <a:endParaRPr sz="2800" dirty="0">
              <a:latin typeface="Carlito"/>
              <a:cs typeface="Carlito"/>
            </a:endParaRPr>
          </a:p>
          <a:p>
            <a:pPr marL="527050" indent="-514350">
              <a:buFont typeface="+mj-lt"/>
              <a:buAutoNum type="arabicParenR"/>
              <a:tabLst>
                <a:tab pos="354965" algn="l"/>
                <a:tab pos="355600" algn="l"/>
              </a:tabLst>
            </a:pPr>
            <a:r>
              <a:rPr sz="2800" spc="-15" dirty="0">
                <a:latin typeface="Carlito"/>
                <a:cs typeface="Carlito"/>
              </a:rPr>
              <a:t>Locate </a:t>
            </a:r>
            <a:r>
              <a:rPr sz="2800" spc="-10" dirty="0">
                <a:latin typeface="Carlito"/>
                <a:cs typeface="Carlito"/>
              </a:rPr>
              <a:t>your</a:t>
            </a:r>
            <a:r>
              <a:rPr sz="2800" spc="-15" dirty="0">
                <a:latin typeface="Carlito"/>
                <a:cs typeface="Carlito"/>
              </a:rPr>
              <a:t> </a:t>
            </a:r>
            <a:r>
              <a:rPr lang="en-US" sz="2800" spc="-40" dirty="0">
                <a:latin typeface="Carlito"/>
                <a:cs typeface="Carlito"/>
              </a:rPr>
              <a:t>file</a:t>
            </a:r>
            <a:r>
              <a:rPr sz="2800" spc="-40" dirty="0">
                <a:latin typeface="Carlito"/>
                <a:cs typeface="Carlito"/>
              </a:rPr>
              <a:t>.</a:t>
            </a:r>
            <a:endParaRPr sz="2800" dirty="0">
              <a:latin typeface="Carlito"/>
              <a:cs typeface="Carlito"/>
            </a:endParaRPr>
          </a:p>
          <a:p>
            <a:pPr marL="527050" indent="-514350">
              <a:buFont typeface="+mj-lt"/>
              <a:buAutoNum type="arabicParenR"/>
              <a:tabLst>
                <a:tab pos="354965" algn="l"/>
                <a:tab pos="355600" algn="l"/>
              </a:tabLst>
            </a:pPr>
            <a:r>
              <a:rPr lang="en-US" sz="2800" b="1" spc="-5" dirty="0">
                <a:latin typeface="Carlito"/>
                <a:cs typeface="Carlito"/>
              </a:rPr>
              <a:t>Right-click</a:t>
            </a:r>
            <a:r>
              <a:rPr sz="2800" b="1" spc="-5" dirty="0">
                <a:latin typeface="Carlito"/>
                <a:cs typeface="Carlito"/>
              </a:rPr>
              <a:t> </a:t>
            </a:r>
            <a:r>
              <a:rPr sz="2800" dirty="0">
                <a:latin typeface="Carlito"/>
                <a:cs typeface="Carlito"/>
              </a:rPr>
              <a:t>the </a:t>
            </a:r>
            <a:r>
              <a:rPr lang="en-US" sz="2800" spc="-10" dirty="0">
                <a:latin typeface="Carlito"/>
                <a:cs typeface="Carlito"/>
              </a:rPr>
              <a:t>file</a:t>
            </a:r>
            <a:r>
              <a:rPr sz="2800" spc="-45" dirty="0">
                <a:latin typeface="Carlito"/>
                <a:cs typeface="Carlito"/>
              </a:rPr>
              <a:t> </a:t>
            </a:r>
            <a:r>
              <a:rPr sz="2800" spc="-5" dirty="0">
                <a:latin typeface="Carlito"/>
                <a:cs typeface="Carlito"/>
              </a:rPr>
              <a:t>icon</a:t>
            </a:r>
            <a:r>
              <a:rPr lang="en-US" sz="2800" spc="-5" dirty="0">
                <a:latin typeface="Carlito"/>
                <a:cs typeface="Carlito"/>
              </a:rPr>
              <a:t> and select </a:t>
            </a:r>
            <a:r>
              <a:rPr sz="2800" b="1" spc="-10" dirty="0">
                <a:latin typeface="Carlito"/>
                <a:cs typeface="Carlito"/>
              </a:rPr>
              <a:t>Delete</a:t>
            </a:r>
            <a:r>
              <a:rPr sz="2800" spc="-10" dirty="0">
                <a:latin typeface="Carlito"/>
                <a:cs typeface="Carlito"/>
              </a:rPr>
              <a:t>.</a:t>
            </a:r>
            <a:endParaRPr sz="2800" dirty="0">
              <a:latin typeface="Carlito"/>
              <a:cs typeface="Carlito"/>
            </a:endParaRPr>
          </a:p>
          <a:p>
            <a:pPr marL="12700" marR="5080">
              <a:spcBef>
                <a:spcPts val="465"/>
              </a:spcBef>
              <a:tabLst>
                <a:tab pos="354965" algn="l"/>
                <a:tab pos="355600" algn="l"/>
              </a:tabLst>
            </a:pPr>
            <a:r>
              <a:rPr sz="2800" i="1" spc="-5" dirty="0">
                <a:latin typeface="Carlito"/>
                <a:cs typeface="Carlito"/>
              </a:rPr>
              <a:t>The </a:t>
            </a:r>
            <a:r>
              <a:rPr lang="en-US" sz="2800" i="1" spc="-10" dirty="0">
                <a:latin typeface="Carlito"/>
                <a:cs typeface="Carlito"/>
              </a:rPr>
              <a:t>file</a:t>
            </a:r>
            <a:r>
              <a:rPr sz="2800" i="1" spc="-10" dirty="0">
                <a:latin typeface="Carlito"/>
                <a:cs typeface="Carlito"/>
              </a:rPr>
              <a:t> </a:t>
            </a:r>
            <a:r>
              <a:rPr sz="2800" i="1" dirty="0">
                <a:latin typeface="Carlito"/>
                <a:cs typeface="Carlito"/>
              </a:rPr>
              <a:t>is </a:t>
            </a:r>
            <a:r>
              <a:rPr sz="2800" i="1" spc="-10" dirty="0">
                <a:latin typeface="Carlito"/>
                <a:cs typeface="Carlito"/>
              </a:rPr>
              <a:t>moved to </a:t>
            </a:r>
            <a:r>
              <a:rPr sz="2800" i="1" dirty="0">
                <a:latin typeface="Carlito"/>
                <a:cs typeface="Carlito"/>
              </a:rPr>
              <a:t>the </a:t>
            </a:r>
            <a:r>
              <a:rPr sz="2800" b="1" i="1" spc="-10" dirty="0">
                <a:latin typeface="Carlito"/>
                <a:cs typeface="Carlito"/>
              </a:rPr>
              <a:t>Recycle</a:t>
            </a:r>
            <a:r>
              <a:rPr sz="2800" b="1" i="1" spc="-20" dirty="0">
                <a:latin typeface="Carlito"/>
                <a:cs typeface="Carlito"/>
              </a:rPr>
              <a:t> </a:t>
            </a:r>
            <a:r>
              <a:rPr sz="2800" b="1" i="1" dirty="0">
                <a:latin typeface="Carlito"/>
                <a:cs typeface="Carlito"/>
              </a:rPr>
              <a:t>Bin</a:t>
            </a:r>
            <a:r>
              <a:rPr sz="2800" dirty="0">
                <a:latin typeface="Carlito"/>
                <a:cs typeface="Carlito"/>
              </a:rPr>
              <a:t>.</a:t>
            </a:r>
            <a:endParaRPr sz="2800" dirty="0">
              <a:latin typeface="Carlito"/>
              <a:cs typeface="Arial"/>
            </a:endParaRPr>
          </a:p>
          <a:p>
            <a:pPr marL="12700">
              <a:tabLst>
                <a:tab pos="354965" algn="l"/>
                <a:tab pos="355600" algn="l"/>
              </a:tabLst>
            </a:pPr>
            <a:r>
              <a:rPr lang="en-US" sz="2800" spc="5" dirty="0">
                <a:latin typeface="Carlito"/>
                <a:cs typeface="Carlito"/>
              </a:rPr>
              <a:t>			</a:t>
            </a:r>
            <a:r>
              <a:rPr sz="2800" b="1" i="1" spc="5" dirty="0">
                <a:latin typeface="Carlito"/>
                <a:cs typeface="Carlito"/>
              </a:rPr>
              <a:t>OR</a:t>
            </a:r>
            <a:endParaRPr sz="2800" b="1" i="1" dirty="0">
              <a:latin typeface="Carlito"/>
              <a:cs typeface="Carlito"/>
            </a:endParaRPr>
          </a:p>
          <a:p>
            <a:pPr marL="527050" indent="-514350">
              <a:buFont typeface="+mj-lt"/>
              <a:buAutoNum type="arabicParenR"/>
              <a:tabLst>
                <a:tab pos="355600" algn="l"/>
              </a:tabLst>
            </a:pPr>
            <a:r>
              <a:rPr sz="2800" spc="-10" dirty="0">
                <a:latin typeface="Carlito"/>
                <a:cs typeface="Carlito"/>
              </a:rPr>
              <a:t>Locate </a:t>
            </a:r>
            <a:r>
              <a:rPr sz="2800" dirty="0">
                <a:latin typeface="Carlito"/>
                <a:cs typeface="Carlito"/>
              </a:rPr>
              <a:t>the</a:t>
            </a:r>
            <a:r>
              <a:rPr sz="2800" spc="-5" dirty="0">
                <a:latin typeface="Carlito"/>
                <a:cs typeface="Carlito"/>
              </a:rPr>
              <a:t> </a:t>
            </a:r>
            <a:r>
              <a:rPr lang="en-US" sz="2800" spc="-10" dirty="0">
                <a:latin typeface="Carlito"/>
                <a:cs typeface="Carlito"/>
              </a:rPr>
              <a:t>file</a:t>
            </a:r>
            <a:r>
              <a:rPr lang="en-US" sz="2800" dirty="0">
                <a:latin typeface="Carlito"/>
                <a:cs typeface="Carlito"/>
              </a:rPr>
              <a:t> and </a:t>
            </a:r>
            <a:r>
              <a:rPr lang="en-US" sz="2800" spc="-5" dirty="0">
                <a:latin typeface="Carlito"/>
                <a:cs typeface="Carlito"/>
              </a:rPr>
              <a:t>c</a:t>
            </a:r>
            <a:r>
              <a:rPr sz="2800" spc="-5" dirty="0">
                <a:latin typeface="Carlito"/>
                <a:cs typeface="Carlito"/>
              </a:rPr>
              <a:t>lick</a:t>
            </a:r>
            <a:r>
              <a:rPr lang="en-US" sz="2800" spc="-5" dirty="0">
                <a:latin typeface="Carlito"/>
                <a:cs typeface="Carlito"/>
              </a:rPr>
              <a:t> on</a:t>
            </a:r>
            <a:r>
              <a:rPr sz="2800" spc="-5" dirty="0">
                <a:latin typeface="Carlito"/>
                <a:cs typeface="Carlito"/>
              </a:rPr>
              <a:t> </a:t>
            </a:r>
            <a:r>
              <a:rPr sz="2800" dirty="0">
                <a:latin typeface="Carlito"/>
                <a:cs typeface="Carlito"/>
              </a:rPr>
              <a:t>the </a:t>
            </a:r>
            <a:r>
              <a:rPr lang="en-US" sz="2800" spc="-10" dirty="0">
                <a:latin typeface="Carlito"/>
                <a:cs typeface="Carlito"/>
              </a:rPr>
              <a:t>file</a:t>
            </a:r>
            <a:r>
              <a:rPr sz="2800" spc="-10" dirty="0">
                <a:latin typeface="Carlito"/>
                <a:cs typeface="Carlito"/>
              </a:rPr>
              <a:t> </a:t>
            </a:r>
            <a:r>
              <a:rPr sz="2800" spc="-5" dirty="0">
                <a:latin typeface="Carlito"/>
                <a:cs typeface="Carlito"/>
              </a:rPr>
              <a:t>icon</a:t>
            </a:r>
            <a:r>
              <a:rPr lang="en-US" sz="2800" spc="-5" dirty="0">
                <a:latin typeface="Carlito"/>
                <a:cs typeface="Carlito"/>
              </a:rPr>
              <a:t> to select it</a:t>
            </a:r>
            <a:r>
              <a:rPr sz="2800" spc="-5" dirty="0">
                <a:latin typeface="Carlito"/>
                <a:cs typeface="Carlito"/>
              </a:rPr>
              <a:t>.</a:t>
            </a:r>
            <a:endParaRPr sz="2800" dirty="0">
              <a:latin typeface="Carlito"/>
              <a:cs typeface="Carlito"/>
            </a:endParaRPr>
          </a:p>
          <a:p>
            <a:pPr marL="527050" marR="441959" indent="-514350">
              <a:spcBef>
                <a:spcPts val="465"/>
              </a:spcBef>
              <a:buFont typeface="+mj-lt"/>
              <a:buAutoNum type="arabicParenR"/>
              <a:tabLst>
                <a:tab pos="355600" algn="l"/>
              </a:tabLst>
            </a:pPr>
            <a:r>
              <a:rPr sz="2800" spc="-10" dirty="0">
                <a:latin typeface="Carlito"/>
                <a:cs typeface="Carlito"/>
              </a:rPr>
              <a:t>Press </a:t>
            </a:r>
            <a:r>
              <a:rPr sz="2800" b="1" spc="-10" dirty="0">
                <a:latin typeface="Carlito"/>
                <a:cs typeface="Carlito"/>
              </a:rPr>
              <a:t>Delete </a:t>
            </a:r>
            <a:r>
              <a:rPr sz="2800" b="1" dirty="0">
                <a:latin typeface="Carlito"/>
                <a:cs typeface="Carlito"/>
              </a:rPr>
              <a:t>(Del) </a:t>
            </a:r>
            <a:r>
              <a:rPr sz="2800" spc="-5" dirty="0">
                <a:latin typeface="Carlito"/>
                <a:cs typeface="Carlito"/>
              </a:rPr>
              <a:t>on </a:t>
            </a:r>
            <a:r>
              <a:rPr sz="2800" dirty="0">
                <a:latin typeface="Carlito"/>
                <a:cs typeface="Carlito"/>
              </a:rPr>
              <a:t>the </a:t>
            </a:r>
            <a:r>
              <a:rPr sz="2800" spc="-15" dirty="0">
                <a:latin typeface="Carlito"/>
                <a:cs typeface="Carlito"/>
              </a:rPr>
              <a:t>keyboard to </a:t>
            </a:r>
            <a:r>
              <a:rPr sz="2800" spc="-10" dirty="0">
                <a:latin typeface="Carlito"/>
                <a:cs typeface="Carlito"/>
              </a:rPr>
              <a:t>delete </a:t>
            </a:r>
            <a:r>
              <a:rPr sz="2800" dirty="0">
                <a:latin typeface="Carlito"/>
                <a:cs typeface="Carlito"/>
              </a:rPr>
              <a:t>the </a:t>
            </a:r>
            <a:r>
              <a:rPr lang="en-US" sz="2800" spc="-40" dirty="0">
                <a:latin typeface="Carlito"/>
                <a:cs typeface="Carlito"/>
              </a:rPr>
              <a:t>file</a:t>
            </a:r>
            <a:r>
              <a:rPr sz="2800" spc="-40" dirty="0">
                <a:latin typeface="Carlito"/>
                <a:cs typeface="Carlito"/>
              </a:rPr>
              <a:t>. </a:t>
            </a:r>
            <a:endParaRPr lang="en-US" sz="2800" spc="-40" dirty="0">
              <a:latin typeface="Carlito"/>
              <a:cs typeface="Carlito"/>
            </a:endParaRPr>
          </a:p>
          <a:p>
            <a:pPr marL="527050" marR="441959" indent="-514350">
              <a:spcBef>
                <a:spcPts val="465"/>
              </a:spcBef>
              <a:buFont typeface="+mj-lt"/>
              <a:buAutoNum type="arabicParenR"/>
              <a:tabLst>
                <a:tab pos="355600" algn="l"/>
              </a:tabLst>
            </a:pPr>
            <a:endParaRPr lang="en-US" sz="2800" spc="-40" dirty="0">
              <a:latin typeface="Carlito"/>
              <a:cs typeface="Carlito"/>
            </a:endParaRPr>
          </a:p>
          <a:p>
            <a:pPr marL="12700" marR="441959">
              <a:spcBef>
                <a:spcPts val="465"/>
              </a:spcBef>
              <a:tabLst>
                <a:tab pos="355600" algn="l"/>
              </a:tabLst>
            </a:pPr>
            <a:r>
              <a:rPr lang="en-US" sz="2800" b="1" i="1" spc="-5" dirty="0">
                <a:latin typeface="Carlito"/>
                <a:cs typeface="Carlito"/>
              </a:rPr>
              <a:t>NB:</a:t>
            </a:r>
            <a:r>
              <a:rPr lang="en-US" sz="2800" i="1" spc="-5" dirty="0">
                <a:latin typeface="Carlito"/>
                <a:cs typeface="Carlito"/>
              </a:rPr>
              <a:t> W</a:t>
            </a:r>
            <a:r>
              <a:rPr sz="2800" i="1" dirty="0">
                <a:latin typeface="Carlito"/>
                <a:cs typeface="Carlito"/>
              </a:rPr>
              <a:t>hen a </a:t>
            </a:r>
            <a:r>
              <a:rPr sz="2800" i="1" spc="-10" dirty="0">
                <a:latin typeface="Carlito"/>
                <a:cs typeface="Carlito"/>
              </a:rPr>
              <a:t>folder </a:t>
            </a:r>
            <a:r>
              <a:rPr sz="2800" i="1" dirty="0">
                <a:latin typeface="Carlito"/>
                <a:cs typeface="Carlito"/>
              </a:rPr>
              <a:t>is </a:t>
            </a:r>
            <a:r>
              <a:rPr sz="2800" i="1" spc="-10" dirty="0">
                <a:latin typeface="Carlito"/>
                <a:cs typeface="Carlito"/>
              </a:rPr>
              <a:t>deleted </a:t>
            </a:r>
            <a:r>
              <a:rPr sz="2800" i="1" dirty="0">
                <a:latin typeface="Carlito"/>
                <a:cs typeface="Carlito"/>
              </a:rPr>
              <a:t>its </a:t>
            </a:r>
            <a:r>
              <a:rPr sz="2800" i="1" spc="-10" dirty="0">
                <a:latin typeface="Carlito"/>
                <a:cs typeface="Carlito"/>
              </a:rPr>
              <a:t>content; </a:t>
            </a:r>
            <a:r>
              <a:rPr sz="2800" i="1" spc="-5" dirty="0">
                <a:latin typeface="Carlito"/>
                <a:cs typeface="Carlito"/>
              </a:rPr>
              <a:t>files </a:t>
            </a:r>
            <a:r>
              <a:rPr sz="2800" i="1" dirty="0">
                <a:latin typeface="Carlito"/>
                <a:cs typeface="Carlito"/>
              </a:rPr>
              <a:t>and </a:t>
            </a:r>
            <a:r>
              <a:rPr sz="2800" i="1" spc="-5" dirty="0">
                <a:latin typeface="Carlito"/>
                <a:cs typeface="Carlito"/>
              </a:rPr>
              <a:t>sub</a:t>
            </a:r>
            <a:r>
              <a:rPr lang="en-US" sz="2800" i="1" spc="-5" dirty="0">
                <a:latin typeface="Carlito"/>
                <a:cs typeface="Carlito"/>
              </a:rPr>
              <a:t>-</a:t>
            </a:r>
            <a:r>
              <a:rPr sz="2800" i="1" spc="-15" dirty="0">
                <a:latin typeface="Carlito"/>
                <a:cs typeface="Carlito"/>
              </a:rPr>
              <a:t>folders </a:t>
            </a:r>
            <a:r>
              <a:rPr sz="2800" i="1" spc="-10" dirty="0">
                <a:latin typeface="Carlito"/>
                <a:cs typeface="Carlito"/>
              </a:rPr>
              <a:t>are </a:t>
            </a:r>
            <a:r>
              <a:rPr sz="2800" i="1" spc="-5" dirty="0">
                <a:latin typeface="Carlito"/>
                <a:cs typeface="Carlito"/>
              </a:rPr>
              <a:t>also  </a:t>
            </a:r>
            <a:r>
              <a:rPr sz="2800" i="1" spc="-10" dirty="0">
                <a:latin typeface="Carlito"/>
                <a:cs typeface="Carlito"/>
              </a:rPr>
              <a:t>deleted</a:t>
            </a:r>
            <a:endParaRPr sz="2800" i="1" dirty="0">
              <a:latin typeface="Carlito"/>
              <a:cs typeface="Carlito"/>
            </a:endParaRPr>
          </a:p>
        </p:txBody>
      </p:sp>
      <p:sp>
        <p:nvSpPr>
          <p:cNvPr id="5" name="object 7">
            <a:extLst>
              <a:ext uri="{FF2B5EF4-FFF2-40B4-BE49-F238E27FC236}">
                <a16:creationId xmlns:a16="http://schemas.microsoft.com/office/drawing/2014/main" id="{A317E7D7-F390-4B40-B1E2-5237D049DD26}"/>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5ED6B167-F196-4684-A094-BB65AAC02083}"/>
              </a:ext>
            </a:extLst>
          </p:cNvPr>
          <p:cNvSpPr txBox="1"/>
          <p:nvPr/>
        </p:nvSpPr>
        <p:spPr>
          <a:xfrm>
            <a:off x="1804510" y="1066801"/>
            <a:ext cx="8321993" cy="5288627"/>
          </a:xfrm>
          <a:prstGeom prst="rect">
            <a:avLst/>
          </a:prstGeom>
        </p:spPr>
        <p:txBody>
          <a:bodyPr vert="horz" wrap="square" lIns="0" tIns="12700" rIns="0" bIns="0" rtlCol="0">
            <a:spAutoFit/>
          </a:bodyPr>
          <a:lstStyle/>
          <a:p>
            <a:pPr marL="12700">
              <a:lnSpc>
                <a:spcPct val="150000"/>
              </a:lnSpc>
              <a:spcBef>
                <a:spcPts val="100"/>
              </a:spcBef>
            </a:pPr>
            <a:r>
              <a:rPr sz="2800" b="1" spc="-80" dirty="0">
                <a:latin typeface="Carlito"/>
                <a:cs typeface="Carlito"/>
              </a:rPr>
              <a:t>To </a:t>
            </a:r>
            <a:r>
              <a:rPr lang="en-US" sz="2800" b="1" spc="-80" dirty="0">
                <a:latin typeface="Carlito"/>
                <a:cs typeface="Carlito"/>
              </a:rPr>
              <a:t>Permanently </a:t>
            </a:r>
            <a:r>
              <a:rPr lang="en-US" sz="2800" b="1" spc="-10" dirty="0">
                <a:latin typeface="Carlito"/>
                <a:cs typeface="Carlito"/>
              </a:rPr>
              <a:t>D</a:t>
            </a:r>
            <a:r>
              <a:rPr sz="2800" b="1" spc="-10" dirty="0">
                <a:latin typeface="Carlito"/>
                <a:cs typeface="Carlito"/>
              </a:rPr>
              <a:t>elete </a:t>
            </a:r>
            <a:r>
              <a:rPr sz="2800" b="1" dirty="0">
                <a:latin typeface="Carlito"/>
                <a:cs typeface="Carlito"/>
              </a:rPr>
              <a:t>a</a:t>
            </a:r>
            <a:r>
              <a:rPr sz="2800" b="1" spc="50" dirty="0">
                <a:latin typeface="Carlito"/>
                <a:cs typeface="Carlito"/>
              </a:rPr>
              <a:t> </a:t>
            </a:r>
            <a:r>
              <a:rPr lang="en-US" sz="2800" b="1" spc="-5" dirty="0">
                <a:latin typeface="Carlito"/>
                <a:cs typeface="Carlito"/>
              </a:rPr>
              <a:t>File</a:t>
            </a:r>
            <a:r>
              <a:rPr sz="2800" b="1" spc="-5" dirty="0">
                <a:latin typeface="Carlito"/>
                <a:cs typeface="Carlito"/>
              </a:rPr>
              <a:t>:</a:t>
            </a:r>
            <a:endParaRPr sz="2800" dirty="0">
              <a:latin typeface="Carlito"/>
              <a:cs typeface="Carlito"/>
            </a:endParaRPr>
          </a:p>
          <a:p>
            <a:pPr marL="527050" indent="-514350">
              <a:buFont typeface="+mj-lt"/>
              <a:buAutoNum type="arabicParenR"/>
              <a:tabLst>
                <a:tab pos="355600" algn="l"/>
              </a:tabLst>
            </a:pPr>
            <a:r>
              <a:rPr sz="2800" spc="-10" dirty="0">
                <a:latin typeface="Carlito"/>
                <a:cs typeface="Carlito"/>
              </a:rPr>
              <a:t>Locate </a:t>
            </a:r>
            <a:r>
              <a:rPr sz="2800" dirty="0">
                <a:latin typeface="Carlito"/>
                <a:cs typeface="Carlito"/>
              </a:rPr>
              <a:t>the</a:t>
            </a:r>
            <a:r>
              <a:rPr sz="2800" spc="-5" dirty="0">
                <a:latin typeface="Carlito"/>
                <a:cs typeface="Carlito"/>
              </a:rPr>
              <a:t> </a:t>
            </a:r>
            <a:r>
              <a:rPr lang="en-US" sz="2800" spc="-10" dirty="0">
                <a:latin typeface="Carlito"/>
                <a:cs typeface="Carlito"/>
              </a:rPr>
              <a:t>file, </a:t>
            </a:r>
            <a:r>
              <a:rPr lang="en-US" sz="2800" dirty="0">
                <a:latin typeface="Carlito"/>
                <a:cs typeface="Carlito"/>
              </a:rPr>
              <a:t>and </a:t>
            </a:r>
            <a:r>
              <a:rPr lang="en-US" sz="2800" spc="-5" dirty="0">
                <a:latin typeface="Carlito"/>
                <a:cs typeface="Carlito"/>
              </a:rPr>
              <a:t>c</a:t>
            </a:r>
            <a:r>
              <a:rPr sz="2800" spc="-5" dirty="0">
                <a:latin typeface="Carlito"/>
                <a:cs typeface="Carlito"/>
              </a:rPr>
              <a:t>lick</a:t>
            </a:r>
            <a:r>
              <a:rPr lang="en-US" sz="2800" spc="-5" dirty="0">
                <a:latin typeface="Carlito"/>
                <a:cs typeface="Carlito"/>
              </a:rPr>
              <a:t> on</a:t>
            </a:r>
            <a:r>
              <a:rPr sz="2800" spc="-5" dirty="0">
                <a:latin typeface="Carlito"/>
                <a:cs typeface="Carlito"/>
              </a:rPr>
              <a:t> </a:t>
            </a:r>
            <a:r>
              <a:rPr sz="2800" dirty="0">
                <a:latin typeface="Carlito"/>
                <a:cs typeface="Carlito"/>
              </a:rPr>
              <a:t>the </a:t>
            </a:r>
            <a:r>
              <a:rPr lang="en-US" sz="2800" spc="-10" dirty="0">
                <a:latin typeface="Carlito"/>
                <a:cs typeface="Carlito"/>
              </a:rPr>
              <a:t>file</a:t>
            </a:r>
            <a:r>
              <a:rPr sz="2800" spc="-10" dirty="0">
                <a:latin typeface="Carlito"/>
                <a:cs typeface="Carlito"/>
              </a:rPr>
              <a:t> </a:t>
            </a:r>
            <a:r>
              <a:rPr sz="2800" spc="-5" dirty="0">
                <a:latin typeface="Carlito"/>
                <a:cs typeface="Carlito"/>
              </a:rPr>
              <a:t>icon</a:t>
            </a:r>
            <a:r>
              <a:rPr lang="en-US" sz="2800" spc="-5" dirty="0">
                <a:latin typeface="Carlito"/>
                <a:cs typeface="Carlito"/>
              </a:rPr>
              <a:t> to select it</a:t>
            </a:r>
            <a:r>
              <a:rPr sz="2800" spc="-5" dirty="0">
                <a:latin typeface="Carlito"/>
                <a:cs typeface="Carlito"/>
              </a:rPr>
              <a:t>.</a:t>
            </a:r>
            <a:endParaRPr sz="2800" dirty="0">
              <a:latin typeface="Carlito"/>
              <a:cs typeface="Carlito"/>
            </a:endParaRPr>
          </a:p>
          <a:p>
            <a:pPr marL="527050" marR="441959" indent="-514350">
              <a:spcBef>
                <a:spcPts val="465"/>
              </a:spcBef>
              <a:buFont typeface="+mj-lt"/>
              <a:buAutoNum type="arabicParenR"/>
              <a:tabLst>
                <a:tab pos="355600" algn="l"/>
              </a:tabLst>
            </a:pPr>
            <a:r>
              <a:rPr sz="2800" spc="-10" dirty="0">
                <a:latin typeface="Carlito"/>
                <a:cs typeface="Carlito"/>
              </a:rPr>
              <a:t>Press </a:t>
            </a:r>
            <a:r>
              <a:rPr lang="en-US" sz="2800" b="1" spc="-10" dirty="0">
                <a:latin typeface="Carlito"/>
                <a:cs typeface="Carlito"/>
              </a:rPr>
              <a:t>Shift</a:t>
            </a:r>
            <a:r>
              <a:rPr lang="en-US" sz="2800" spc="-10" dirty="0">
                <a:latin typeface="Carlito"/>
                <a:cs typeface="Carlito"/>
              </a:rPr>
              <a:t> + </a:t>
            </a:r>
            <a:r>
              <a:rPr sz="2800" b="1" spc="-10" dirty="0">
                <a:latin typeface="Carlito"/>
                <a:cs typeface="Carlito"/>
              </a:rPr>
              <a:t>Delete </a:t>
            </a:r>
            <a:r>
              <a:rPr sz="2800" b="1" dirty="0">
                <a:latin typeface="Carlito"/>
                <a:cs typeface="Carlito"/>
              </a:rPr>
              <a:t>(Del) </a:t>
            </a:r>
            <a:r>
              <a:rPr sz="2800" spc="-5" dirty="0">
                <a:latin typeface="Carlito"/>
                <a:cs typeface="Carlito"/>
              </a:rPr>
              <a:t>on </a:t>
            </a:r>
            <a:r>
              <a:rPr sz="2800" dirty="0">
                <a:latin typeface="Carlito"/>
                <a:cs typeface="Carlito"/>
              </a:rPr>
              <a:t>the </a:t>
            </a:r>
            <a:r>
              <a:rPr sz="2800" spc="-15" dirty="0">
                <a:latin typeface="Carlito"/>
                <a:cs typeface="Carlito"/>
              </a:rPr>
              <a:t>keyboard to </a:t>
            </a:r>
            <a:r>
              <a:rPr sz="2800" spc="-10" dirty="0">
                <a:latin typeface="Carlito"/>
                <a:cs typeface="Carlito"/>
              </a:rPr>
              <a:t>delete </a:t>
            </a:r>
            <a:r>
              <a:rPr sz="2800" dirty="0">
                <a:latin typeface="Carlito"/>
                <a:cs typeface="Carlito"/>
              </a:rPr>
              <a:t>the </a:t>
            </a:r>
            <a:r>
              <a:rPr lang="en-US" sz="2800" spc="-40" dirty="0">
                <a:latin typeface="Carlito"/>
                <a:cs typeface="Carlito"/>
              </a:rPr>
              <a:t>file</a:t>
            </a:r>
            <a:r>
              <a:rPr sz="2800" spc="-40" dirty="0">
                <a:latin typeface="Carlito"/>
                <a:cs typeface="Carlito"/>
              </a:rPr>
              <a:t>.</a:t>
            </a:r>
            <a:endParaRPr lang="en-US" sz="2800" spc="-40" dirty="0">
              <a:latin typeface="Carlito"/>
              <a:cs typeface="Carlito"/>
            </a:endParaRPr>
          </a:p>
          <a:p>
            <a:pPr marL="527050" marR="441959" indent="-514350">
              <a:spcBef>
                <a:spcPts val="465"/>
              </a:spcBef>
              <a:buFont typeface="+mj-lt"/>
              <a:buAutoNum type="arabicParenR"/>
              <a:tabLst>
                <a:tab pos="355600" algn="l"/>
              </a:tabLst>
            </a:pPr>
            <a:r>
              <a:rPr lang="en-US" sz="2800" dirty="0">
                <a:latin typeface="Carlito"/>
                <a:cs typeface="Carlito"/>
              </a:rPr>
              <a:t>A </a:t>
            </a:r>
            <a:r>
              <a:rPr lang="en-US" sz="2800" b="1" spc="-5" dirty="0">
                <a:latin typeface="Carlito"/>
                <a:cs typeface="Carlito"/>
              </a:rPr>
              <a:t>Confirm File </a:t>
            </a:r>
            <a:r>
              <a:rPr lang="en-US" sz="2800" b="1" spc="-10" dirty="0">
                <a:latin typeface="Carlito"/>
                <a:cs typeface="Carlito"/>
              </a:rPr>
              <a:t>Delete </a:t>
            </a:r>
            <a:r>
              <a:rPr lang="en-US" sz="2800" spc="-5" dirty="0">
                <a:latin typeface="Carlito"/>
                <a:cs typeface="Carlito"/>
              </a:rPr>
              <a:t>dialog </a:t>
            </a:r>
            <a:r>
              <a:rPr lang="en-US" sz="2800" spc="-15" dirty="0">
                <a:latin typeface="Carlito"/>
                <a:cs typeface="Carlito"/>
              </a:rPr>
              <a:t>box </a:t>
            </a:r>
            <a:r>
              <a:rPr lang="en-US" sz="2800" spc="-5" dirty="0">
                <a:latin typeface="Carlito"/>
                <a:cs typeface="Carlito"/>
              </a:rPr>
              <a:t>appears asking </a:t>
            </a:r>
            <a:r>
              <a:rPr lang="en-US" sz="2800" spc="-10" dirty="0">
                <a:latin typeface="Carlito"/>
                <a:cs typeface="Carlito"/>
              </a:rPr>
              <a:t>you </a:t>
            </a:r>
            <a:r>
              <a:rPr lang="en-US" sz="2800" i="1" spc="-10" dirty="0">
                <a:latin typeface="Carlito"/>
                <a:cs typeface="Carlito"/>
              </a:rPr>
              <a:t>“Are you sure you want to permanently delete this file”</a:t>
            </a:r>
            <a:r>
              <a:rPr lang="en-US" sz="2800" i="1" dirty="0">
                <a:latin typeface="Carlito"/>
                <a:cs typeface="Carlito"/>
              </a:rPr>
              <a:t>.</a:t>
            </a:r>
            <a:endParaRPr lang="en-US" sz="2800" spc="-40" dirty="0">
              <a:latin typeface="Carlito"/>
              <a:cs typeface="Carlito"/>
            </a:endParaRPr>
          </a:p>
          <a:p>
            <a:pPr marL="527050" marR="441959" indent="-514350">
              <a:spcBef>
                <a:spcPts val="465"/>
              </a:spcBef>
              <a:buFont typeface="+mj-lt"/>
              <a:buAutoNum type="arabicParenR"/>
              <a:tabLst>
                <a:tab pos="355600" algn="l"/>
              </a:tabLst>
            </a:pPr>
            <a:r>
              <a:rPr lang="en-US" sz="2800" spc="-40" dirty="0">
                <a:latin typeface="Carlito"/>
                <a:cs typeface="Carlito"/>
              </a:rPr>
              <a:t>Click on </a:t>
            </a:r>
            <a:r>
              <a:rPr lang="en-US" sz="2800" b="1" spc="-40" dirty="0">
                <a:latin typeface="Carlito"/>
                <a:cs typeface="Carlito"/>
              </a:rPr>
              <a:t>Yes</a:t>
            </a:r>
            <a:r>
              <a:rPr sz="2800" spc="-40" dirty="0">
                <a:latin typeface="Carlito"/>
                <a:cs typeface="Carlito"/>
              </a:rPr>
              <a:t> </a:t>
            </a:r>
            <a:endParaRPr lang="en-US" sz="2800" spc="-40" dirty="0">
              <a:latin typeface="Carlito"/>
              <a:cs typeface="Carlito"/>
            </a:endParaRPr>
          </a:p>
          <a:p>
            <a:pPr marL="12700" marR="441959">
              <a:spcBef>
                <a:spcPts val="465"/>
              </a:spcBef>
              <a:tabLst>
                <a:tab pos="355600" algn="l"/>
              </a:tabLst>
            </a:pPr>
            <a:endParaRPr lang="en-US" sz="2800" spc="-40" dirty="0">
              <a:latin typeface="Carlito"/>
              <a:cs typeface="Carlito"/>
            </a:endParaRPr>
          </a:p>
          <a:p>
            <a:pPr marL="12700" marR="441959">
              <a:spcBef>
                <a:spcPts val="465"/>
              </a:spcBef>
              <a:tabLst>
                <a:tab pos="355600" algn="l"/>
              </a:tabLst>
            </a:pPr>
            <a:r>
              <a:rPr lang="en-US" sz="2800" b="1" spc="-5" dirty="0">
                <a:latin typeface="Carlito"/>
                <a:cs typeface="Carlito"/>
              </a:rPr>
              <a:t>NB:</a:t>
            </a:r>
            <a:r>
              <a:rPr lang="en-US" sz="2800" spc="-5" dirty="0">
                <a:latin typeface="Carlito"/>
                <a:cs typeface="Carlito"/>
              </a:rPr>
              <a:t> Permanently deleted files or folders does not go to the recycle bin.</a:t>
            </a:r>
            <a:endParaRPr sz="2800" dirty="0">
              <a:latin typeface="Carlito"/>
              <a:cs typeface="Carlito"/>
            </a:endParaRPr>
          </a:p>
        </p:txBody>
      </p:sp>
      <p:sp>
        <p:nvSpPr>
          <p:cNvPr id="5" name="TextBox 4">
            <a:extLst>
              <a:ext uri="{FF2B5EF4-FFF2-40B4-BE49-F238E27FC236}">
                <a16:creationId xmlns:a16="http://schemas.microsoft.com/office/drawing/2014/main" id="{C874A958-7A13-4329-92F7-D372ECCCAE3C}"/>
              </a:ext>
            </a:extLst>
          </p:cNvPr>
          <p:cNvSpPr txBox="1"/>
          <p:nvPr/>
        </p:nvSpPr>
        <p:spPr>
          <a:xfrm>
            <a:off x="2612706" y="304800"/>
            <a:ext cx="6705600" cy="441146"/>
          </a:xfrm>
          <a:prstGeom prst="rect">
            <a:avLst/>
          </a:prstGeom>
          <a:noFill/>
        </p:spPr>
        <p:txBody>
          <a:bodyPr wrap="square">
            <a:spAutoFit/>
          </a:bodyPr>
          <a:lstStyle/>
          <a:p>
            <a:pPr marL="12700">
              <a:lnSpc>
                <a:spcPts val="2520"/>
              </a:lnSpc>
              <a:spcBef>
                <a:spcPts val="100"/>
              </a:spcBef>
            </a:pPr>
            <a:r>
              <a:rPr lang="en-US" sz="3200" b="1" spc="-5" dirty="0">
                <a:latin typeface="Carlito"/>
                <a:cs typeface="Carlito"/>
              </a:rPr>
              <a:t>Creating, Renaming, </a:t>
            </a:r>
            <a:r>
              <a:rPr lang="en-US" sz="3200" b="1" dirty="0">
                <a:latin typeface="Carlito"/>
                <a:cs typeface="Carlito"/>
              </a:rPr>
              <a:t>and </a:t>
            </a:r>
            <a:r>
              <a:rPr lang="en-US" sz="3200" b="1" spc="-5" dirty="0">
                <a:latin typeface="Carlito"/>
                <a:cs typeface="Carlito"/>
              </a:rPr>
              <a:t>Deleting</a:t>
            </a:r>
            <a:r>
              <a:rPr lang="en-US" sz="3200" b="1" dirty="0">
                <a:latin typeface="Carlito"/>
                <a:cs typeface="Carlito"/>
              </a:rPr>
              <a:t> </a:t>
            </a:r>
            <a:r>
              <a:rPr lang="en-US" sz="3200" b="1" spc="-5" dirty="0">
                <a:latin typeface="Carlito"/>
                <a:cs typeface="Carlito"/>
              </a:rPr>
              <a:t>Files</a:t>
            </a:r>
            <a:endParaRPr lang="en-US" sz="3200" b="1" dirty="0">
              <a:latin typeface="Carlito"/>
              <a:cs typeface="Carlito"/>
            </a:endParaRPr>
          </a:p>
        </p:txBody>
      </p:sp>
      <p:sp>
        <p:nvSpPr>
          <p:cNvPr id="7" name="object 7">
            <a:extLst>
              <a:ext uri="{FF2B5EF4-FFF2-40B4-BE49-F238E27FC236}">
                <a16:creationId xmlns:a16="http://schemas.microsoft.com/office/drawing/2014/main" id="{AAFAFBEA-E7C7-40EC-BAEA-C85ABEC8E905}"/>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142784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75874" y="24794"/>
            <a:ext cx="1905000" cy="566822"/>
          </a:xfrm>
          <a:prstGeom prst="rect">
            <a:avLst/>
          </a:prstGeom>
        </p:spPr>
        <p:txBody>
          <a:bodyPr vert="horz" wrap="square" lIns="0" tIns="12700" rIns="0" bIns="0" rtlCol="0" anchor="ctr">
            <a:spAutoFit/>
          </a:bodyPr>
          <a:lstStyle/>
          <a:p>
            <a:pPr marL="12700" algn="ctr">
              <a:lnSpc>
                <a:spcPct val="100000"/>
              </a:lnSpc>
              <a:spcBef>
                <a:spcPts val="100"/>
              </a:spcBef>
            </a:pPr>
            <a:r>
              <a:rPr sz="3600" b="1" spc="-35" dirty="0">
                <a:latin typeface="Carlito"/>
                <a:cs typeface="Carlito"/>
              </a:rPr>
              <a:t>F</a:t>
            </a:r>
            <a:r>
              <a:rPr sz="3600" b="1" dirty="0">
                <a:latin typeface="Carlito"/>
                <a:cs typeface="Carlito"/>
              </a:rPr>
              <a:t>o</a:t>
            </a:r>
            <a:r>
              <a:rPr sz="3600" b="1" spc="-15" dirty="0">
                <a:latin typeface="Carlito"/>
                <a:cs typeface="Carlito"/>
              </a:rPr>
              <a:t>l</a:t>
            </a:r>
            <a:r>
              <a:rPr sz="3600" b="1" dirty="0">
                <a:latin typeface="Carlito"/>
                <a:cs typeface="Carlito"/>
              </a:rPr>
              <a:t>de</a:t>
            </a:r>
            <a:r>
              <a:rPr sz="3600" b="1" spc="-35" dirty="0">
                <a:latin typeface="Carlito"/>
                <a:cs typeface="Carlito"/>
              </a:rPr>
              <a:t>r</a:t>
            </a:r>
            <a:r>
              <a:rPr sz="3600" b="1" dirty="0">
                <a:latin typeface="Carlito"/>
                <a:cs typeface="Carlito"/>
              </a:rPr>
              <a:t>s</a:t>
            </a:r>
            <a:endParaRPr sz="3600" dirty="0">
              <a:latin typeface="Carlito"/>
              <a:cs typeface="Carlito"/>
            </a:endParaRPr>
          </a:p>
        </p:txBody>
      </p:sp>
      <p:sp>
        <p:nvSpPr>
          <p:cNvPr id="3" name="object 3"/>
          <p:cNvSpPr txBox="1"/>
          <p:nvPr/>
        </p:nvSpPr>
        <p:spPr>
          <a:xfrm>
            <a:off x="1752600" y="838200"/>
            <a:ext cx="8305800" cy="4475584"/>
          </a:xfrm>
          <a:prstGeom prst="rect">
            <a:avLst/>
          </a:prstGeom>
        </p:spPr>
        <p:txBody>
          <a:bodyPr vert="horz" wrap="square" lIns="0" tIns="12700" rIns="0" bIns="0" rtlCol="0">
            <a:spAutoFit/>
          </a:bodyPr>
          <a:lstStyle/>
          <a:p>
            <a:pPr marL="355600" marR="219075" indent="-342900" algn="just">
              <a:spcBef>
                <a:spcPts val="100"/>
              </a:spcBef>
              <a:buFont typeface="Arial"/>
              <a:buChar char="•"/>
              <a:tabLst>
                <a:tab pos="355600" algn="l"/>
              </a:tabLst>
            </a:pPr>
            <a:r>
              <a:rPr sz="2800" dirty="0">
                <a:latin typeface="Carlito"/>
                <a:cs typeface="Carlito"/>
              </a:rPr>
              <a:t>A </a:t>
            </a:r>
            <a:r>
              <a:rPr sz="2800" spc="-15" dirty="0">
                <a:latin typeface="Carlito"/>
                <a:cs typeface="Carlito"/>
              </a:rPr>
              <a:t>folder </a:t>
            </a:r>
            <a:r>
              <a:rPr sz="2800" dirty="0">
                <a:latin typeface="Carlito"/>
                <a:cs typeface="Carlito"/>
              </a:rPr>
              <a:t>is </a:t>
            </a:r>
            <a:r>
              <a:rPr sz="2800" spc="-10" dirty="0">
                <a:latin typeface="Carlito"/>
                <a:cs typeface="Carlito"/>
              </a:rPr>
              <a:t>just </a:t>
            </a:r>
            <a:r>
              <a:rPr sz="2800" spc="-20" dirty="0">
                <a:latin typeface="Carlito"/>
                <a:cs typeface="Carlito"/>
              </a:rPr>
              <a:t>like </a:t>
            </a:r>
            <a:r>
              <a:rPr sz="2800" dirty="0">
                <a:latin typeface="Carlito"/>
                <a:cs typeface="Carlito"/>
              </a:rPr>
              <a:t>a </a:t>
            </a:r>
            <a:r>
              <a:rPr sz="2800" i="1" spc="-5" dirty="0">
                <a:latin typeface="Carlito"/>
                <a:cs typeface="Carlito"/>
              </a:rPr>
              <a:t>file cabinet</a:t>
            </a:r>
            <a:r>
              <a:rPr sz="2800" spc="-5" dirty="0">
                <a:latin typeface="Carlito"/>
                <a:cs typeface="Carlito"/>
              </a:rPr>
              <a:t>. </a:t>
            </a:r>
            <a:r>
              <a:rPr sz="2800" dirty="0">
                <a:latin typeface="Carlito"/>
                <a:cs typeface="Carlito"/>
              </a:rPr>
              <a:t>When </a:t>
            </a:r>
            <a:r>
              <a:rPr sz="2800" spc="-10" dirty="0">
                <a:latin typeface="Carlito"/>
                <a:cs typeface="Carlito"/>
              </a:rPr>
              <a:t>you </a:t>
            </a:r>
            <a:r>
              <a:rPr sz="2800" spc="-15" dirty="0">
                <a:latin typeface="Carlito"/>
                <a:cs typeface="Carlito"/>
              </a:rPr>
              <a:t>create many  </a:t>
            </a:r>
            <a:r>
              <a:rPr sz="2800" spc="-5" dirty="0">
                <a:latin typeface="Carlito"/>
                <a:cs typeface="Carlito"/>
              </a:rPr>
              <a:t>files </a:t>
            </a:r>
            <a:r>
              <a:rPr sz="2800" dirty="0">
                <a:latin typeface="Carlito"/>
                <a:cs typeface="Carlito"/>
              </a:rPr>
              <a:t>its </a:t>
            </a:r>
            <a:r>
              <a:rPr sz="2800" spc="-10" dirty="0">
                <a:latin typeface="Carlito"/>
                <a:cs typeface="Carlito"/>
              </a:rPr>
              <a:t>difficult at </a:t>
            </a:r>
            <a:r>
              <a:rPr sz="2800" dirty="0">
                <a:latin typeface="Carlito"/>
                <a:cs typeface="Carlito"/>
              </a:rPr>
              <a:t>times </a:t>
            </a:r>
            <a:r>
              <a:rPr sz="2800" spc="-15" dirty="0">
                <a:latin typeface="Carlito"/>
                <a:cs typeface="Carlito"/>
              </a:rPr>
              <a:t>to </a:t>
            </a:r>
            <a:r>
              <a:rPr sz="2800" spc="-5" dirty="0">
                <a:latin typeface="Carlito"/>
                <a:cs typeface="Carlito"/>
              </a:rPr>
              <a:t>find </a:t>
            </a:r>
            <a:r>
              <a:rPr sz="2800" dirty="0">
                <a:latin typeface="Carlito"/>
                <a:cs typeface="Carlito"/>
              </a:rPr>
              <a:t>a </a:t>
            </a:r>
            <a:r>
              <a:rPr sz="2800" spc="-5" dirty="0">
                <a:latin typeface="Carlito"/>
                <a:cs typeface="Carlito"/>
              </a:rPr>
              <a:t>file </a:t>
            </a:r>
            <a:r>
              <a:rPr sz="2800" dirty="0">
                <a:latin typeface="Carlito"/>
                <a:cs typeface="Carlito"/>
              </a:rPr>
              <a:t>as </a:t>
            </a:r>
            <a:r>
              <a:rPr sz="2800" spc="-10" dirty="0">
                <a:latin typeface="Carlito"/>
                <a:cs typeface="Carlito"/>
              </a:rPr>
              <a:t>you </a:t>
            </a:r>
            <a:r>
              <a:rPr sz="2800" spc="-20" dirty="0">
                <a:latin typeface="Carlito"/>
                <a:cs typeface="Carlito"/>
              </a:rPr>
              <a:t>have </a:t>
            </a:r>
            <a:r>
              <a:rPr sz="2800" spc="-15" dirty="0">
                <a:latin typeface="Carlito"/>
                <a:cs typeface="Carlito"/>
              </a:rPr>
              <a:t>to </a:t>
            </a:r>
            <a:r>
              <a:rPr sz="2800" spc="-10" dirty="0">
                <a:latin typeface="Carlito"/>
                <a:cs typeface="Carlito"/>
              </a:rPr>
              <a:t>scan  through </a:t>
            </a:r>
            <a:r>
              <a:rPr sz="2800" dirty="0">
                <a:latin typeface="Carlito"/>
                <a:cs typeface="Carlito"/>
              </a:rPr>
              <a:t>all the </a:t>
            </a:r>
            <a:r>
              <a:rPr sz="2800" spc="-5" dirty="0">
                <a:latin typeface="Carlito"/>
                <a:cs typeface="Carlito"/>
              </a:rPr>
              <a:t>files. </a:t>
            </a:r>
            <a:r>
              <a:rPr sz="2800" spc="-114" dirty="0">
                <a:latin typeface="Carlito"/>
                <a:cs typeface="Carlito"/>
              </a:rPr>
              <a:t>To </a:t>
            </a:r>
            <a:r>
              <a:rPr sz="2800" spc="-20" dirty="0">
                <a:latin typeface="Carlito"/>
                <a:cs typeface="Carlito"/>
              </a:rPr>
              <a:t>keep </a:t>
            </a:r>
            <a:r>
              <a:rPr sz="2800" spc="-10" dirty="0">
                <a:latin typeface="Carlito"/>
                <a:cs typeface="Carlito"/>
              </a:rPr>
              <a:t>your </a:t>
            </a:r>
            <a:r>
              <a:rPr sz="2800" spc="-5" dirty="0">
                <a:latin typeface="Carlito"/>
                <a:cs typeface="Carlito"/>
              </a:rPr>
              <a:t>files </a:t>
            </a:r>
            <a:r>
              <a:rPr sz="2800" spc="-15" dirty="0">
                <a:latin typeface="Carlito"/>
                <a:cs typeface="Carlito"/>
              </a:rPr>
              <a:t>organized, create  </a:t>
            </a:r>
            <a:r>
              <a:rPr sz="2800" spc="-5" dirty="0">
                <a:latin typeface="Carlito"/>
                <a:cs typeface="Carlito"/>
              </a:rPr>
              <a:t>need </a:t>
            </a:r>
            <a:r>
              <a:rPr sz="2800" spc="-15" dirty="0">
                <a:latin typeface="Carlito"/>
                <a:cs typeface="Carlito"/>
              </a:rPr>
              <a:t>to create</a:t>
            </a:r>
            <a:r>
              <a:rPr sz="2800" dirty="0">
                <a:latin typeface="Carlito"/>
                <a:cs typeface="Carlito"/>
              </a:rPr>
              <a:t> </a:t>
            </a:r>
            <a:r>
              <a:rPr sz="2800" b="1" spc="-10" dirty="0">
                <a:latin typeface="Carlito"/>
                <a:cs typeface="Carlito"/>
              </a:rPr>
              <a:t>folders</a:t>
            </a:r>
            <a:r>
              <a:rPr lang="en-US" sz="2800" b="1" spc="-10" dirty="0">
                <a:latin typeface="Carlito"/>
                <a:cs typeface="Carlito"/>
              </a:rPr>
              <a:t> </a:t>
            </a:r>
            <a:r>
              <a:rPr lang="en-US" sz="2800" spc="-10" dirty="0">
                <a:latin typeface="Carlito"/>
                <a:cs typeface="Carlito"/>
              </a:rPr>
              <a:t>to group them under a preferred filename </a:t>
            </a:r>
            <a:r>
              <a:rPr sz="2800" spc="-10" dirty="0">
                <a:latin typeface="Carlito"/>
                <a:cs typeface="Carlito"/>
              </a:rPr>
              <a:t>.</a:t>
            </a:r>
            <a:endParaRPr sz="2800" dirty="0">
              <a:latin typeface="Carlito"/>
              <a:cs typeface="Carlito"/>
            </a:endParaRPr>
          </a:p>
          <a:p>
            <a:pPr marL="355600" marR="5080" indent="-342900">
              <a:spcBef>
                <a:spcPts val="575"/>
              </a:spcBef>
              <a:buFont typeface="Arial"/>
              <a:buChar char="•"/>
              <a:tabLst>
                <a:tab pos="354965" algn="l"/>
                <a:tab pos="355600" algn="l"/>
              </a:tabLst>
            </a:pPr>
            <a:r>
              <a:rPr sz="2800" spc="-10" dirty="0">
                <a:latin typeface="Carlito"/>
                <a:cs typeface="Carlito"/>
              </a:rPr>
              <a:t>Windows </a:t>
            </a:r>
            <a:r>
              <a:rPr lang="en-US" sz="2800" dirty="0">
                <a:latin typeface="Carlito"/>
                <a:cs typeface="Carlito"/>
              </a:rPr>
              <a:t>10</a:t>
            </a:r>
            <a:r>
              <a:rPr sz="2800" dirty="0">
                <a:latin typeface="Carlito"/>
                <a:cs typeface="Carlito"/>
              </a:rPr>
              <a:t> </a:t>
            </a:r>
            <a:r>
              <a:rPr sz="2800" spc="-5" dirty="0">
                <a:latin typeface="Carlito"/>
                <a:cs typeface="Carlito"/>
              </a:rPr>
              <a:t>uses </a:t>
            </a:r>
            <a:r>
              <a:rPr sz="2800" spc="-10" dirty="0">
                <a:latin typeface="Carlito"/>
                <a:cs typeface="Carlito"/>
              </a:rPr>
              <a:t>various </a:t>
            </a:r>
            <a:r>
              <a:rPr sz="2800" spc="-20" dirty="0">
                <a:latin typeface="Carlito"/>
                <a:cs typeface="Carlito"/>
              </a:rPr>
              <a:t>folders </a:t>
            </a:r>
            <a:r>
              <a:rPr sz="2800" spc="-15" dirty="0">
                <a:latin typeface="Carlito"/>
                <a:cs typeface="Carlito"/>
              </a:rPr>
              <a:t>to </a:t>
            </a:r>
            <a:r>
              <a:rPr sz="2800" spc="-20" dirty="0">
                <a:latin typeface="Carlito"/>
                <a:cs typeface="Carlito"/>
              </a:rPr>
              <a:t>store </a:t>
            </a:r>
            <a:r>
              <a:rPr sz="2800" dirty="0">
                <a:latin typeface="Carlito"/>
                <a:cs typeface="Carlito"/>
              </a:rPr>
              <a:t>and </a:t>
            </a:r>
            <a:r>
              <a:rPr sz="2800" spc="-5" dirty="0">
                <a:latin typeface="Carlito"/>
                <a:cs typeface="Carlito"/>
              </a:rPr>
              <a:t>manage </a:t>
            </a:r>
            <a:r>
              <a:rPr sz="2800" b="1" spc="-5" dirty="0">
                <a:latin typeface="Carlito"/>
                <a:cs typeface="Carlito"/>
              </a:rPr>
              <a:t>files</a:t>
            </a:r>
            <a:r>
              <a:rPr lang="en-US" sz="2800" b="1" spc="-5" dirty="0">
                <a:latin typeface="Carlito"/>
                <a:cs typeface="Carlito"/>
              </a:rPr>
              <a:t> </a:t>
            </a:r>
            <a:r>
              <a:rPr lang="en-US" sz="2800" spc="-5" dirty="0">
                <a:latin typeface="Carlito"/>
                <a:cs typeface="Carlito"/>
              </a:rPr>
              <a:t>by serving as their containers</a:t>
            </a:r>
            <a:r>
              <a:rPr sz="2800" spc="-5" dirty="0">
                <a:latin typeface="Carlito"/>
                <a:cs typeface="Carlito"/>
              </a:rPr>
              <a:t>.  </a:t>
            </a:r>
            <a:endParaRPr lang="en-US" sz="2800" spc="-5" dirty="0">
              <a:latin typeface="Carlito"/>
              <a:cs typeface="Carlito"/>
            </a:endParaRPr>
          </a:p>
          <a:p>
            <a:pPr marL="355600" marR="5080" indent="-342900">
              <a:spcBef>
                <a:spcPts val="575"/>
              </a:spcBef>
              <a:buFont typeface="Arial"/>
              <a:buChar char="•"/>
              <a:tabLst>
                <a:tab pos="354965" algn="l"/>
                <a:tab pos="355600" algn="l"/>
              </a:tabLst>
            </a:pPr>
            <a:r>
              <a:rPr sz="2800" spc="-10" dirty="0">
                <a:latin typeface="Carlito"/>
                <a:cs typeface="Carlito"/>
              </a:rPr>
              <a:t>Each </a:t>
            </a:r>
            <a:r>
              <a:rPr sz="2800" spc="-15" dirty="0">
                <a:latin typeface="Carlito"/>
                <a:cs typeface="Carlito"/>
              </a:rPr>
              <a:t>folder </a:t>
            </a:r>
            <a:r>
              <a:rPr sz="2800" dirty="0">
                <a:latin typeface="Carlito"/>
                <a:cs typeface="Carlito"/>
              </a:rPr>
              <a:t>is then </a:t>
            </a:r>
            <a:r>
              <a:rPr sz="2800" spc="-5" dirty="0">
                <a:latin typeface="Carlito"/>
                <a:cs typeface="Carlito"/>
              </a:rPr>
              <a:t>used </a:t>
            </a:r>
            <a:r>
              <a:rPr sz="2800" spc="-15" dirty="0">
                <a:latin typeface="Carlito"/>
                <a:cs typeface="Carlito"/>
              </a:rPr>
              <a:t>to </a:t>
            </a:r>
            <a:r>
              <a:rPr sz="2800" spc="-20" dirty="0">
                <a:latin typeface="Carlito"/>
                <a:cs typeface="Carlito"/>
              </a:rPr>
              <a:t>keep </a:t>
            </a:r>
            <a:r>
              <a:rPr sz="2800" spc="-5" dirty="0">
                <a:latin typeface="Carlito"/>
                <a:cs typeface="Carlito"/>
              </a:rPr>
              <a:t>files </a:t>
            </a:r>
            <a:r>
              <a:rPr sz="2800" spc="-10" dirty="0">
                <a:latin typeface="Carlito"/>
                <a:cs typeface="Carlito"/>
              </a:rPr>
              <a:t>that </a:t>
            </a:r>
            <a:r>
              <a:rPr sz="2800" spc="-15" dirty="0">
                <a:latin typeface="Carlito"/>
                <a:cs typeface="Carlito"/>
              </a:rPr>
              <a:t>are related </a:t>
            </a:r>
            <a:r>
              <a:rPr sz="2800" spc="-5" dirty="0">
                <a:latin typeface="Carlito"/>
                <a:cs typeface="Carlito"/>
              </a:rPr>
              <a:t>so  </a:t>
            </a:r>
            <a:r>
              <a:rPr sz="2800" spc="-10" dirty="0">
                <a:latin typeface="Carlito"/>
                <a:cs typeface="Carlito"/>
              </a:rPr>
              <a:t>that you can </a:t>
            </a:r>
            <a:r>
              <a:rPr sz="2800" spc="-5" dirty="0">
                <a:latin typeface="Carlito"/>
                <a:cs typeface="Carlito"/>
              </a:rPr>
              <a:t>find </a:t>
            </a:r>
            <a:r>
              <a:rPr sz="2800" dirty="0">
                <a:latin typeface="Carlito"/>
                <a:cs typeface="Carlito"/>
              </a:rPr>
              <a:t>the </a:t>
            </a:r>
            <a:r>
              <a:rPr sz="2800" spc="-5" dirty="0">
                <a:latin typeface="Carlito"/>
                <a:cs typeface="Carlito"/>
              </a:rPr>
              <a:t>file </a:t>
            </a:r>
            <a:r>
              <a:rPr sz="2800" dirty="0">
                <a:latin typeface="Carlito"/>
                <a:cs typeface="Carlito"/>
              </a:rPr>
              <a:t>within a </a:t>
            </a:r>
            <a:r>
              <a:rPr sz="2800" spc="-5" dirty="0">
                <a:latin typeface="Carlito"/>
                <a:cs typeface="Carlito"/>
              </a:rPr>
              <a:t>short </a:t>
            </a:r>
            <a:r>
              <a:rPr sz="2800" dirty="0">
                <a:latin typeface="Carlito"/>
                <a:cs typeface="Carlito"/>
              </a:rPr>
              <a:t>time as </a:t>
            </a:r>
            <a:r>
              <a:rPr sz="2800" spc="-10" dirty="0">
                <a:latin typeface="Carlito"/>
                <a:cs typeface="Carlito"/>
              </a:rPr>
              <a:t>there </a:t>
            </a:r>
            <a:r>
              <a:rPr sz="2800" spc="-15" dirty="0">
                <a:latin typeface="Carlito"/>
                <a:cs typeface="Carlito"/>
              </a:rPr>
              <a:t>may  </a:t>
            </a:r>
            <a:r>
              <a:rPr sz="2800" spc="-5" dirty="0">
                <a:latin typeface="Carlito"/>
                <a:cs typeface="Carlito"/>
              </a:rPr>
              <a:t>not be </a:t>
            </a:r>
            <a:r>
              <a:rPr sz="2800" spc="-10" dirty="0">
                <a:latin typeface="Carlito"/>
                <a:cs typeface="Carlito"/>
              </a:rPr>
              <a:t>too </a:t>
            </a:r>
            <a:r>
              <a:rPr sz="2800" spc="-15" dirty="0">
                <a:latin typeface="Carlito"/>
                <a:cs typeface="Carlito"/>
              </a:rPr>
              <a:t>many </a:t>
            </a:r>
            <a:r>
              <a:rPr sz="2800" spc="-5" dirty="0">
                <a:latin typeface="Carlito"/>
                <a:cs typeface="Carlito"/>
              </a:rPr>
              <a:t>files </a:t>
            </a:r>
            <a:r>
              <a:rPr sz="2800" dirty="0">
                <a:latin typeface="Carlito"/>
                <a:cs typeface="Carlito"/>
              </a:rPr>
              <a:t>in </a:t>
            </a:r>
            <a:r>
              <a:rPr sz="2800" spc="-10" dirty="0">
                <a:latin typeface="Carlito"/>
                <a:cs typeface="Carlito"/>
              </a:rPr>
              <a:t>that</a:t>
            </a:r>
            <a:r>
              <a:rPr sz="2800" spc="-30" dirty="0">
                <a:latin typeface="Carlito"/>
                <a:cs typeface="Carlito"/>
              </a:rPr>
              <a:t> </a:t>
            </a:r>
            <a:r>
              <a:rPr sz="2800" spc="-45" dirty="0">
                <a:latin typeface="Carlito"/>
                <a:cs typeface="Carlito"/>
              </a:rPr>
              <a:t>folder.</a:t>
            </a:r>
            <a:endParaRPr sz="2800" dirty="0">
              <a:latin typeface="Carlito"/>
              <a:cs typeface="Carlito"/>
            </a:endParaRPr>
          </a:p>
        </p:txBody>
      </p:sp>
      <p:sp>
        <p:nvSpPr>
          <p:cNvPr id="5" name="object 7">
            <a:extLst>
              <a:ext uri="{FF2B5EF4-FFF2-40B4-BE49-F238E27FC236}">
                <a16:creationId xmlns:a16="http://schemas.microsoft.com/office/drawing/2014/main" id="{5EA6A8FD-F659-4551-AD33-AAC35343DF72}"/>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1542" y="286309"/>
            <a:ext cx="6236970" cy="482600"/>
          </a:xfrm>
          <a:prstGeom prst="rect">
            <a:avLst/>
          </a:prstGeom>
        </p:spPr>
        <p:txBody>
          <a:bodyPr vert="horz" wrap="square" lIns="0" tIns="12700" rIns="0" bIns="0" rtlCol="0" anchor="ctr">
            <a:spAutoFit/>
          </a:bodyPr>
          <a:lstStyle/>
          <a:p>
            <a:pPr marL="12700">
              <a:lnSpc>
                <a:spcPct val="100000"/>
              </a:lnSpc>
              <a:spcBef>
                <a:spcPts val="100"/>
              </a:spcBef>
            </a:pPr>
            <a:r>
              <a:rPr sz="3000" b="1" spc="-135" dirty="0">
                <a:latin typeface="Carlito"/>
                <a:cs typeface="Carlito"/>
              </a:rPr>
              <a:t>To </a:t>
            </a:r>
            <a:r>
              <a:rPr sz="3000" b="1" spc="-5" dirty="0">
                <a:latin typeface="Carlito"/>
                <a:cs typeface="Carlito"/>
              </a:rPr>
              <a:t>open </a:t>
            </a:r>
            <a:r>
              <a:rPr sz="3000" b="1" dirty="0">
                <a:latin typeface="Carlito"/>
                <a:cs typeface="Carlito"/>
              </a:rPr>
              <a:t>and </a:t>
            </a:r>
            <a:r>
              <a:rPr sz="3000" b="1" spc="-10" dirty="0">
                <a:latin typeface="Carlito"/>
                <a:cs typeface="Carlito"/>
              </a:rPr>
              <a:t>view </a:t>
            </a:r>
            <a:r>
              <a:rPr sz="3000" b="1" dirty="0">
                <a:latin typeface="Carlito"/>
                <a:cs typeface="Carlito"/>
              </a:rPr>
              <a:t>the </a:t>
            </a:r>
            <a:r>
              <a:rPr sz="3000" b="1" spc="-15" dirty="0">
                <a:latin typeface="Carlito"/>
                <a:cs typeface="Carlito"/>
              </a:rPr>
              <a:t>contents </a:t>
            </a:r>
            <a:r>
              <a:rPr sz="3000" b="1" dirty="0">
                <a:latin typeface="Carlito"/>
                <a:cs typeface="Carlito"/>
              </a:rPr>
              <a:t>of a</a:t>
            </a:r>
            <a:r>
              <a:rPr sz="3000" b="1" spc="75" dirty="0">
                <a:latin typeface="Carlito"/>
                <a:cs typeface="Carlito"/>
              </a:rPr>
              <a:t> </a:t>
            </a:r>
            <a:r>
              <a:rPr sz="3000" b="1" spc="-10" dirty="0">
                <a:latin typeface="Carlito"/>
                <a:cs typeface="Carlito"/>
              </a:rPr>
              <a:t>file:</a:t>
            </a:r>
            <a:endParaRPr sz="3000" dirty="0">
              <a:latin typeface="Carlito"/>
              <a:cs typeface="Carlito"/>
            </a:endParaRPr>
          </a:p>
        </p:txBody>
      </p:sp>
      <p:sp>
        <p:nvSpPr>
          <p:cNvPr id="3" name="object 3"/>
          <p:cNvSpPr txBox="1"/>
          <p:nvPr/>
        </p:nvSpPr>
        <p:spPr>
          <a:xfrm>
            <a:off x="2133601" y="990600"/>
            <a:ext cx="7720965" cy="4552528"/>
          </a:xfrm>
          <a:prstGeom prst="rect">
            <a:avLst/>
          </a:prstGeom>
        </p:spPr>
        <p:txBody>
          <a:bodyPr vert="horz" wrap="square" lIns="0" tIns="12700" rIns="0" bIns="0" rtlCol="0">
            <a:spAutoFit/>
          </a:bodyPr>
          <a:lstStyle/>
          <a:p>
            <a:pPr marL="355600" marR="414020" indent="-342900" algn="just">
              <a:spcBef>
                <a:spcPts val="100"/>
              </a:spcBef>
              <a:buFont typeface="Arial"/>
              <a:buChar char="•"/>
              <a:tabLst>
                <a:tab pos="355600" algn="l"/>
              </a:tabLst>
            </a:pPr>
            <a:r>
              <a:rPr sz="2800" spc="-15" dirty="0">
                <a:latin typeface="Carlito"/>
                <a:cs typeface="Carlito"/>
              </a:rPr>
              <a:t>Locate </a:t>
            </a:r>
            <a:r>
              <a:rPr sz="2800" dirty="0">
                <a:latin typeface="Carlito"/>
                <a:cs typeface="Carlito"/>
              </a:rPr>
              <a:t>the </a:t>
            </a:r>
            <a:r>
              <a:rPr sz="2800" spc="-5" dirty="0">
                <a:latin typeface="Carlito"/>
                <a:cs typeface="Carlito"/>
              </a:rPr>
              <a:t>file </a:t>
            </a:r>
            <a:r>
              <a:rPr sz="2800" dirty="0">
                <a:latin typeface="Carlito"/>
                <a:cs typeface="Carlito"/>
              </a:rPr>
              <a:t>whose </a:t>
            </a:r>
            <a:r>
              <a:rPr sz="2800" spc="-15" dirty="0">
                <a:latin typeface="Carlito"/>
                <a:cs typeface="Carlito"/>
              </a:rPr>
              <a:t>content </a:t>
            </a:r>
            <a:r>
              <a:rPr sz="2800" spc="-10" dirty="0">
                <a:latin typeface="Carlito"/>
                <a:cs typeface="Carlito"/>
              </a:rPr>
              <a:t>you </a:t>
            </a:r>
            <a:r>
              <a:rPr sz="2800" spc="-5" dirty="0">
                <a:latin typeface="Carlito"/>
                <a:cs typeface="Carlito"/>
              </a:rPr>
              <a:t>need </a:t>
            </a:r>
            <a:r>
              <a:rPr sz="2800" spc="-15" dirty="0">
                <a:latin typeface="Carlito"/>
                <a:cs typeface="Carlito"/>
              </a:rPr>
              <a:t>to </a:t>
            </a:r>
            <a:r>
              <a:rPr sz="2800" spc="-35" dirty="0">
                <a:latin typeface="Carlito"/>
                <a:cs typeface="Carlito"/>
              </a:rPr>
              <a:t>view. </a:t>
            </a:r>
            <a:r>
              <a:rPr sz="2800" i="1" spc="-5" dirty="0">
                <a:latin typeface="Carlito"/>
                <a:cs typeface="Carlito"/>
              </a:rPr>
              <a:t>Double-</a:t>
            </a:r>
            <a:r>
              <a:rPr sz="2800" i="1" dirty="0">
                <a:latin typeface="Carlito"/>
                <a:cs typeface="Carlito"/>
              </a:rPr>
              <a:t>click</a:t>
            </a:r>
            <a:r>
              <a:rPr sz="2800" dirty="0">
                <a:latin typeface="Carlito"/>
                <a:cs typeface="Carlito"/>
              </a:rPr>
              <a:t> </a:t>
            </a:r>
            <a:r>
              <a:rPr sz="2800" spc="-5" dirty="0">
                <a:latin typeface="Carlito"/>
                <a:cs typeface="Carlito"/>
              </a:rPr>
              <a:t>on </a:t>
            </a:r>
            <a:r>
              <a:rPr sz="2800" dirty="0">
                <a:latin typeface="Carlito"/>
                <a:cs typeface="Carlito"/>
              </a:rPr>
              <a:t>the </a:t>
            </a:r>
            <a:r>
              <a:rPr sz="2800" spc="-5" dirty="0">
                <a:latin typeface="Carlito"/>
                <a:cs typeface="Carlito"/>
              </a:rPr>
              <a:t>name of </a:t>
            </a:r>
            <a:r>
              <a:rPr sz="2800" dirty="0">
                <a:latin typeface="Carlito"/>
                <a:cs typeface="Carlito"/>
              </a:rPr>
              <a:t>the </a:t>
            </a:r>
            <a:r>
              <a:rPr sz="2800" spc="-5" dirty="0">
                <a:latin typeface="Carlito"/>
                <a:cs typeface="Carlito"/>
              </a:rPr>
              <a:t>file </a:t>
            </a:r>
            <a:r>
              <a:rPr sz="2800" spc="-15" dirty="0">
                <a:latin typeface="Carlito"/>
                <a:cs typeface="Carlito"/>
              </a:rPr>
              <a:t>to</a:t>
            </a:r>
            <a:r>
              <a:rPr sz="2800" spc="-60" dirty="0">
                <a:latin typeface="Carlito"/>
                <a:cs typeface="Carlito"/>
              </a:rPr>
              <a:t> </a:t>
            </a:r>
            <a:r>
              <a:rPr sz="2800" spc="-5" dirty="0">
                <a:latin typeface="Carlito"/>
                <a:cs typeface="Carlito"/>
              </a:rPr>
              <a:t>view</a:t>
            </a:r>
            <a:endParaRPr sz="2800" dirty="0">
              <a:latin typeface="Carlito"/>
              <a:cs typeface="Carlito"/>
            </a:endParaRPr>
          </a:p>
          <a:p>
            <a:pPr marL="355600" marR="448309" indent="-342900" algn="just">
              <a:spcBef>
                <a:spcPts val="575"/>
              </a:spcBef>
              <a:buFont typeface="Arial"/>
              <a:buChar char="•"/>
              <a:tabLst>
                <a:tab pos="355600" algn="l"/>
              </a:tabLst>
            </a:pPr>
            <a:r>
              <a:rPr sz="2800" spc="-5" dirty="0">
                <a:latin typeface="Carlito"/>
                <a:cs typeface="Carlito"/>
              </a:rPr>
              <a:t>The application </a:t>
            </a:r>
            <a:r>
              <a:rPr sz="2800" spc="-15" dirty="0">
                <a:latin typeface="Carlito"/>
                <a:cs typeface="Carlito"/>
              </a:rPr>
              <a:t>program </a:t>
            </a:r>
            <a:r>
              <a:rPr sz="2800" spc="-10" dirty="0">
                <a:latin typeface="Carlito"/>
                <a:cs typeface="Carlito"/>
              </a:rPr>
              <a:t>that was </a:t>
            </a:r>
            <a:r>
              <a:rPr sz="2800" spc="-5" dirty="0">
                <a:latin typeface="Carlito"/>
                <a:cs typeface="Carlito"/>
              </a:rPr>
              <a:t>used </a:t>
            </a:r>
            <a:r>
              <a:rPr sz="2800" spc="-15" dirty="0">
                <a:latin typeface="Carlito"/>
                <a:cs typeface="Carlito"/>
              </a:rPr>
              <a:t>to create </a:t>
            </a:r>
            <a:r>
              <a:rPr sz="2800" dirty="0">
                <a:latin typeface="Carlito"/>
                <a:cs typeface="Carlito"/>
              </a:rPr>
              <a:t>the </a:t>
            </a:r>
            <a:r>
              <a:rPr sz="2800" spc="-5" dirty="0">
                <a:latin typeface="Carlito"/>
                <a:cs typeface="Carlito"/>
              </a:rPr>
              <a:t>file  </a:t>
            </a:r>
            <a:r>
              <a:rPr sz="2800" dirty="0">
                <a:latin typeface="Carlito"/>
                <a:cs typeface="Carlito"/>
              </a:rPr>
              <a:t>will </a:t>
            </a:r>
            <a:r>
              <a:rPr sz="2800" spc="-20" dirty="0">
                <a:latin typeface="Carlito"/>
                <a:cs typeface="Carlito"/>
              </a:rPr>
              <a:t>first </a:t>
            </a:r>
            <a:r>
              <a:rPr sz="2800" dirty="0">
                <a:latin typeface="Carlito"/>
                <a:cs typeface="Carlito"/>
              </a:rPr>
              <a:t>run and then the </a:t>
            </a:r>
            <a:r>
              <a:rPr sz="2800" spc="-5" dirty="0">
                <a:latin typeface="Carlito"/>
                <a:cs typeface="Carlito"/>
              </a:rPr>
              <a:t>document/file </a:t>
            </a:r>
            <a:r>
              <a:rPr sz="2800" spc="-15" dirty="0">
                <a:latin typeface="Carlito"/>
                <a:cs typeface="Carlito"/>
              </a:rPr>
              <a:t>to </a:t>
            </a:r>
            <a:r>
              <a:rPr sz="2800" spc="-5" dirty="0">
                <a:latin typeface="Carlito"/>
                <a:cs typeface="Carlito"/>
              </a:rPr>
              <a:t>be </a:t>
            </a:r>
            <a:r>
              <a:rPr sz="2800" spc="-10" dirty="0">
                <a:latin typeface="Carlito"/>
                <a:cs typeface="Carlito"/>
              </a:rPr>
              <a:t>viewed </a:t>
            </a:r>
            <a:r>
              <a:rPr sz="2800" dirty="0">
                <a:latin typeface="Carlito"/>
                <a:cs typeface="Carlito"/>
              </a:rPr>
              <a:t>is  loaded </a:t>
            </a:r>
            <a:r>
              <a:rPr sz="2800" spc="-15" dirty="0">
                <a:latin typeface="Carlito"/>
                <a:cs typeface="Carlito"/>
              </a:rPr>
              <a:t>into </a:t>
            </a:r>
            <a:r>
              <a:rPr sz="2800" dirty="0">
                <a:latin typeface="Carlito"/>
                <a:cs typeface="Carlito"/>
              </a:rPr>
              <a:t>memory </a:t>
            </a:r>
            <a:r>
              <a:rPr sz="2800" spc="-20" dirty="0">
                <a:latin typeface="Carlito"/>
                <a:cs typeface="Carlito"/>
              </a:rPr>
              <a:t>for </a:t>
            </a:r>
            <a:r>
              <a:rPr sz="2800" spc="-10" dirty="0">
                <a:latin typeface="Carlito"/>
                <a:cs typeface="Carlito"/>
              </a:rPr>
              <a:t>you </a:t>
            </a:r>
            <a:r>
              <a:rPr sz="2800" spc="-15" dirty="0">
                <a:latin typeface="Carlito"/>
                <a:cs typeface="Carlito"/>
              </a:rPr>
              <a:t>to</a:t>
            </a:r>
            <a:r>
              <a:rPr sz="2800" spc="-40" dirty="0">
                <a:latin typeface="Carlito"/>
                <a:cs typeface="Carlito"/>
              </a:rPr>
              <a:t> </a:t>
            </a:r>
            <a:r>
              <a:rPr sz="2800" spc="-35" dirty="0">
                <a:latin typeface="Carlito"/>
                <a:cs typeface="Carlito"/>
              </a:rPr>
              <a:t>view.</a:t>
            </a:r>
            <a:endParaRPr sz="2800" dirty="0">
              <a:latin typeface="Carlito"/>
              <a:cs typeface="Carlito"/>
            </a:endParaRPr>
          </a:p>
          <a:p>
            <a:pPr marL="355600" marR="327660" indent="-342900" algn="just">
              <a:spcBef>
                <a:spcPts val="580"/>
              </a:spcBef>
              <a:buFont typeface="Arial"/>
              <a:buChar char="•"/>
              <a:tabLst>
                <a:tab pos="355600" algn="l"/>
              </a:tabLst>
            </a:pPr>
            <a:r>
              <a:rPr sz="2800" b="1" spc="-5" dirty="0">
                <a:latin typeface="Carlito"/>
                <a:cs typeface="Carlito"/>
              </a:rPr>
              <a:t>OR</a:t>
            </a:r>
            <a:r>
              <a:rPr sz="2800" spc="-5" dirty="0">
                <a:latin typeface="Carlito"/>
                <a:cs typeface="Carlito"/>
              </a:rPr>
              <a:t> </a:t>
            </a:r>
            <a:r>
              <a:rPr sz="2800" b="1" spc="-5" dirty="0">
                <a:latin typeface="Carlito"/>
                <a:cs typeface="Carlito"/>
              </a:rPr>
              <a:t>Right-click </a:t>
            </a:r>
            <a:r>
              <a:rPr sz="2800" spc="-5" dirty="0">
                <a:latin typeface="Carlito"/>
                <a:cs typeface="Carlito"/>
              </a:rPr>
              <a:t>on </a:t>
            </a:r>
            <a:r>
              <a:rPr sz="2800" dirty="0">
                <a:latin typeface="Carlito"/>
                <a:cs typeface="Carlito"/>
              </a:rPr>
              <a:t>the </a:t>
            </a:r>
            <a:r>
              <a:rPr sz="2800" spc="-5" dirty="0">
                <a:latin typeface="Carlito"/>
                <a:cs typeface="Carlito"/>
              </a:rPr>
              <a:t>file name </a:t>
            </a:r>
            <a:r>
              <a:rPr sz="2800" spc="-10" dirty="0">
                <a:latin typeface="Carlito"/>
                <a:cs typeface="Carlito"/>
              </a:rPr>
              <a:t>after you </a:t>
            </a:r>
            <a:r>
              <a:rPr sz="2800" spc="-20" dirty="0">
                <a:latin typeface="Carlito"/>
                <a:cs typeface="Carlito"/>
              </a:rPr>
              <a:t>have </a:t>
            </a:r>
            <a:r>
              <a:rPr sz="2800" spc="-15" dirty="0">
                <a:latin typeface="Carlito"/>
                <a:cs typeface="Carlito"/>
              </a:rPr>
              <a:t>located </a:t>
            </a:r>
            <a:r>
              <a:rPr sz="2800" dirty="0">
                <a:latin typeface="Carlito"/>
                <a:cs typeface="Carlito"/>
              </a:rPr>
              <a:t>it  and click </a:t>
            </a:r>
            <a:r>
              <a:rPr sz="2800" spc="-5" dirty="0">
                <a:latin typeface="Carlito"/>
                <a:cs typeface="Carlito"/>
              </a:rPr>
              <a:t>on</a:t>
            </a:r>
            <a:r>
              <a:rPr sz="2800" spc="-45" dirty="0">
                <a:latin typeface="Carlito"/>
                <a:cs typeface="Carlito"/>
              </a:rPr>
              <a:t> </a:t>
            </a:r>
            <a:r>
              <a:rPr sz="2800" b="1" spc="-10" dirty="0">
                <a:latin typeface="Carlito"/>
                <a:cs typeface="Carlito"/>
              </a:rPr>
              <a:t>Open</a:t>
            </a:r>
            <a:endParaRPr sz="2800" dirty="0">
              <a:latin typeface="Carlito"/>
              <a:cs typeface="Carlito"/>
            </a:endParaRPr>
          </a:p>
          <a:p>
            <a:pPr marL="355600" marR="5080" indent="-342900" algn="just">
              <a:spcBef>
                <a:spcPts val="575"/>
              </a:spcBef>
              <a:buFont typeface="Arial"/>
              <a:buChar char="•"/>
              <a:tabLst>
                <a:tab pos="355600" algn="l"/>
              </a:tabLst>
            </a:pPr>
            <a:r>
              <a:rPr sz="2800" b="1" spc="-5" dirty="0">
                <a:latin typeface="Carlito"/>
                <a:cs typeface="Carlito"/>
              </a:rPr>
              <a:t>OR </a:t>
            </a:r>
            <a:r>
              <a:rPr sz="2800" spc="-15" dirty="0">
                <a:latin typeface="Carlito"/>
                <a:cs typeface="Carlito"/>
              </a:rPr>
              <a:t>Locate </a:t>
            </a:r>
            <a:r>
              <a:rPr sz="2800" dirty="0">
                <a:latin typeface="Carlito"/>
                <a:cs typeface="Carlito"/>
              </a:rPr>
              <a:t>the </a:t>
            </a:r>
            <a:r>
              <a:rPr sz="2800" spc="-5" dirty="0">
                <a:latin typeface="Carlito"/>
                <a:cs typeface="Carlito"/>
              </a:rPr>
              <a:t>file, </a:t>
            </a:r>
            <a:r>
              <a:rPr sz="2800" dirty="0">
                <a:latin typeface="Carlito"/>
                <a:cs typeface="Carlito"/>
              </a:rPr>
              <a:t>click the </a:t>
            </a:r>
            <a:r>
              <a:rPr sz="2800" spc="-5" dirty="0">
                <a:latin typeface="Carlito"/>
                <a:cs typeface="Carlito"/>
              </a:rPr>
              <a:t>name of </a:t>
            </a:r>
            <a:r>
              <a:rPr sz="2800" dirty="0">
                <a:latin typeface="Carlito"/>
                <a:cs typeface="Carlito"/>
              </a:rPr>
              <a:t>the </a:t>
            </a:r>
            <a:r>
              <a:rPr sz="2800" spc="-5" dirty="0">
                <a:latin typeface="Carlito"/>
                <a:cs typeface="Carlito"/>
              </a:rPr>
              <a:t>file once </a:t>
            </a:r>
            <a:r>
              <a:rPr sz="2800" dirty="0">
                <a:latin typeface="Carlito"/>
                <a:cs typeface="Carlito"/>
              </a:rPr>
              <a:t>and then  </a:t>
            </a:r>
            <a:r>
              <a:rPr sz="2800" spc="-5" dirty="0">
                <a:latin typeface="Carlito"/>
                <a:cs typeface="Carlito"/>
              </a:rPr>
              <a:t>hit </a:t>
            </a:r>
            <a:r>
              <a:rPr sz="2800" dirty="0">
                <a:latin typeface="Carlito"/>
                <a:cs typeface="Carlito"/>
              </a:rPr>
              <a:t>the </a:t>
            </a:r>
            <a:r>
              <a:rPr sz="2800" b="1" spc="-10" dirty="0">
                <a:latin typeface="Carlito"/>
                <a:cs typeface="Carlito"/>
              </a:rPr>
              <a:t>enter </a:t>
            </a:r>
            <a:r>
              <a:rPr sz="2800" b="1" spc="-25" dirty="0">
                <a:latin typeface="Carlito"/>
                <a:cs typeface="Carlito"/>
              </a:rPr>
              <a:t>key </a:t>
            </a:r>
            <a:r>
              <a:rPr sz="2800" spc="-15" dirty="0">
                <a:latin typeface="Carlito"/>
                <a:cs typeface="Carlito"/>
              </a:rPr>
              <a:t>to </a:t>
            </a:r>
            <a:r>
              <a:rPr sz="2800" spc="-5" dirty="0">
                <a:latin typeface="Carlito"/>
                <a:cs typeface="Carlito"/>
              </a:rPr>
              <a:t>open</a:t>
            </a:r>
            <a:r>
              <a:rPr sz="2800" spc="-15" dirty="0">
                <a:latin typeface="Carlito"/>
                <a:cs typeface="Carlito"/>
              </a:rPr>
              <a:t> </a:t>
            </a:r>
            <a:r>
              <a:rPr sz="2800" dirty="0">
                <a:latin typeface="Carlito"/>
                <a:cs typeface="Carlito"/>
              </a:rPr>
              <a:t>it.</a:t>
            </a:r>
          </a:p>
        </p:txBody>
      </p:sp>
      <p:sp>
        <p:nvSpPr>
          <p:cNvPr id="5" name="object 7">
            <a:extLst>
              <a:ext uri="{FF2B5EF4-FFF2-40B4-BE49-F238E27FC236}">
                <a16:creationId xmlns:a16="http://schemas.microsoft.com/office/drawing/2014/main" id="{2256C784-66F5-4CB2-BC51-1BCBB6407951}"/>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1" y="220066"/>
            <a:ext cx="3885565" cy="528320"/>
          </a:xfrm>
          <a:prstGeom prst="rect">
            <a:avLst/>
          </a:prstGeom>
        </p:spPr>
        <p:txBody>
          <a:bodyPr vert="horz" wrap="square" lIns="0" tIns="12700" rIns="0" bIns="0" rtlCol="0" anchor="ctr">
            <a:spAutoFit/>
          </a:bodyPr>
          <a:lstStyle/>
          <a:p>
            <a:pPr marL="12700">
              <a:lnSpc>
                <a:spcPct val="100000"/>
              </a:lnSpc>
              <a:spcBef>
                <a:spcPts val="100"/>
              </a:spcBef>
            </a:pPr>
            <a:r>
              <a:rPr sz="3300" b="1" spc="-25" dirty="0">
                <a:latin typeface="Carlito"/>
                <a:cs typeface="Carlito"/>
              </a:rPr>
              <a:t>Alternatively, </a:t>
            </a:r>
            <a:r>
              <a:rPr sz="3300" spc="-20" dirty="0"/>
              <a:t>you</a:t>
            </a:r>
            <a:r>
              <a:rPr sz="3300" spc="-15" dirty="0"/>
              <a:t> </a:t>
            </a:r>
            <a:r>
              <a:rPr sz="3300" spc="-20" dirty="0"/>
              <a:t>may</a:t>
            </a:r>
            <a:endParaRPr sz="3300" dirty="0">
              <a:latin typeface="Carlito"/>
              <a:cs typeface="Carlito"/>
            </a:endParaRPr>
          </a:p>
        </p:txBody>
      </p:sp>
      <p:pic>
        <p:nvPicPr>
          <p:cNvPr id="6" name="Picture 5">
            <a:extLst>
              <a:ext uri="{FF2B5EF4-FFF2-40B4-BE49-F238E27FC236}">
                <a16:creationId xmlns:a16="http://schemas.microsoft.com/office/drawing/2014/main" id="{F129A0B3-6BAB-4FCD-8CB4-4430756CA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1" y="990600"/>
            <a:ext cx="5449643" cy="4114800"/>
          </a:xfrm>
          <a:prstGeom prst="rect">
            <a:avLst/>
          </a:prstGeom>
          <a:effectLst>
            <a:glow rad="101600">
              <a:schemeClr val="accent1">
                <a:alpha val="40000"/>
              </a:schemeClr>
            </a:glow>
          </a:effectLst>
        </p:spPr>
      </p:pic>
      <p:sp>
        <p:nvSpPr>
          <p:cNvPr id="3" name="object 3"/>
          <p:cNvSpPr txBox="1"/>
          <p:nvPr/>
        </p:nvSpPr>
        <p:spPr>
          <a:xfrm>
            <a:off x="1713187" y="884393"/>
            <a:ext cx="3252923" cy="5089214"/>
          </a:xfrm>
          <a:prstGeom prst="rect">
            <a:avLst/>
          </a:prstGeom>
        </p:spPr>
        <p:txBody>
          <a:bodyPr vert="horz" wrap="square" lIns="0" tIns="94615" rIns="0" bIns="0" rtlCol="0">
            <a:spAutoFit/>
          </a:bodyPr>
          <a:lstStyle/>
          <a:p>
            <a:pPr marL="527050" indent="-514350">
              <a:spcBef>
                <a:spcPts val="745"/>
              </a:spcBef>
              <a:buFont typeface="+mj-lt"/>
              <a:buAutoNum type="arabicPeriod"/>
              <a:tabLst>
                <a:tab pos="354965" algn="l"/>
                <a:tab pos="355600" algn="l"/>
              </a:tabLst>
            </a:pPr>
            <a:r>
              <a:rPr lang="en-US" sz="2700" dirty="0">
                <a:latin typeface="Carlito"/>
                <a:cs typeface="Carlito"/>
              </a:rPr>
              <a:t>R</a:t>
            </a:r>
            <a:r>
              <a:rPr sz="2700" dirty="0">
                <a:latin typeface="Carlito"/>
                <a:cs typeface="Carlito"/>
              </a:rPr>
              <a:t>un the </a:t>
            </a:r>
            <a:r>
              <a:rPr sz="2700" spc="-5" dirty="0">
                <a:latin typeface="Carlito"/>
                <a:cs typeface="Carlito"/>
              </a:rPr>
              <a:t>application </a:t>
            </a:r>
            <a:r>
              <a:rPr sz="2700" spc="-20" dirty="0">
                <a:latin typeface="Carlito"/>
                <a:cs typeface="Carlito"/>
              </a:rPr>
              <a:t>program </a:t>
            </a:r>
            <a:r>
              <a:rPr sz="2700" spc="-5" dirty="0">
                <a:latin typeface="Carlito"/>
                <a:cs typeface="Carlito"/>
              </a:rPr>
              <a:t>used </a:t>
            </a:r>
            <a:r>
              <a:rPr sz="2700" spc="-15" dirty="0">
                <a:latin typeface="Carlito"/>
                <a:cs typeface="Carlito"/>
              </a:rPr>
              <a:t>to </a:t>
            </a:r>
            <a:r>
              <a:rPr sz="2700" spc="-20" dirty="0">
                <a:latin typeface="Carlito"/>
                <a:cs typeface="Carlito"/>
              </a:rPr>
              <a:t>create </a:t>
            </a:r>
            <a:r>
              <a:rPr sz="2700" dirty="0">
                <a:latin typeface="Carlito"/>
                <a:cs typeface="Carlito"/>
              </a:rPr>
              <a:t>the</a:t>
            </a:r>
            <a:r>
              <a:rPr sz="2700" spc="-120" dirty="0">
                <a:latin typeface="Carlito"/>
                <a:cs typeface="Carlito"/>
              </a:rPr>
              <a:t> </a:t>
            </a:r>
            <a:r>
              <a:rPr sz="2700" spc="-5" dirty="0">
                <a:latin typeface="Carlito"/>
                <a:cs typeface="Carlito"/>
              </a:rPr>
              <a:t>file</a:t>
            </a:r>
            <a:endParaRPr sz="2700" dirty="0">
              <a:latin typeface="Carlito"/>
              <a:cs typeface="Carlito"/>
            </a:endParaRPr>
          </a:p>
          <a:p>
            <a:pPr marL="527050" indent="-514350">
              <a:spcBef>
                <a:spcPts val="650"/>
              </a:spcBef>
              <a:buFont typeface="+mj-lt"/>
              <a:buAutoNum type="arabicPeriod"/>
              <a:tabLst>
                <a:tab pos="354965" algn="l"/>
                <a:tab pos="355600" algn="l"/>
              </a:tabLst>
            </a:pPr>
            <a:r>
              <a:rPr lang="en-US" sz="2700" spc="-15" dirty="0">
                <a:latin typeface="Carlito"/>
                <a:cs typeface="Carlito"/>
              </a:rPr>
              <a:t>G</a:t>
            </a:r>
            <a:r>
              <a:rPr sz="2700" spc="-15" dirty="0">
                <a:latin typeface="Carlito"/>
                <a:cs typeface="Carlito"/>
              </a:rPr>
              <a:t>o to </a:t>
            </a:r>
            <a:r>
              <a:rPr lang="en-US" sz="2700" b="1" spc="-5" dirty="0">
                <a:latin typeface="Carlito"/>
                <a:cs typeface="Carlito"/>
              </a:rPr>
              <a:t>File</a:t>
            </a:r>
            <a:r>
              <a:rPr sz="2700" dirty="0">
                <a:latin typeface="Carlito"/>
                <a:cs typeface="Carlito"/>
              </a:rPr>
              <a:t> </a:t>
            </a:r>
            <a:r>
              <a:rPr lang="en-US" sz="2700" dirty="0">
                <a:latin typeface="Carlito"/>
                <a:cs typeface="Carlito"/>
              </a:rPr>
              <a:t>on the </a:t>
            </a:r>
            <a:r>
              <a:rPr lang="en-US" sz="2700" i="1" dirty="0">
                <a:latin typeface="Carlito"/>
                <a:cs typeface="Carlito"/>
              </a:rPr>
              <a:t>menu bar.</a:t>
            </a:r>
            <a:endParaRPr sz="2700" i="1" dirty="0">
              <a:latin typeface="Carlito"/>
              <a:cs typeface="Carlito"/>
            </a:endParaRPr>
          </a:p>
          <a:p>
            <a:pPr marL="527050" indent="-514350">
              <a:spcBef>
                <a:spcPts val="645"/>
              </a:spcBef>
              <a:buFont typeface="+mj-lt"/>
              <a:buAutoNum type="arabicPeriod"/>
              <a:tabLst>
                <a:tab pos="354965" algn="l"/>
                <a:tab pos="355600" algn="l"/>
              </a:tabLst>
            </a:pPr>
            <a:r>
              <a:rPr lang="en-US" sz="2700" spc="-5" dirty="0">
                <a:latin typeface="Carlito"/>
                <a:cs typeface="Carlito"/>
              </a:rPr>
              <a:t>S</a:t>
            </a:r>
            <a:r>
              <a:rPr sz="2700" spc="-5" dirty="0">
                <a:latin typeface="Carlito"/>
                <a:cs typeface="Carlito"/>
              </a:rPr>
              <a:t>elect</a:t>
            </a:r>
            <a:r>
              <a:rPr sz="2700" spc="-40" dirty="0">
                <a:latin typeface="Carlito"/>
                <a:cs typeface="Carlito"/>
              </a:rPr>
              <a:t> </a:t>
            </a:r>
            <a:r>
              <a:rPr lang="en-US" sz="2700" b="1" spc="-5" dirty="0">
                <a:latin typeface="Carlito"/>
                <a:cs typeface="Carlito"/>
              </a:rPr>
              <a:t>Open</a:t>
            </a:r>
            <a:endParaRPr sz="2700" b="1" dirty="0">
              <a:latin typeface="Carlito"/>
              <a:cs typeface="Carlito"/>
            </a:endParaRPr>
          </a:p>
          <a:p>
            <a:pPr marL="983615" lvl="1" indent="-514350">
              <a:spcBef>
                <a:spcPts val="655"/>
              </a:spcBef>
              <a:buFont typeface="Arial" panose="020B0604020202020204" pitchFamily="34" charset="0"/>
              <a:buChar char="•"/>
              <a:tabLst>
                <a:tab pos="433070" algn="l"/>
                <a:tab pos="433705" algn="l"/>
              </a:tabLst>
            </a:pPr>
            <a:r>
              <a:rPr sz="2700" spc="-15" dirty="0">
                <a:latin typeface="Carlito"/>
                <a:cs typeface="Carlito"/>
              </a:rPr>
              <a:t>locate </a:t>
            </a:r>
            <a:r>
              <a:rPr sz="2700" dirty="0">
                <a:latin typeface="Carlito"/>
                <a:cs typeface="Carlito"/>
              </a:rPr>
              <a:t>the</a:t>
            </a:r>
            <a:r>
              <a:rPr sz="2700" spc="-30" dirty="0">
                <a:latin typeface="Carlito"/>
                <a:cs typeface="Carlito"/>
              </a:rPr>
              <a:t> </a:t>
            </a:r>
            <a:r>
              <a:rPr sz="2700" spc="-5" dirty="0">
                <a:latin typeface="Carlito"/>
                <a:cs typeface="Carlito"/>
              </a:rPr>
              <a:t>file</a:t>
            </a:r>
            <a:endParaRPr sz="2700" i="1" dirty="0">
              <a:latin typeface="Carlito"/>
              <a:cs typeface="Carlito"/>
            </a:endParaRPr>
          </a:p>
          <a:p>
            <a:pPr marL="983615" lvl="1" indent="-514350">
              <a:spcBef>
                <a:spcPts val="645"/>
              </a:spcBef>
              <a:buFont typeface="Arial" panose="020B0604020202020204" pitchFamily="34" charset="0"/>
              <a:buChar char="•"/>
              <a:tabLst>
                <a:tab pos="433070" algn="l"/>
                <a:tab pos="433705" algn="l"/>
              </a:tabLst>
            </a:pPr>
            <a:r>
              <a:rPr sz="2700" dirty="0">
                <a:latin typeface="Carlito"/>
                <a:cs typeface="Carlito"/>
              </a:rPr>
              <a:t>click the </a:t>
            </a:r>
            <a:r>
              <a:rPr sz="2700" spc="-5" dirty="0">
                <a:latin typeface="Carlito"/>
                <a:cs typeface="Carlito"/>
              </a:rPr>
              <a:t>file</a:t>
            </a:r>
            <a:r>
              <a:rPr sz="2700" spc="-105" dirty="0">
                <a:latin typeface="Carlito"/>
                <a:cs typeface="Carlito"/>
              </a:rPr>
              <a:t> </a:t>
            </a:r>
            <a:r>
              <a:rPr sz="2700" spc="-5" dirty="0">
                <a:latin typeface="Carlito"/>
                <a:cs typeface="Carlito"/>
              </a:rPr>
              <a:t>name</a:t>
            </a:r>
            <a:endParaRPr sz="2700" dirty="0">
              <a:latin typeface="Carlito"/>
              <a:cs typeface="Carlito"/>
            </a:endParaRPr>
          </a:p>
          <a:p>
            <a:pPr marL="527050" indent="-514350">
              <a:spcBef>
                <a:spcPts val="650"/>
              </a:spcBef>
              <a:buFont typeface="+mj-lt"/>
              <a:buAutoNum type="arabicPeriod"/>
              <a:tabLst>
                <a:tab pos="354965" algn="l"/>
                <a:tab pos="355600" algn="l"/>
              </a:tabLst>
            </a:pPr>
            <a:r>
              <a:rPr sz="2700" dirty="0">
                <a:latin typeface="Carlito"/>
                <a:cs typeface="Carlito"/>
              </a:rPr>
              <a:t>and then </a:t>
            </a:r>
            <a:r>
              <a:rPr lang="en-US" sz="2700" spc="-5" dirty="0">
                <a:latin typeface="Carlito"/>
                <a:cs typeface="Carlito"/>
              </a:rPr>
              <a:t>click </a:t>
            </a:r>
            <a:r>
              <a:rPr lang="en-US" sz="2700" b="1" spc="-5" dirty="0">
                <a:latin typeface="Carlito"/>
                <a:cs typeface="Carlito"/>
              </a:rPr>
              <a:t>Open</a:t>
            </a:r>
            <a:r>
              <a:rPr sz="2700" spc="-5" dirty="0">
                <a:latin typeface="Carlito"/>
                <a:cs typeface="Carlito"/>
              </a:rPr>
              <a:t>.</a:t>
            </a:r>
            <a:endParaRPr sz="2700" dirty="0">
              <a:latin typeface="Carlito"/>
              <a:cs typeface="Carlito"/>
            </a:endParaRPr>
          </a:p>
        </p:txBody>
      </p:sp>
      <p:sp>
        <p:nvSpPr>
          <p:cNvPr id="7" name="object 7">
            <a:extLst>
              <a:ext uri="{FF2B5EF4-FFF2-40B4-BE49-F238E27FC236}">
                <a16:creationId xmlns:a16="http://schemas.microsoft.com/office/drawing/2014/main" id="{13200907-2DF5-4848-89DA-C174A546304E}"/>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F757B7-4D37-40C3-9627-690CA1B60BA7}"/>
              </a:ext>
            </a:extLst>
          </p:cNvPr>
          <p:cNvSpPr txBox="1"/>
          <p:nvPr/>
        </p:nvSpPr>
        <p:spPr>
          <a:xfrm>
            <a:off x="2035493" y="130794"/>
            <a:ext cx="7511415" cy="441146"/>
          </a:xfrm>
          <a:prstGeom prst="rect">
            <a:avLst/>
          </a:prstGeom>
          <a:noFill/>
        </p:spPr>
        <p:txBody>
          <a:bodyPr wrap="square">
            <a:spAutoFit/>
          </a:bodyPr>
          <a:lstStyle/>
          <a:p>
            <a:pPr marL="12700" algn="ctr">
              <a:lnSpc>
                <a:spcPts val="2520"/>
              </a:lnSpc>
              <a:spcBef>
                <a:spcPts val="100"/>
              </a:spcBef>
            </a:pPr>
            <a:r>
              <a:rPr lang="en-US" sz="3200" b="1" spc="-5" dirty="0">
                <a:latin typeface="Carlito"/>
                <a:cs typeface="Carlito"/>
              </a:rPr>
              <a:t>Creating, Renaming, </a:t>
            </a:r>
            <a:r>
              <a:rPr lang="en-US" sz="3200" b="1" dirty="0">
                <a:latin typeface="Carlito"/>
                <a:cs typeface="Carlito"/>
              </a:rPr>
              <a:t>and </a:t>
            </a:r>
            <a:r>
              <a:rPr lang="en-US" sz="3200" b="1" spc="-5" dirty="0">
                <a:latin typeface="Carlito"/>
                <a:cs typeface="Carlito"/>
              </a:rPr>
              <a:t>Deleting</a:t>
            </a:r>
            <a:r>
              <a:rPr lang="en-US" sz="3200" b="1" dirty="0">
                <a:latin typeface="Carlito"/>
                <a:cs typeface="Carlito"/>
              </a:rPr>
              <a:t> </a:t>
            </a:r>
            <a:r>
              <a:rPr lang="en-US" sz="3200" b="1" spc="-5" dirty="0">
                <a:latin typeface="Carlito"/>
                <a:cs typeface="Carlito"/>
              </a:rPr>
              <a:t>Folders</a:t>
            </a:r>
            <a:endParaRPr lang="en-US" sz="3200" b="1" dirty="0">
              <a:latin typeface="Carlito"/>
              <a:cs typeface="Carlito"/>
            </a:endParaRPr>
          </a:p>
        </p:txBody>
      </p:sp>
      <p:sp>
        <p:nvSpPr>
          <p:cNvPr id="11" name="TextBox 10">
            <a:extLst>
              <a:ext uri="{FF2B5EF4-FFF2-40B4-BE49-F238E27FC236}">
                <a16:creationId xmlns:a16="http://schemas.microsoft.com/office/drawing/2014/main" id="{3761CCFF-0BDF-4F5D-A5C7-BB10997459C2}"/>
              </a:ext>
            </a:extLst>
          </p:cNvPr>
          <p:cNvSpPr txBox="1"/>
          <p:nvPr/>
        </p:nvSpPr>
        <p:spPr>
          <a:xfrm>
            <a:off x="1867360" y="646738"/>
            <a:ext cx="8327708" cy="5982663"/>
          </a:xfrm>
          <a:prstGeom prst="rect">
            <a:avLst/>
          </a:prstGeom>
          <a:noFill/>
        </p:spPr>
        <p:txBody>
          <a:bodyPr wrap="square" rtlCol="0">
            <a:spAutoFit/>
          </a:bodyPr>
          <a:lstStyle/>
          <a:p>
            <a:r>
              <a:rPr lang="en-US" sz="2800" b="1" spc="-40" dirty="0"/>
              <a:t>Creating a new Folder</a:t>
            </a:r>
            <a:endParaRPr lang="en-US" sz="2600" b="1" spc="-40" dirty="0"/>
          </a:p>
          <a:p>
            <a:r>
              <a:rPr lang="en-US" sz="2600" spc="-40" dirty="0"/>
              <a:t>At some point, you may want to create a folder within a folder or create a folder on the desktop. A folder within a folder is called a </a:t>
            </a:r>
            <a:r>
              <a:rPr lang="en-US" sz="2600" i="1" spc="-40" dirty="0"/>
              <a:t>sub-folder</a:t>
            </a:r>
            <a:r>
              <a:rPr lang="en-US" sz="2600" spc="-40" dirty="0"/>
              <a:t> of the </a:t>
            </a:r>
            <a:r>
              <a:rPr lang="en-US" sz="2600" i="1" spc="-40" dirty="0"/>
              <a:t>parent folder</a:t>
            </a:r>
            <a:r>
              <a:rPr lang="en-US" sz="2600" spc="-40" dirty="0"/>
              <a:t>, where parent means the one containing the other folder.</a:t>
            </a:r>
            <a:br>
              <a:rPr lang="en-US" sz="2600" spc="-40" dirty="0"/>
            </a:br>
            <a:br>
              <a:rPr lang="en-US" sz="2600" spc="-40" dirty="0"/>
            </a:br>
            <a:r>
              <a:rPr lang="en-US" sz="2600" b="1" spc="-40" dirty="0"/>
              <a:t>To create a new Folder: </a:t>
            </a:r>
          </a:p>
          <a:p>
            <a:pPr marL="285750" indent="-285750">
              <a:lnSpc>
                <a:spcPct val="110000"/>
              </a:lnSpc>
              <a:buFont typeface="Wingdings" panose="05000000000000000000" pitchFamily="2" charset="2"/>
              <a:buChar char="Ø"/>
            </a:pPr>
            <a:r>
              <a:rPr lang="en-US" sz="2600" dirty="0"/>
              <a:t>Locate where you want to create the folder</a:t>
            </a:r>
          </a:p>
          <a:p>
            <a:pPr marL="285750" indent="-285750">
              <a:lnSpc>
                <a:spcPct val="110000"/>
              </a:lnSpc>
              <a:buFont typeface="Wingdings" panose="05000000000000000000" pitchFamily="2" charset="2"/>
              <a:buChar char="Ø"/>
            </a:pPr>
            <a:r>
              <a:rPr lang="en-US" sz="2600" dirty="0"/>
              <a:t>Click on the </a:t>
            </a:r>
            <a:r>
              <a:rPr lang="en-US" sz="2600" b="1" dirty="0"/>
              <a:t>Home</a:t>
            </a:r>
            <a:r>
              <a:rPr lang="en-US" sz="2600" dirty="0"/>
              <a:t> tab on the menu bar. </a:t>
            </a:r>
          </a:p>
          <a:p>
            <a:pPr marL="285750" indent="-285750">
              <a:lnSpc>
                <a:spcPct val="110000"/>
              </a:lnSpc>
              <a:buFont typeface="Wingdings" panose="05000000000000000000" pitchFamily="2" charset="2"/>
              <a:buChar char="Ø"/>
            </a:pPr>
            <a:r>
              <a:rPr lang="en-US" sz="2600" dirty="0"/>
              <a:t>Locate </a:t>
            </a:r>
            <a:r>
              <a:rPr lang="en-US" sz="2600" b="1" dirty="0"/>
              <a:t>New Folder</a:t>
            </a:r>
            <a:r>
              <a:rPr lang="en-US" sz="2600" dirty="0"/>
              <a:t> in the </a:t>
            </a:r>
            <a:r>
              <a:rPr lang="en-US" sz="2600" b="1" dirty="0"/>
              <a:t>New</a:t>
            </a:r>
            <a:r>
              <a:rPr lang="en-US" sz="2600" dirty="0"/>
              <a:t> ribbon </a:t>
            </a:r>
          </a:p>
          <a:p>
            <a:pPr marL="285750" indent="-285750">
              <a:lnSpc>
                <a:spcPct val="110000"/>
              </a:lnSpc>
              <a:buFont typeface="Wingdings" panose="05000000000000000000" pitchFamily="2" charset="2"/>
              <a:buChar char="Ø"/>
            </a:pPr>
            <a:r>
              <a:rPr lang="en-US" sz="2600" dirty="0"/>
              <a:t>Type the meaningful name you want to give to it. </a:t>
            </a:r>
            <a:r>
              <a:rPr lang="en-US" sz="2600" i="1" dirty="0"/>
              <a:t>(By default “New Folder” will be the folder name</a:t>
            </a:r>
            <a:r>
              <a:rPr lang="en-US" sz="2600" dirty="0"/>
              <a:t>).</a:t>
            </a:r>
          </a:p>
          <a:p>
            <a:pPr marL="285750" indent="-285750">
              <a:lnSpc>
                <a:spcPct val="110000"/>
              </a:lnSpc>
              <a:buFont typeface="Wingdings" panose="05000000000000000000" pitchFamily="2" charset="2"/>
              <a:buChar char="Ø"/>
            </a:pPr>
            <a:r>
              <a:rPr lang="en-US" sz="2600" dirty="0"/>
              <a:t>Press the </a:t>
            </a:r>
            <a:r>
              <a:rPr lang="en-US" sz="2600" b="1" dirty="0"/>
              <a:t>Enter key </a:t>
            </a:r>
            <a:r>
              <a:rPr lang="en-US" sz="2600" dirty="0"/>
              <a:t>or click on an empty space to create the folder.</a:t>
            </a:r>
          </a:p>
        </p:txBody>
      </p:sp>
      <p:sp>
        <p:nvSpPr>
          <p:cNvPr id="5" name="object 7">
            <a:extLst>
              <a:ext uri="{FF2B5EF4-FFF2-40B4-BE49-F238E27FC236}">
                <a16:creationId xmlns:a16="http://schemas.microsoft.com/office/drawing/2014/main" id="{8B9FC9F2-3149-4573-AB1D-A702206E4A36}"/>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889752" y="3606241"/>
            <a:ext cx="128270" cy="514350"/>
          </a:xfrm>
          <a:prstGeom prst="rect">
            <a:avLst/>
          </a:prstGeom>
        </p:spPr>
        <p:txBody>
          <a:bodyPr vert="horz" wrap="square" lIns="0" tIns="13335" rIns="0" bIns="0" rtlCol="0">
            <a:spAutoFit/>
          </a:bodyPr>
          <a:lstStyle/>
          <a:p>
            <a:pPr marL="12700">
              <a:spcBef>
                <a:spcPts val="105"/>
              </a:spcBef>
            </a:pPr>
            <a:r>
              <a:rPr sz="3200" dirty="0">
                <a:latin typeface="Carlito"/>
                <a:cs typeface="Carlito"/>
              </a:rPr>
              <a:t>.</a:t>
            </a:r>
            <a:endParaRPr sz="3200">
              <a:latin typeface="Carlito"/>
              <a:cs typeface="Carlito"/>
            </a:endParaRPr>
          </a:p>
        </p:txBody>
      </p:sp>
      <p:sp>
        <p:nvSpPr>
          <p:cNvPr id="9" name="TextBox 8">
            <a:extLst>
              <a:ext uri="{FF2B5EF4-FFF2-40B4-BE49-F238E27FC236}">
                <a16:creationId xmlns:a16="http://schemas.microsoft.com/office/drawing/2014/main" id="{D28ED326-342B-43BF-BCF9-C4687343E1B6}"/>
              </a:ext>
            </a:extLst>
          </p:cNvPr>
          <p:cNvSpPr txBox="1"/>
          <p:nvPr/>
        </p:nvSpPr>
        <p:spPr>
          <a:xfrm>
            <a:off x="2057400" y="1128691"/>
            <a:ext cx="8077200" cy="4600618"/>
          </a:xfrm>
          <a:prstGeom prst="rect">
            <a:avLst/>
          </a:prstGeom>
          <a:noFill/>
        </p:spPr>
        <p:txBody>
          <a:bodyPr wrap="square" rtlCol="0">
            <a:spAutoFit/>
          </a:bodyPr>
          <a:lstStyle/>
          <a:p>
            <a:r>
              <a:rPr lang="en-US" sz="3200" b="1" dirty="0"/>
              <a:t>Alternatively</a:t>
            </a:r>
          </a:p>
          <a:p>
            <a:r>
              <a:rPr lang="en-US" sz="2800" i="1" dirty="0"/>
              <a:t>Just like creating an empty file;</a:t>
            </a:r>
          </a:p>
          <a:p>
            <a:pPr marL="285750" indent="-285750">
              <a:lnSpc>
                <a:spcPct val="120000"/>
              </a:lnSpc>
              <a:buFont typeface="Wingdings" panose="05000000000000000000" pitchFamily="2" charset="2"/>
              <a:buChar char="Ø"/>
            </a:pPr>
            <a:r>
              <a:rPr lang="en-US" sz="2800" dirty="0"/>
              <a:t>Locate where the folder is to be created.</a:t>
            </a:r>
          </a:p>
          <a:p>
            <a:pPr marL="285750" indent="-285750">
              <a:lnSpc>
                <a:spcPct val="120000"/>
              </a:lnSpc>
              <a:buFont typeface="Wingdings" panose="05000000000000000000" pitchFamily="2" charset="2"/>
              <a:buChar char="Ø"/>
            </a:pPr>
            <a:r>
              <a:rPr lang="en-US" sz="2800" dirty="0"/>
              <a:t>Right-click on a </a:t>
            </a:r>
            <a:r>
              <a:rPr lang="en-US" sz="2800" i="1" dirty="0"/>
              <a:t>blank area</a:t>
            </a:r>
          </a:p>
          <a:p>
            <a:pPr marL="285750" indent="-285750">
              <a:lnSpc>
                <a:spcPct val="120000"/>
              </a:lnSpc>
              <a:buFont typeface="Wingdings" panose="05000000000000000000" pitchFamily="2" charset="2"/>
              <a:buChar char="Ø"/>
            </a:pPr>
            <a:r>
              <a:rPr lang="en-US" sz="2800" dirty="0"/>
              <a:t>Select </a:t>
            </a:r>
            <a:r>
              <a:rPr lang="en-US" sz="2800" b="1" dirty="0"/>
              <a:t>New</a:t>
            </a:r>
            <a:r>
              <a:rPr lang="en-US" sz="2800" dirty="0"/>
              <a:t>, and click on </a:t>
            </a:r>
            <a:r>
              <a:rPr lang="en-US" sz="2800" b="1" dirty="0"/>
              <a:t>Folder</a:t>
            </a:r>
            <a:r>
              <a:rPr lang="en-US" sz="2800" dirty="0"/>
              <a:t> in the menu that appears.</a:t>
            </a:r>
          </a:p>
          <a:p>
            <a:pPr marL="285750" indent="-285750">
              <a:lnSpc>
                <a:spcPct val="120000"/>
              </a:lnSpc>
              <a:buFont typeface="Wingdings" panose="05000000000000000000" pitchFamily="2" charset="2"/>
              <a:buChar char="Ø"/>
            </a:pPr>
            <a:r>
              <a:rPr lang="en-US" sz="2800" dirty="0"/>
              <a:t>A new folder icon appears with its default name </a:t>
            </a:r>
            <a:r>
              <a:rPr lang="en-US" sz="2800" i="1" dirty="0"/>
              <a:t>“New Folder” </a:t>
            </a:r>
            <a:r>
              <a:rPr lang="en-US" sz="2800" dirty="0"/>
              <a:t>highlighted in blue</a:t>
            </a:r>
          </a:p>
          <a:p>
            <a:pPr marL="285750" indent="-285750">
              <a:lnSpc>
                <a:spcPct val="120000"/>
              </a:lnSpc>
              <a:buFont typeface="Wingdings" panose="05000000000000000000" pitchFamily="2" charset="2"/>
              <a:buChar char="Ø"/>
            </a:pPr>
            <a:r>
              <a:rPr lang="en-US" sz="2800" b="1" dirty="0"/>
              <a:t>Rename</a:t>
            </a:r>
            <a:r>
              <a:rPr lang="en-US" sz="2800" dirty="0"/>
              <a:t> it by typing the name you want to give to it.</a:t>
            </a:r>
          </a:p>
        </p:txBody>
      </p:sp>
      <p:sp>
        <p:nvSpPr>
          <p:cNvPr id="12" name="TextBox 11">
            <a:extLst>
              <a:ext uri="{FF2B5EF4-FFF2-40B4-BE49-F238E27FC236}">
                <a16:creationId xmlns:a16="http://schemas.microsoft.com/office/drawing/2014/main" id="{0AC11C59-1401-481F-A9BE-3384EFFD86AB}"/>
              </a:ext>
            </a:extLst>
          </p:cNvPr>
          <p:cNvSpPr txBox="1"/>
          <p:nvPr/>
        </p:nvSpPr>
        <p:spPr>
          <a:xfrm>
            <a:off x="1979423" y="300186"/>
            <a:ext cx="7511415" cy="441146"/>
          </a:xfrm>
          <a:prstGeom prst="rect">
            <a:avLst/>
          </a:prstGeom>
          <a:noFill/>
        </p:spPr>
        <p:txBody>
          <a:bodyPr wrap="square">
            <a:spAutoFit/>
          </a:bodyPr>
          <a:lstStyle/>
          <a:p>
            <a:pPr marL="12700" algn="ctr">
              <a:lnSpc>
                <a:spcPts val="2520"/>
              </a:lnSpc>
              <a:spcBef>
                <a:spcPts val="100"/>
              </a:spcBef>
            </a:pPr>
            <a:r>
              <a:rPr lang="en-US" sz="3200" b="1" spc="-5" dirty="0">
                <a:latin typeface="Carlito"/>
                <a:cs typeface="Carlito"/>
              </a:rPr>
              <a:t>Creating, Renaming, </a:t>
            </a:r>
            <a:r>
              <a:rPr lang="en-US" sz="3200" b="1" dirty="0">
                <a:latin typeface="Carlito"/>
                <a:cs typeface="Carlito"/>
              </a:rPr>
              <a:t>and </a:t>
            </a:r>
            <a:r>
              <a:rPr lang="en-US" sz="3200" b="1" spc="-5" dirty="0">
                <a:latin typeface="Carlito"/>
                <a:cs typeface="Carlito"/>
              </a:rPr>
              <a:t>Deleting</a:t>
            </a:r>
            <a:r>
              <a:rPr lang="en-US" sz="3200" b="1" dirty="0">
                <a:latin typeface="Carlito"/>
                <a:cs typeface="Carlito"/>
              </a:rPr>
              <a:t> </a:t>
            </a:r>
            <a:r>
              <a:rPr lang="en-US" sz="3200" b="1" spc="-5" dirty="0">
                <a:latin typeface="Carlito"/>
                <a:cs typeface="Carlito"/>
              </a:rPr>
              <a:t>Folders</a:t>
            </a:r>
            <a:endParaRPr lang="en-US" sz="3200" b="1" dirty="0">
              <a:latin typeface="Carlito"/>
              <a:cs typeface="Carlito"/>
            </a:endParaRPr>
          </a:p>
        </p:txBody>
      </p:sp>
      <p:sp>
        <p:nvSpPr>
          <p:cNvPr id="7" name="object 7">
            <a:extLst>
              <a:ext uri="{FF2B5EF4-FFF2-40B4-BE49-F238E27FC236}">
                <a16:creationId xmlns:a16="http://schemas.microsoft.com/office/drawing/2014/main" id="{0AE1AA20-5052-462B-9D3A-A1F90DE1FC7F}"/>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6900" y="803828"/>
            <a:ext cx="8458200" cy="5413661"/>
          </a:xfrm>
          <a:prstGeom prst="rect">
            <a:avLst/>
          </a:prstGeom>
        </p:spPr>
        <p:txBody>
          <a:bodyPr vert="horz" wrap="square" lIns="0" tIns="12065" rIns="0" bIns="0" rtlCol="0">
            <a:spAutoFit/>
          </a:bodyPr>
          <a:lstStyle/>
          <a:p>
            <a:pPr marL="12700">
              <a:spcBef>
                <a:spcPts val="95"/>
              </a:spcBef>
            </a:pPr>
            <a:r>
              <a:rPr sz="2700" b="1" spc="-90" dirty="0">
                <a:latin typeface="Carlito"/>
                <a:cs typeface="Carlito"/>
              </a:rPr>
              <a:t>To </a:t>
            </a:r>
            <a:r>
              <a:rPr lang="en-US" sz="2700" b="1" spc="-10" dirty="0">
                <a:latin typeface="Carlito"/>
                <a:cs typeface="Carlito"/>
              </a:rPr>
              <a:t>R</a:t>
            </a:r>
            <a:r>
              <a:rPr sz="2700" b="1" spc="-10" dirty="0">
                <a:latin typeface="Carlito"/>
                <a:cs typeface="Carlito"/>
              </a:rPr>
              <a:t>ename </a:t>
            </a:r>
            <a:r>
              <a:rPr sz="2700" b="1" dirty="0">
                <a:latin typeface="Carlito"/>
                <a:cs typeface="Carlito"/>
              </a:rPr>
              <a:t>a</a:t>
            </a:r>
            <a:r>
              <a:rPr sz="2700" b="1" spc="110" dirty="0">
                <a:latin typeface="Carlito"/>
                <a:cs typeface="Carlito"/>
              </a:rPr>
              <a:t> </a:t>
            </a:r>
            <a:r>
              <a:rPr lang="en-US" sz="2700" b="1" spc="-10" dirty="0">
                <a:latin typeface="Carlito"/>
                <a:cs typeface="Carlito"/>
              </a:rPr>
              <a:t>F</a:t>
            </a:r>
            <a:r>
              <a:rPr sz="2700" b="1" spc="-10" dirty="0">
                <a:latin typeface="Carlito"/>
                <a:cs typeface="Carlito"/>
              </a:rPr>
              <a:t>older:</a:t>
            </a:r>
            <a:endParaRPr sz="2700" dirty="0">
              <a:latin typeface="Carlito"/>
              <a:cs typeface="Carlito"/>
            </a:endParaRPr>
          </a:p>
          <a:p>
            <a:pPr marL="469900" indent="-457200">
              <a:buFont typeface="Wingdings" panose="05000000000000000000" pitchFamily="2" charset="2"/>
              <a:buChar char="ü"/>
              <a:tabLst>
                <a:tab pos="354965" algn="l"/>
                <a:tab pos="355600" algn="l"/>
              </a:tabLst>
            </a:pPr>
            <a:r>
              <a:rPr sz="2700" spc="-20" dirty="0">
                <a:latin typeface="Carlito"/>
                <a:cs typeface="Carlito"/>
              </a:rPr>
              <a:t>Locate </a:t>
            </a:r>
            <a:r>
              <a:rPr sz="2700" spc="-10" dirty="0">
                <a:latin typeface="Carlito"/>
                <a:cs typeface="Carlito"/>
              </a:rPr>
              <a:t>your</a:t>
            </a:r>
            <a:r>
              <a:rPr sz="2700" spc="25" dirty="0">
                <a:latin typeface="Carlito"/>
                <a:cs typeface="Carlito"/>
              </a:rPr>
              <a:t> </a:t>
            </a:r>
            <a:r>
              <a:rPr sz="2700" spc="-45" dirty="0">
                <a:latin typeface="Carlito"/>
                <a:cs typeface="Carlito"/>
              </a:rPr>
              <a:t>folder.</a:t>
            </a:r>
            <a:endParaRPr sz="2700" dirty="0">
              <a:latin typeface="Carlito"/>
              <a:cs typeface="Carlito"/>
            </a:endParaRPr>
          </a:p>
          <a:p>
            <a:pPr marL="469900" indent="-457200">
              <a:buFont typeface="Wingdings" panose="05000000000000000000" pitchFamily="2" charset="2"/>
              <a:buChar char="ü"/>
              <a:tabLst>
                <a:tab pos="354965" algn="l"/>
                <a:tab pos="355600" algn="l"/>
              </a:tabLst>
            </a:pPr>
            <a:r>
              <a:rPr sz="2700" b="1" spc="-10" dirty="0">
                <a:latin typeface="Carlito"/>
                <a:cs typeface="Carlito"/>
              </a:rPr>
              <a:t>Right-click </a:t>
            </a:r>
            <a:r>
              <a:rPr sz="2700" spc="-5" dirty="0">
                <a:latin typeface="Carlito"/>
                <a:cs typeface="Carlito"/>
              </a:rPr>
              <a:t>the </a:t>
            </a:r>
            <a:r>
              <a:rPr sz="2700" spc="-10" dirty="0">
                <a:latin typeface="Carlito"/>
                <a:cs typeface="Carlito"/>
              </a:rPr>
              <a:t>folder</a:t>
            </a:r>
            <a:r>
              <a:rPr sz="2700" spc="25" dirty="0">
                <a:latin typeface="Carlito"/>
                <a:cs typeface="Carlito"/>
              </a:rPr>
              <a:t> </a:t>
            </a:r>
            <a:r>
              <a:rPr sz="2700" spc="-10" dirty="0">
                <a:latin typeface="Carlito"/>
                <a:cs typeface="Carlito"/>
              </a:rPr>
              <a:t>ico</a:t>
            </a:r>
            <a:r>
              <a:rPr lang="en-US" sz="2700" spc="-10" dirty="0">
                <a:latin typeface="Carlito"/>
                <a:cs typeface="Carlito"/>
              </a:rPr>
              <a:t>n and select </a:t>
            </a:r>
            <a:r>
              <a:rPr sz="2700" b="1" spc="-15" dirty="0">
                <a:latin typeface="Carlito"/>
                <a:cs typeface="Carlito"/>
              </a:rPr>
              <a:t>Rename</a:t>
            </a:r>
            <a:r>
              <a:rPr sz="2700" spc="-15" dirty="0">
                <a:latin typeface="Carlito"/>
                <a:cs typeface="Carlito"/>
              </a:rPr>
              <a:t>.</a:t>
            </a:r>
            <a:endParaRPr sz="2700" dirty="0">
              <a:latin typeface="Carlito"/>
              <a:cs typeface="Carlito"/>
            </a:endParaRPr>
          </a:p>
          <a:p>
            <a:pPr marL="469900" indent="-457200">
              <a:buFont typeface="Wingdings" panose="05000000000000000000" pitchFamily="2" charset="2"/>
              <a:buChar char="ü"/>
              <a:tabLst>
                <a:tab pos="354965" algn="l"/>
                <a:tab pos="355600" algn="l"/>
              </a:tabLst>
            </a:pPr>
            <a:r>
              <a:rPr sz="2700" spc="-10" dirty="0">
                <a:latin typeface="Carlito"/>
                <a:cs typeface="Carlito"/>
              </a:rPr>
              <a:t>The folder </a:t>
            </a:r>
            <a:r>
              <a:rPr sz="2700" spc="-5" dirty="0">
                <a:latin typeface="Carlito"/>
                <a:cs typeface="Carlito"/>
              </a:rPr>
              <a:t>name is </a:t>
            </a:r>
            <a:r>
              <a:rPr sz="2700" b="1" spc="-10" dirty="0">
                <a:latin typeface="Carlito"/>
                <a:cs typeface="Carlito"/>
              </a:rPr>
              <a:t>highlighted </a:t>
            </a:r>
            <a:r>
              <a:rPr sz="2700" b="1" spc="-5" dirty="0">
                <a:latin typeface="Carlito"/>
                <a:cs typeface="Carlito"/>
              </a:rPr>
              <a:t>in blue</a:t>
            </a:r>
            <a:r>
              <a:rPr sz="2700" spc="-5" dirty="0">
                <a:latin typeface="Carlito"/>
                <a:cs typeface="Carlito"/>
              </a:rPr>
              <a:t>, </a:t>
            </a:r>
            <a:r>
              <a:rPr sz="2700" spc="-10" dirty="0">
                <a:latin typeface="Carlito"/>
                <a:cs typeface="Carlito"/>
              </a:rPr>
              <a:t>ready </a:t>
            </a:r>
            <a:r>
              <a:rPr sz="2700" spc="-20" dirty="0">
                <a:latin typeface="Carlito"/>
                <a:cs typeface="Carlito"/>
              </a:rPr>
              <a:t>to </a:t>
            </a:r>
            <a:r>
              <a:rPr sz="2700" spc="-5" dirty="0">
                <a:latin typeface="Carlito"/>
                <a:cs typeface="Carlito"/>
              </a:rPr>
              <a:t>be</a:t>
            </a:r>
            <a:r>
              <a:rPr lang="en-US" sz="2700" spc="110" dirty="0">
                <a:latin typeface="Carlito"/>
                <a:cs typeface="Carlito"/>
              </a:rPr>
              <a:t> </a:t>
            </a:r>
            <a:r>
              <a:rPr sz="2700" spc="-10" dirty="0">
                <a:latin typeface="Carlito"/>
                <a:cs typeface="Carlito"/>
              </a:rPr>
              <a:t>retyped.</a:t>
            </a:r>
            <a:endParaRPr sz="2700" dirty="0">
              <a:latin typeface="Carlito"/>
              <a:cs typeface="Carlito"/>
            </a:endParaRPr>
          </a:p>
          <a:p>
            <a:pPr marL="469900" indent="-457200">
              <a:buFont typeface="Wingdings" panose="05000000000000000000" pitchFamily="2" charset="2"/>
              <a:buChar char="ü"/>
              <a:tabLst>
                <a:tab pos="354965" algn="l"/>
                <a:tab pos="355600" algn="l"/>
              </a:tabLst>
            </a:pPr>
            <a:r>
              <a:rPr sz="2700" spc="-20" dirty="0">
                <a:latin typeface="Carlito"/>
                <a:cs typeface="Carlito"/>
              </a:rPr>
              <a:t>Type </a:t>
            </a:r>
            <a:r>
              <a:rPr lang="en-US" sz="2700" spc="-5" dirty="0">
                <a:latin typeface="Carlito"/>
                <a:cs typeface="Carlito"/>
              </a:rPr>
              <a:t>the</a:t>
            </a:r>
            <a:r>
              <a:rPr sz="2700" spc="-5" dirty="0">
                <a:latin typeface="Carlito"/>
                <a:cs typeface="Carlito"/>
              </a:rPr>
              <a:t> </a:t>
            </a:r>
            <a:r>
              <a:rPr sz="2700" b="1" i="1" spc="-10" dirty="0">
                <a:latin typeface="Carlito"/>
                <a:cs typeface="Carlito"/>
              </a:rPr>
              <a:t>new name </a:t>
            </a:r>
            <a:r>
              <a:rPr sz="2700" spc="-5" dirty="0">
                <a:latin typeface="Carlito"/>
                <a:cs typeface="Carlito"/>
              </a:rPr>
              <a:t>and </a:t>
            </a:r>
            <a:r>
              <a:rPr sz="2700" spc="-10" dirty="0">
                <a:latin typeface="Carlito"/>
                <a:cs typeface="Carlito"/>
              </a:rPr>
              <a:t>press</a:t>
            </a:r>
            <a:r>
              <a:rPr sz="2700" spc="65" dirty="0">
                <a:latin typeface="Carlito"/>
                <a:cs typeface="Carlito"/>
              </a:rPr>
              <a:t> </a:t>
            </a:r>
            <a:r>
              <a:rPr sz="2700" spc="-50" dirty="0">
                <a:latin typeface="Carlito"/>
                <a:cs typeface="Carlito"/>
              </a:rPr>
              <a:t>Enter.</a:t>
            </a:r>
            <a:endParaRPr sz="2700" dirty="0">
              <a:latin typeface="Carlito"/>
              <a:cs typeface="Carlito"/>
            </a:endParaRPr>
          </a:p>
          <a:p>
            <a:pPr marL="12700">
              <a:spcBef>
                <a:spcPts val="5"/>
              </a:spcBef>
            </a:pPr>
            <a:r>
              <a:rPr lang="en-US" sz="2700" b="1" spc="-5" dirty="0">
                <a:latin typeface="Carlito"/>
                <a:cs typeface="Carlito"/>
              </a:rPr>
              <a:t>	</a:t>
            </a:r>
            <a:r>
              <a:rPr sz="2700" b="1" i="1" spc="-5" dirty="0">
                <a:latin typeface="Carlito"/>
                <a:cs typeface="Carlito"/>
              </a:rPr>
              <a:t>OR</a:t>
            </a:r>
            <a:endParaRPr sz="2700" i="1" dirty="0">
              <a:latin typeface="Carlito"/>
              <a:cs typeface="Carlito"/>
            </a:endParaRPr>
          </a:p>
          <a:p>
            <a:pPr marL="469900" indent="-457200">
              <a:buFont typeface="Wingdings" panose="05000000000000000000" pitchFamily="2" charset="2"/>
              <a:buChar char="ü"/>
              <a:tabLst>
                <a:tab pos="354965" algn="l"/>
                <a:tab pos="355600" algn="l"/>
              </a:tabLst>
            </a:pPr>
            <a:r>
              <a:rPr sz="2700" spc="-20" dirty="0">
                <a:latin typeface="Carlito"/>
                <a:cs typeface="Carlito"/>
              </a:rPr>
              <a:t>Locate </a:t>
            </a:r>
            <a:r>
              <a:rPr sz="2700" spc="-5" dirty="0">
                <a:latin typeface="Carlito"/>
                <a:cs typeface="Carlito"/>
              </a:rPr>
              <a:t>the</a:t>
            </a:r>
            <a:r>
              <a:rPr sz="2700" spc="40" dirty="0">
                <a:latin typeface="Carlito"/>
                <a:cs typeface="Carlito"/>
              </a:rPr>
              <a:t> </a:t>
            </a:r>
            <a:r>
              <a:rPr sz="2700" spc="-10" dirty="0">
                <a:latin typeface="Carlito"/>
                <a:cs typeface="Carlito"/>
              </a:rPr>
              <a:t>folder</a:t>
            </a:r>
            <a:endParaRPr sz="2700" dirty="0">
              <a:latin typeface="Carlito"/>
              <a:cs typeface="Carlito"/>
            </a:endParaRPr>
          </a:p>
          <a:p>
            <a:pPr marL="469900" indent="-457200">
              <a:buFont typeface="Wingdings" panose="05000000000000000000" pitchFamily="2" charset="2"/>
              <a:buChar char="ü"/>
              <a:tabLst>
                <a:tab pos="354965" algn="l"/>
                <a:tab pos="355600" algn="l"/>
              </a:tabLst>
            </a:pPr>
            <a:r>
              <a:rPr sz="2700" spc="-10" dirty="0">
                <a:latin typeface="Carlito"/>
                <a:cs typeface="Carlito"/>
              </a:rPr>
              <a:t>Click </a:t>
            </a:r>
            <a:r>
              <a:rPr sz="2700" spc="-15" dirty="0">
                <a:latin typeface="Carlito"/>
                <a:cs typeface="Carlito"/>
              </a:rPr>
              <a:t>at </a:t>
            </a:r>
            <a:r>
              <a:rPr sz="2700" spc="-5" dirty="0">
                <a:latin typeface="Carlito"/>
                <a:cs typeface="Carlito"/>
              </a:rPr>
              <a:t>the </a:t>
            </a:r>
            <a:r>
              <a:rPr sz="2700" spc="-10" dirty="0">
                <a:latin typeface="Carlito"/>
                <a:cs typeface="Carlito"/>
              </a:rPr>
              <a:t>folder</a:t>
            </a:r>
            <a:r>
              <a:rPr sz="2700" spc="15" dirty="0">
                <a:latin typeface="Carlito"/>
                <a:cs typeface="Carlito"/>
              </a:rPr>
              <a:t> </a:t>
            </a:r>
            <a:r>
              <a:rPr sz="2700" spc="-5" dirty="0">
                <a:latin typeface="Carlito"/>
                <a:cs typeface="Carlito"/>
              </a:rPr>
              <a:t>once</a:t>
            </a:r>
            <a:endParaRPr sz="2700" dirty="0">
              <a:latin typeface="Carlito"/>
              <a:cs typeface="Carlito"/>
            </a:endParaRPr>
          </a:p>
          <a:p>
            <a:pPr marL="469900" indent="-457200">
              <a:buFont typeface="Wingdings" panose="05000000000000000000" pitchFamily="2" charset="2"/>
              <a:buChar char="ü"/>
              <a:tabLst>
                <a:tab pos="354965" algn="l"/>
                <a:tab pos="355600" algn="l"/>
              </a:tabLst>
            </a:pPr>
            <a:r>
              <a:rPr sz="2700" spc="-5" dirty="0">
                <a:latin typeface="Carlito"/>
                <a:cs typeface="Carlito"/>
              </a:rPr>
              <a:t>Click </a:t>
            </a:r>
            <a:r>
              <a:rPr sz="2700" spc="-20" dirty="0">
                <a:latin typeface="Carlito"/>
                <a:cs typeface="Carlito"/>
              </a:rPr>
              <a:t>at </a:t>
            </a:r>
            <a:r>
              <a:rPr sz="2700" spc="-5" dirty="0">
                <a:latin typeface="Carlito"/>
                <a:cs typeface="Carlito"/>
              </a:rPr>
              <a:t>the name of the </a:t>
            </a:r>
            <a:r>
              <a:rPr sz="2700" spc="-40" dirty="0">
                <a:latin typeface="Carlito"/>
                <a:cs typeface="Carlito"/>
              </a:rPr>
              <a:t>folder, </a:t>
            </a:r>
            <a:r>
              <a:rPr sz="2700" spc="-5" dirty="0">
                <a:latin typeface="Carlito"/>
                <a:cs typeface="Carlito"/>
              </a:rPr>
              <a:t>this will select the </a:t>
            </a:r>
            <a:r>
              <a:rPr sz="2700" spc="-10" dirty="0">
                <a:latin typeface="Carlito"/>
                <a:cs typeface="Carlito"/>
              </a:rPr>
              <a:t>current</a:t>
            </a:r>
            <a:r>
              <a:rPr sz="2700" spc="90" dirty="0">
                <a:latin typeface="Carlito"/>
                <a:cs typeface="Carlito"/>
              </a:rPr>
              <a:t> </a:t>
            </a:r>
            <a:r>
              <a:rPr sz="2700" spc="-15" dirty="0">
                <a:latin typeface="Carlito"/>
                <a:cs typeface="Carlito"/>
              </a:rPr>
              <a:t>folder</a:t>
            </a:r>
            <a:r>
              <a:rPr lang="en-US" sz="2700" dirty="0">
                <a:latin typeface="Carlito"/>
                <a:cs typeface="Carlito"/>
              </a:rPr>
              <a:t> </a:t>
            </a:r>
            <a:r>
              <a:rPr sz="2700" spc="-10" dirty="0">
                <a:latin typeface="Carlito"/>
                <a:cs typeface="Carlito"/>
              </a:rPr>
              <a:t>name </a:t>
            </a:r>
            <a:r>
              <a:rPr sz="2700" spc="-20" dirty="0">
                <a:latin typeface="Carlito"/>
                <a:cs typeface="Carlito"/>
              </a:rPr>
              <a:t>to </a:t>
            </a:r>
            <a:r>
              <a:rPr sz="2700" spc="-5" dirty="0">
                <a:latin typeface="Carlito"/>
                <a:cs typeface="Carlito"/>
              </a:rPr>
              <a:t>enable </a:t>
            </a:r>
            <a:r>
              <a:rPr sz="2700" spc="-10" dirty="0">
                <a:latin typeface="Carlito"/>
                <a:cs typeface="Carlito"/>
              </a:rPr>
              <a:t>you </a:t>
            </a:r>
            <a:r>
              <a:rPr sz="2700" spc="-5" dirty="0">
                <a:latin typeface="Carlito"/>
                <a:cs typeface="Carlito"/>
              </a:rPr>
              <a:t>type in </a:t>
            </a:r>
            <a:r>
              <a:rPr sz="2700" spc="-10" dirty="0">
                <a:latin typeface="Carlito"/>
                <a:cs typeface="Carlito"/>
              </a:rPr>
              <a:t>the </a:t>
            </a:r>
            <a:r>
              <a:rPr sz="2700" spc="-15" dirty="0">
                <a:latin typeface="Carlito"/>
                <a:cs typeface="Carlito"/>
              </a:rPr>
              <a:t>new</a:t>
            </a:r>
            <a:r>
              <a:rPr sz="2700" spc="100" dirty="0">
                <a:latin typeface="Carlito"/>
                <a:cs typeface="Carlito"/>
              </a:rPr>
              <a:t> </a:t>
            </a:r>
            <a:r>
              <a:rPr sz="2700" spc="-10" dirty="0">
                <a:latin typeface="Carlito"/>
                <a:cs typeface="Carlito"/>
              </a:rPr>
              <a:t>name</a:t>
            </a:r>
            <a:endParaRPr sz="2700" dirty="0">
              <a:latin typeface="Carlito"/>
              <a:cs typeface="Carlito"/>
            </a:endParaRPr>
          </a:p>
          <a:p>
            <a:pPr marL="469900" indent="-457200">
              <a:buFont typeface="Wingdings" panose="05000000000000000000" pitchFamily="2" charset="2"/>
              <a:buChar char="ü"/>
              <a:tabLst>
                <a:tab pos="354965" algn="l"/>
                <a:tab pos="355600" algn="l"/>
              </a:tabLst>
            </a:pPr>
            <a:r>
              <a:rPr sz="2700" spc="-30" dirty="0">
                <a:latin typeface="Carlito"/>
                <a:cs typeface="Carlito"/>
              </a:rPr>
              <a:t>Type </a:t>
            </a:r>
            <a:r>
              <a:rPr sz="2700" spc="-5" dirty="0">
                <a:latin typeface="Carlito"/>
                <a:cs typeface="Carlito"/>
              </a:rPr>
              <a:t>a </a:t>
            </a:r>
            <a:r>
              <a:rPr sz="2700" spc="-15" dirty="0">
                <a:latin typeface="Carlito"/>
                <a:cs typeface="Carlito"/>
              </a:rPr>
              <a:t>new </a:t>
            </a:r>
            <a:r>
              <a:rPr sz="2700" spc="-5" dirty="0">
                <a:latin typeface="Carlito"/>
                <a:cs typeface="Carlito"/>
              </a:rPr>
              <a:t>meaningful</a:t>
            </a:r>
            <a:r>
              <a:rPr sz="2700" spc="70" dirty="0">
                <a:latin typeface="Carlito"/>
                <a:cs typeface="Carlito"/>
              </a:rPr>
              <a:t> </a:t>
            </a:r>
            <a:r>
              <a:rPr sz="2700" spc="-10" dirty="0">
                <a:latin typeface="Carlito"/>
                <a:cs typeface="Carlito"/>
              </a:rPr>
              <a:t>name</a:t>
            </a:r>
            <a:endParaRPr lang="en-US" sz="2700" spc="-10" dirty="0">
              <a:latin typeface="Carlito"/>
              <a:cs typeface="Carlito"/>
            </a:endParaRPr>
          </a:p>
          <a:p>
            <a:pPr marL="12700">
              <a:tabLst>
                <a:tab pos="354965" algn="l"/>
                <a:tab pos="355600" algn="l"/>
              </a:tabLst>
            </a:pPr>
            <a:r>
              <a:rPr lang="en-US" sz="2700" b="1" i="1" spc="-10" dirty="0">
                <a:latin typeface="Carlito"/>
                <a:cs typeface="Carlito"/>
              </a:rPr>
              <a:t>	(Just like renaming a file)</a:t>
            </a:r>
          </a:p>
        </p:txBody>
      </p:sp>
      <p:sp>
        <p:nvSpPr>
          <p:cNvPr id="4" name="TextBox 3">
            <a:extLst>
              <a:ext uri="{FF2B5EF4-FFF2-40B4-BE49-F238E27FC236}">
                <a16:creationId xmlns:a16="http://schemas.microsoft.com/office/drawing/2014/main" id="{5884F63D-19EE-44F3-A938-3206E45AF4DD}"/>
              </a:ext>
            </a:extLst>
          </p:cNvPr>
          <p:cNvSpPr txBox="1"/>
          <p:nvPr/>
        </p:nvSpPr>
        <p:spPr>
          <a:xfrm>
            <a:off x="2209801" y="180996"/>
            <a:ext cx="7511415" cy="441146"/>
          </a:xfrm>
          <a:prstGeom prst="rect">
            <a:avLst/>
          </a:prstGeom>
          <a:noFill/>
        </p:spPr>
        <p:txBody>
          <a:bodyPr wrap="square">
            <a:spAutoFit/>
          </a:bodyPr>
          <a:lstStyle/>
          <a:p>
            <a:pPr marL="12700" algn="ctr">
              <a:lnSpc>
                <a:spcPts val="2520"/>
              </a:lnSpc>
              <a:spcBef>
                <a:spcPts val="100"/>
              </a:spcBef>
            </a:pPr>
            <a:r>
              <a:rPr lang="en-US" sz="3200" b="1" spc="-5" dirty="0">
                <a:latin typeface="Carlito"/>
                <a:cs typeface="Carlito"/>
              </a:rPr>
              <a:t>Creating, Renaming, </a:t>
            </a:r>
            <a:r>
              <a:rPr lang="en-US" sz="3200" b="1" dirty="0">
                <a:latin typeface="Carlito"/>
                <a:cs typeface="Carlito"/>
              </a:rPr>
              <a:t>and </a:t>
            </a:r>
            <a:r>
              <a:rPr lang="en-US" sz="3200" b="1" spc="-5" dirty="0">
                <a:latin typeface="Carlito"/>
                <a:cs typeface="Carlito"/>
              </a:rPr>
              <a:t>Deleting</a:t>
            </a:r>
            <a:r>
              <a:rPr lang="en-US" sz="3200" b="1" dirty="0">
                <a:latin typeface="Carlito"/>
                <a:cs typeface="Carlito"/>
              </a:rPr>
              <a:t> </a:t>
            </a:r>
            <a:r>
              <a:rPr lang="en-US" sz="3200" b="1" spc="-5" dirty="0">
                <a:latin typeface="Carlito"/>
                <a:cs typeface="Carlito"/>
              </a:rPr>
              <a:t>Folders</a:t>
            </a:r>
            <a:endParaRPr lang="en-US" sz="3200" b="1" dirty="0">
              <a:latin typeface="Carlito"/>
              <a:cs typeface="Carlito"/>
            </a:endParaRPr>
          </a:p>
        </p:txBody>
      </p:sp>
      <p:sp>
        <p:nvSpPr>
          <p:cNvPr id="5" name="object 7">
            <a:extLst>
              <a:ext uri="{FF2B5EF4-FFF2-40B4-BE49-F238E27FC236}">
                <a16:creationId xmlns:a16="http://schemas.microsoft.com/office/drawing/2014/main" id="{84920756-CC36-4569-ACB0-76D9704CA0EB}"/>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12607" y="967904"/>
            <a:ext cx="8305800" cy="5439951"/>
          </a:xfrm>
          <a:prstGeom prst="rect">
            <a:avLst/>
          </a:prstGeom>
        </p:spPr>
        <p:txBody>
          <a:bodyPr vert="horz" wrap="square" lIns="0" tIns="12700" rIns="0" bIns="0" rtlCol="0">
            <a:spAutoFit/>
          </a:bodyPr>
          <a:lstStyle/>
          <a:p>
            <a:pPr marL="12700">
              <a:spcBef>
                <a:spcPts val="100"/>
              </a:spcBef>
            </a:pPr>
            <a:r>
              <a:rPr sz="2800" b="1" spc="-80" dirty="0">
                <a:latin typeface="Carlito"/>
                <a:cs typeface="Carlito"/>
              </a:rPr>
              <a:t>To </a:t>
            </a:r>
            <a:r>
              <a:rPr lang="en-US" sz="2800" b="1" spc="-10" dirty="0">
                <a:latin typeface="Carlito"/>
                <a:cs typeface="Carlito"/>
              </a:rPr>
              <a:t>D</a:t>
            </a:r>
            <a:r>
              <a:rPr sz="2800" b="1" spc="-10" dirty="0">
                <a:latin typeface="Carlito"/>
                <a:cs typeface="Carlito"/>
              </a:rPr>
              <a:t>elete </a:t>
            </a:r>
            <a:r>
              <a:rPr sz="2800" b="1" dirty="0">
                <a:latin typeface="Carlito"/>
                <a:cs typeface="Carlito"/>
              </a:rPr>
              <a:t>a</a:t>
            </a:r>
            <a:r>
              <a:rPr sz="2800" b="1" spc="50" dirty="0">
                <a:latin typeface="Carlito"/>
                <a:cs typeface="Carlito"/>
              </a:rPr>
              <a:t> </a:t>
            </a:r>
            <a:r>
              <a:rPr lang="en-US" sz="2800" b="1" spc="-5" dirty="0">
                <a:latin typeface="Carlito"/>
                <a:cs typeface="Carlito"/>
              </a:rPr>
              <a:t>F</a:t>
            </a:r>
            <a:r>
              <a:rPr sz="2800" b="1" spc="-5" dirty="0">
                <a:latin typeface="Carlito"/>
                <a:cs typeface="Carlito"/>
              </a:rPr>
              <a:t>older:</a:t>
            </a:r>
            <a:endParaRPr sz="2800" dirty="0">
              <a:latin typeface="Carlito"/>
              <a:cs typeface="Carlito"/>
            </a:endParaRPr>
          </a:p>
          <a:p>
            <a:pPr marL="527050" indent="-514350">
              <a:buFont typeface="+mj-lt"/>
              <a:buAutoNum type="arabicParenR"/>
              <a:tabLst>
                <a:tab pos="354965" algn="l"/>
                <a:tab pos="355600" algn="l"/>
              </a:tabLst>
            </a:pPr>
            <a:r>
              <a:rPr sz="2800" spc="-15" dirty="0">
                <a:latin typeface="Carlito"/>
                <a:cs typeface="Carlito"/>
              </a:rPr>
              <a:t>Locate </a:t>
            </a:r>
            <a:r>
              <a:rPr sz="2800" spc="-10" dirty="0">
                <a:latin typeface="Carlito"/>
                <a:cs typeface="Carlito"/>
              </a:rPr>
              <a:t>your</a:t>
            </a:r>
            <a:r>
              <a:rPr sz="2800" spc="-15" dirty="0">
                <a:latin typeface="Carlito"/>
                <a:cs typeface="Carlito"/>
              </a:rPr>
              <a:t> </a:t>
            </a:r>
            <a:r>
              <a:rPr sz="2800" spc="-40" dirty="0">
                <a:latin typeface="Carlito"/>
                <a:cs typeface="Carlito"/>
              </a:rPr>
              <a:t>folder.</a:t>
            </a:r>
            <a:endParaRPr sz="2800" dirty="0">
              <a:latin typeface="Carlito"/>
              <a:cs typeface="Carlito"/>
            </a:endParaRPr>
          </a:p>
          <a:p>
            <a:pPr marL="527050" indent="-514350">
              <a:buFont typeface="+mj-lt"/>
              <a:buAutoNum type="arabicParenR"/>
              <a:tabLst>
                <a:tab pos="354965" algn="l"/>
                <a:tab pos="355600" algn="l"/>
              </a:tabLst>
            </a:pPr>
            <a:r>
              <a:rPr lang="en-US" sz="2800" b="1" spc="-5" dirty="0">
                <a:latin typeface="Carlito"/>
                <a:cs typeface="Carlito"/>
              </a:rPr>
              <a:t>Right-click</a:t>
            </a:r>
            <a:r>
              <a:rPr sz="2800" b="1" spc="-5" dirty="0">
                <a:latin typeface="Carlito"/>
                <a:cs typeface="Carlito"/>
              </a:rPr>
              <a:t> </a:t>
            </a:r>
            <a:r>
              <a:rPr sz="2800" dirty="0">
                <a:latin typeface="Carlito"/>
                <a:cs typeface="Carlito"/>
              </a:rPr>
              <a:t>the </a:t>
            </a:r>
            <a:r>
              <a:rPr sz="2800" spc="-10" dirty="0">
                <a:latin typeface="Carlito"/>
                <a:cs typeface="Carlito"/>
              </a:rPr>
              <a:t>folder</a:t>
            </a:r>
            <a:r>
              <a:rPr sz="2800" spc="-45" dirty="0">
                <a:latin typeface="Carlito"/>
                <a:cs typeface="Carlito"/>
              </a:rPr>
              <a:t> </a:t>
            </a:r>
            <a:r>
              <a:rPr sz="2800" spc="-5" dirty="0">
                <a:latin typeface="Carlito"/>
                <a:cs typeface="Carlito"/>
              </a:rPr>
              <a:t>icon</a:t>
            </a:r>
            <a:r>
              <a:rPr lang="en-US" sz="2800" spc="-5" dirty="0">
                <a:latin typeface="Carlito"/>
                <a:cs typeface="Carlito"/>
              </a:rPr>
              <a:t> and select </a:t>
            </a:r>
            <a:r>
              <a:rPr sz="2800" b="1" spc="-10" dirty="0">
                <a:latin typeface="Carlito"/>
                <a:cs typeface="Carlito"/>
              </a:rPr>
              <a:t>Delete</a:t>
            </a:r>
            <a:r>
              <a:rPr sz="2800" spc="-10" dirty="0">
                <a:latin typeface="Carlito"/>
                <a:cs typeface="Carlito"/>
              </a:rPr>
              <a:t>.</a:t>
            </a:r>
            <a:endParaRPr sz="2800" dirty="0">
              <a:latin typeface="Carlito"/>
              <a:cs typeface="Carlito"/>
            </a:endParaRPr>
          </a:p>
          <a:p>
            <a:pPr marL="527050" marR="5080" indent="-514350">
              <a:spcBef>
                <a:spcPts val="465"/>
              </a:spcBef>
              <a:buFont typeface="+mj-lt"/>
              <a:buAutoNum type="arabicParenR"/>
              <a:tabLst>
                <a:tab pos="354965" algn="l"/>
                <a:tab pos="355600" algn="l"/>
              </a:tabLst>
            </a:pPr>
            <a:r>
              <a:rPr sz="2800" i="1" spc="-5" dirty="0">
                <a:latin typeface="Carlito"/>
                <a:cs typeface="Carlito"/>
              </a:rPr>
              <a:t>The </a:t>
            </a:r>
            <a:r>
              <a:rPr sz="2800" i="1" spc="-10" dirty="0">
                <a:latin typeface="Carlito"/>
                <a:cs typeface="Carlito"/>
              </a:rPr>
              <a:t>folder </a:t>
            </a:r>
            <a:r>
              <a:rPr sz="2800" i="1" dirty="0">
                <a:latin typeface="Carlito"/>
                <a:cs typeface="Carlito"/>
              </a:rPr>
              <a:t>is </a:t>
            </a:r>
            <a:r>
              <a:rPr sz="2800" i="1" spc="-10" dirty="0">
                <a:latin typeface="Carlito"/>
                <a:cs typeface="Carlito"/>
              </a:rPr>
              <a:t>moved to </a:t>
            </a:r>
            <a:r>
              <a:rPr sz="2800" i="1" dirty="0">
                <a:latin typeface="Carlito"/>
                <a:cs typeface="Carlito"/>
              </a:rPr>
              <a:t>the </a:t>
            </a:r>
            <a:r>
              <a:rPr sz="2800" b="1" i="1" spc="-10" dirty="0">
                <a:latin typeface="Carlito"/>
                <a:cs typeface="Carlito"/>
              </a:rPr>
              <a:t>Recycle</a:t>
            </a:r>
            <a:r>
              <a:rPr sz="2800" b="1" i="1" spc="-20" dirty="0">
                <a:latin typeface="Carlito"/>
                <a:cs typeface="Carlito"/>
              </a:rPr>
              <a:t> </a:t>
            </a:r>
            <a:r>
              <a:rPr sz="2800" b="1" i="1" dirty="0">
                <a:latin typeface="Carlito"/>
                <a:cs typeface="Carlito"/>
              </a:rPr>
              <a:t>Bin</a:t>
            </a:r>
            <a:r>
              <a:rPr sz="2800" dirty="0">
                <a:latin typeface="Carlito"/>
                <a:cs typeface="Carlito"/>
              </a:rPr>
              <a:t>.</a:t>
            </a:r>
            <a:endParaRPr sz="2800" dirty="0">
              <a:latin typeface="Carlito"/>
              <a:cs typeface="Arial"/>
            </a:endParaRPr>
          </a:p>
          <a:p>
            <a:pPr marL="12700">
              <a:tabLst>
                <a:tab pos="354965" algn="l"/>
                <a:tab pos="355600" algn="l"/>
              </a:tabLst>
            </a:pPr>
            <a:r>
              <a:rPr lang="en-US" sz="2800" spc="5" dirty="0">
                <a:latin typeface="Carlito"/>
                <a:cs typeface="Carlito"/>
              </a:rPr>
              <a:t>			</a:t>
            </a:r>
            <a:r>
              <a:rPr sz="2800" b="1" i="1" spc="5" dirty="0">
                <a:latin typeface="Carlito"/>
                <a:cs typeface="Carlito"/>
              </a:rPr>
              <a:t>OR</a:t>
            </a:r>
            <a:endParaRPr sz="2800" b="1" i="1" dirty="0">
              <a:latin typeface="Carlito"/>
              <a:cs typeface="Carlito"/>
            </a:endParaRPr>
          </a:p>
          <a:p>
            <a:pPr marL="527050" indent="-514350">
              <a:buFont typeface="+mj-lt"/>
              <a:buAutoNum type="arabicParenR"/>
              <a:tabLst>
                <a:tab pos="355600" algn="l"/>
              </a:tabLst>
            </a:pPr>
            <a:r>
              <a:rPr sz="2800" spc="-10" dirty="0">
                <a:latin typeface="Carlito"/>
                <a:cs typeface="Carlito"/>
              </a:rPr>
              <a:t>Locate </a:t>
            </a:r>
            <a:r>
              <a:rPr sz="2800" dirty="0">
                <a:latin typeface="Carlito"/>
                <a:cs typeface="Carlito"/>
              </a:rPr>
              <a:t>the</a:t>
            </a:r>
            <a:r>
              <a:rPr sz="2800" spc="-5" dirty="0">
                <a:latin typeface="Carlito"/>
                <a:cs typeface="Carlito"/>
              </a:rPr>
              <a:t> </a:t>
            </a:r>
            <a:r>
              <a:rPr sz="2800" spc="-10" dirty="0">
                <a:latin typeface="Carlito"/>
                <a:cs typeface="Carlito"/>
              </a:rPr>
              <a:t>folder</a:t>
            </a:r>
            <a:r>
              <a:rPr lang="en-US" sz="2800" dirty="0">
                <a:latin typeface="Carlito"/>
                <a:cs typeface="Carlito"/>
              </a:rPr>
              <a:t> and </a:t>
            </a:r>
            <a:r>
              <a:rPr lang="en-US" sz="2800" spc="-5" dirty="0">
                <a:latin typeface="Carlito"/>
                <a:cs typeface="Carlito"/>
              </a:rPr>
              <a:t>c</a:t>
            </a:r>
            <a:r>
              <a:rPr sz="2800" spc="-5" dirty="0">
                <a:latin typeface="Carlito"/>
                <a:cs typeface="Carlito"/>
              </a:rPr>
              <a:t>lick</a:t>
            </a:r>
            <a:r>
              <a:rPr lang="en-US" sz="2800" spc="-5" dirty="0">
                <a:latin typeface="Carlito"/>
                <a:cs typeface="Carlito"/>
              </a:rPr>
              <a:t> on</a:t>
            </a:r>
            <a:r>
              <a:rPr sz="2800" spc="-5" dirty="0">
                <a:latin typeface="Carlito"/>
                <a:cs typeface="Carlito"/>
              </a:rPr>
              <a:t> </a:t>
            </a:r>
            <a:r>
              <a:rPr sz="2800" dirty="0">
                <a:latin typeface="Carlito"/>
                <a:cs typeface="Carlito"/>
              </a:rPr>
              <a:t>the </a:t>
            </a:r>
            <a:r>
              <a:rPr sz="2800" spc="-10" dirty="0">
                <a:latin typeface="Carlito"/>
                <a:cs typeface="Carlito"/>
              </a:rPr>
              <a:t>folder </a:t>
            </a:r>
            <a:r>
              <a:rPr sz="2800" spc="-5" dirty="0">
                <a:latin typeface="Carlito"/>
                <a:cs typeface="Carlito"/>
              </a:rPr>
              <a:t>icon</a:t>
            </a:r>
            <a:r>
              <a:rPr lang="en-US" sz="2800" spc="-5" dirty="0">
                <a:latin typeface="Carlito"/>
                <a:cs typeface="Carlito"/>
              </a:rPr>
              <a:t> to select it</a:t>
            </a:r>
            <a:r>
              <a:rPr sz="2800" spc="-5" dirty="0">
                <a:latin typeface="Carlito"/>
                <a:cs typeface="Carlito"/>
              </a:rPr>
              <a:t>.</a:t>
            </a:r>
            <a:endParaRPr sz="2800" dirty="0">
              <a:latin typeface="Carlito"/>
              <a:cs typeface="Carlito"/>
            </a:endParaRPr>
          </a:p>
          <a:p>
            <a:pPr marL="527050" marR="441959" indent="-514350">
              <a:spcBef>
                <a:spcPts val="465"/>
              </a:spcBef>
              <a:buFont typeface="+mj-lt"/>
              <a:buAutoNum type="arabicParenR"/>
              <a:tabLst>
                <a:tab pos="355600" algn="l"/>
              </a:tabLst>
            </a:pPr>
            <a:r>
              <a:rPr sz="2800" spc="-10" dirty="0">
                <a:latin typeface="Carlito"/>
                <a:cs typeface="Carlito"/>
              </a:rPr>
              <a:t>Press </a:t>
            </a:r>
            <a:r>
              <a:rPr sz="2800" b="1" spc="-10" dirty="0">
                <a:latin typeface="Carlito"/>
                <a:cs typeface="Carlito"/>
              </a:rPr>
              <a:t>Delete </a:t>
            </a:r>
            <a:r>
              <a:rPr sz="2800" b="1" dirty="0">
                <a:latin typeface="Carlito"/>
                <a:cs typeface="Carlito"/>
              </a:rPr>
              <a:t>(Del) </a:t>
            </a:r>
            <a:r>
              <a:rPr sz="2800" spc="-5" dirty="0">
                <a:latin typeface="Carlito"/>
                <a:cs typeface="Carlito"/>
              </a:rPr>
              <a:t>on </a:t>
            </a:r>
            <a:r>
              <a:rPr sz="2800" dirty="0">
                <a:latin typeface="Carlito"/>
                <a:cs typeface="Carlito"/>
              </a:rPr>
              <a:t>the </a:t>
            </a:r>
            <a:r>
              <a:rPr sz="2800" spc="-15" dirty="0">
                <a:latin typeface="Carlito"/>
                <a:cs typeface="Carlito"/>
              </a:rPr>
              <a:t>keyboard to </a:t>
            </a:r>
            <a:r>
              <a:rPr sz="2800" spc="-10" dirty="0">
                <a:latin typeface="Carlito"/>
                <a:cs typeface="Carlito"/>
              </a:rPr>
              <a:t>delete </a:t>
            </a:r>
            <a:r>
              <a:rPr sz="2800" dirty="0">
                <a:latin typeface="Carlito"/>
                <a:cs typeface="Carlito"/>
              </a:rPr>
              <a:t>the </a:t>
            </a:r>
            <a:r>
              <a:rPr sz="2800" spc="-40" dirty="0">
                <a:latin typeface="Carlito"/>
                <a:cs typeface="Carlito"/>
              </a:rPr>
              <a:t>folder. </a:t>
            </a:r>
            <a:endParaRPr lang="en-US" sz="2800" spc="-40" dirty="0">
              <a:latin typeface="Carlito"/>
              <a:cs typeface="Carlito"/>
            </a:endParaRPr>
          </a:p>
          <a:p>
            <a:pPr marL="527050" marR="441959" indent="-514350">
              <a:spcBef>
                <a:spcPts val="465"/>
              </a:spcBef>
              <a:buFont typeface="+mj-lt"/>
              <a:buAutoNum type="arabicParenR"/>
              <a:tabLst>
                <a:tab pos="355600" algn="l"/>
              </a:tabLst>
            </a:pPr>
            <a:endParaRPr lang="en-US" sz="2800" spc="-40" dirty="0">
              <a:latin typeface="Carlito"/>
              <a:cs typeface="Carlito"/>
            </a:endParaRPr>
          </a:p>
          <a:p>
            <a:pPr marL="12700" marR="441959">
              <a:spcBef>
                <a:spcPts val="465"/>
              </a:spcBef>
              <a:tabLst>
                <a:tab pos="355600" algn="l"/>
              </a:tabLst>
            </a:pPr>
            <a:r>
              <a:rPr lang="en-US" sz="2800" b="1" i="1" spc="-5" dirty="0">
                <a:latin typeface="Carlito"/>
                <a:cs typeface="Carlito"/>
              </a:rPr>
              <a:t>NB:</a:t>
            </a:r>
            <a:r>
              <a:rPr lang="en-US" sz="2800" i="1" spc="-5" dirty="0">
                <a:latin typeface="Carlito"/>
                <a:cs typeface="Carlito"/>
              </a:rPr>
              <a:t> W</a:t>
            </a:r>
            <a:r>
              <a:rPr sz="2800" i="1" dirty="0">
                <a:latin typeface="Carlito"/>
                <a:cs typeface="Carlito"/>
              </a:rPr>
              <a:t>hen a </a:t>
            </a:r>
            <a:r>
              <a:rPr sz="2800" i="1" spc="-10" dirty="0">
                <a:latin typeface="Carlito"/>
                <a:cs typeface="Carlito"/>
              </a:rPr>
              <a:t>folder </a:t>
            </a:r>
            <a:r>
              <a:rPr sz="2800" i="1" dirty="0">
                <a:latin typeface="Carlito"/>
                <a:cs typeface="Carlito"/>
              </a:rPr>
              <a:t>is </a:t>
            </a:r>
            <a:r>
              <a:rPr sz="2800" i="1" spc="-10" dirty="0">
                <a:latin typeface="Carlito"/>
                <a:cs typeface="Carlito"/>
              </a:rPr>
              <a:t>deleted </a:t>
            </a:r>
            <a:r>
              <a:rPr sz="2800" i="1" dirty="0">
                <a:latin typeface="Carlito"/>
                <a:cs typeface="Carlito"/>
              </a:rPr>
              <a:t>its </a:t>
            </a:r>
            <a:r>
              <a:rPr sz="2800" i="1" spc="-10" dirty="0">
                <a:latin typeface="Carlito"/>
                <a:cs typeface="Carlito"/>
              </a:rPr>
              <a:t>content; </a:t>
            </a:r>
            <a:r>
              <a:rPr sz="2800" i="1" spc="-5" dirty="0">
                <a:latin typeface="Carlito"/>
                <a:cs typeface="Carlito"/>
              </a:rPr>
              <a:t>files </a:t>
            </a:r>
            <a:r>
              <a:rPr sz="2800" i="1" dirty="0">
                <a:latin typeface="Carlito"/>
                <a:cs typeface="Carlito"/>
              </a:rPr>
              <a:t>and </a:t>
            </a:r>
            <a:r>
              <a:rPr sz="2800" i="1" spc="-5" dirty="0">
                <a:latin typeface="Carlito"/>
                <a:cs typeface="Carlito"/>
              </a:rPr>
              <a:t>sub</a:t>
            </a:r>
            <a:r>
              <a:rPr lang="en-US" sz="2800" i="1" spc="-5" dirty="0">
                <a:latin typeface="Carlito"/>
                <a:cs typeface="Carlito"/>
              </a:rPr>
              <a:t>-</a:t>
            </a:r>
            <a:r>
              <a:rPr sz="2800" i="1" spc="-15" dirty="0">
                <a:latin typeface="Carlito"/>
                <a:cs typeface="Carlito"/>
              </a:rPr>
              <a:t>folders </a:t>
            </a:r>
            <a:r>
              <a:rPr sz="2800" i="1" spc="-10" dirty="0">
                <a:latin typeface="Carlito"/>
                <a:cs typeface="Carlito"/>
              </a:rPr>
              <a:t>are </a:t>
            </a:r>
            <a:r>
              <a:rPr sz="2800" i="1" spc="-5" dirty="0">
                <a:latin typeface="Carlito"/>
                <a:cs typeface="Carlito"/>
              </a:rPr>
              <a:t>also  </a:t>
            </a:r>
            <a:r>
              <a:rPr sz="2800" i="1" spc="-10" dirty="0">
                <a:latin typeface="Carlito"/>
                <a:cs typeface="Carlito"/>
              </a:rPr>
              <a:t>deleted</a:t>
            </a:r>
            <a:endParaRPr sz="2800" i="1" dirty="0">
              <a:latin typeface="Carlito"/>
              <a:cs typeface="Carlito"/>
            </a:endParaRPr>
          </a:p>
        </p:txBody>
      </p:sp>
      <p:sp>
        <p:nvSpPr>
          <p:cNvPr id="4" name="TextBox 3">
            <a:extLst>
              <a:ext uri="{FF2B5EF4-FFF2-40B4-BE49-F238E27FC236}">
                <a16:creationId xmlns:a16="http://schemas.microsoft.com/office/drawing/2014/main" id="{F5B45618-7CD7-4D23-BCBA-97B45F23117A}"/>
              </a:ext>
            </a:extLst>
          </p:cNvPr>
          <p:cNvSpPr txBox="1"/>
          <p:nvPr/>
        </p:nvSpPr>
        <p:spPr>
          <a:xfrm>
            <a:off x="2209801" y="180996"/>
            <a:ext cx="7511415" cy="441146"/>
          </a:xfrm>
          <a:prstGeom prst="rect">
            <a:avLst/>
          </a:prstGeom>
          <a:noFill/>
        </p:spPr>
        <p:txBody>
          <a:bodyPr wrap="square">
            <a:spAutoFit/>
          </a:bodyPr>
          <a:lstStyle/>
          <a:p>
            <a:pPr marL="12700" algn="ctr">
              <a:lnSpc>
                <a:spcPts val="2520"/>
              </a:lnSpc>
              <a:spcBef>
                <a:spcPts val="100"/>
              </a:spcBef>
            </a:pPr>
            <a:r>
              <a:rPr lang="en-US" sz="3200" b="1" spc="-5" dirty="0">
                <a:latin typeface="Carlito"/>
                <a:cs typeface="Carlito"/>
              </a:rPr>
              <a:t>Creating, Renaming, </a:t>
            </a:r>
            <a:r>
              <a:rPr lang="en-US" sz="3200" b="1" dirty="0">
                <a:latin typeface="Carlito"/>
                <a:cs typeface="Carlito"/>
              </a:rPr>
              <a:t>and </a:t>
            </a:r>
            <a:r>
              <a:rPr lang="en-US" sz="3200" b="1" spc="-5" dirty="0">
                <a:latin typeface="Carlito"/>
                <a:cs typeface="Carlito"/>
              </a:rPr>
              <a:t>Deleting</a:t>
            </a:r>
            <a:r>
              <a:rPr lang="en-US" sz="3200" b="1" dirty="0">
                <a:latin typeface="Carlito"/>
                <a:cs typeface="Carlito"/>
              </a:rPr>
              <a:t> </a:t>
            </a:r>
            <a:r>
              <a:rPr lang="en-US" sz="3200" b="1" spc="-5" dirty="0">
                <a:latin typeface="Carlito"/>
                <a:cs typeface="Carlito"/>
              </a:rPr>
              <a:t>Folders</a:t>
            </a:r>
            <a:endParaRPr lang="en-US" sz="3200" b="1" dirty="0">
              <a:latin typeface="Carlito"/>
              <a:cs typeface="Carlito"/>
            </a:endParaRPr>
          </a:p>
        </p:txBody>
      </p:sp>
      <p:sp>
        <p:nvSpPr>
          <p:cNvPr id="5" name="object 7">
            <a:extLst>
              <a:ext uri="{FF2B5EF4-FFF2-40B4-BE49-F238E27FC236}">
                <a16:creationId xmlns:a16="http://schemas.microsoft.com/office/drawing/2014/main" id="{ADF607B9-D5C2-4397-A08A-8BE5A4C737B1}"/>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321"/>
            <a:ext cx="10515600" cy="932688"/>
          </a:xfrm>
        </p:spPr>
        <p:txBody>
          <a:bodyPr>
            <a:normAutofit/>
          </a:bodyPr>
          <a:lstStyle/>
          <a:p>
            <a:pPr algn="ctr"/>
            <a:r>
              <a:rPr lang="en-US" sz="6000" b="1" dirty="0">
                <a:latin typeface="Carlito"/>
              </a:rPr>
              <a:t>Start Menu: The Left Side</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199" y="1207010"/>
            <a:ext cx="5087113" cy="4590286"/>
          </a:xfrm>
        </p:spPr>
      </p:pic>
      <p:sp>
        <p:nvSpPr>
          <p:cNvPr id="4" name="Content Placeholder 3"/>
          <p:cNvSpPr>
            <a:spLocks noGrp="1"/>
          </p:cNvSpPr>
          <p:nvPr>
            <p:ph sz="half" idx="2"/>
          </p:nvPr>
        </p:nvSpPr>
        <p:spPr>
          <a:xfrm>
            <a:off x="5925312" y="2103122"/>
            <a:ext cx="5428488" cy="2798062"/>
          </a:xfrm>
        </p:spPr>
        <p:txBody>
          <a:bodyPr>
            <a:noAutofit/>
          </a:bodyPr>
          <a:lstStyle/>
          <a:p>
            <a:r>
              <a:rPr lang="en-US" sz="3200" dirty="0">
                <a:latin typeface="Carlito"/>
              </a:rPr>
              <a:t>Your </a:t>
            </a:r>
            <a:r>
              <a:rPr lang="en-US" sz="3200" b="1" dirty="0">
                <a:latin typeface="Carlito"/>
              </a:rPr>
              <a:t>account icon </a:t>
            </a:r>
            <a:r>
              <a:rPr lang="en-US" sz="3200" dirty="0">
                <a:latin typeface="Carlito"/>
              </a:rPr>
              <a:t>isn’t just an icon; it’s also a pop-up menu. Click it to see the “</a:t>
            </a:r>
            <a:r>
              <a:rPr lang="en-US" sz="3200" b="1" dirty="0">
                <a:latin typeface="Carlito"/>
              </a:rPr>
              <a:t>Sign out</a:t>
            </a:r>
            <a:r>
              <a:rPr lang="en-US" sz="3200" dirty="0">
                <a:latin typeface="Carlito"/>
              </a:rPr>
              <a:t>” and “</a:t>
            </a:r>
            <a:r>
              <a:rPr lang="en-US" sz="3200" b="1" dirty="0">
                <a:latin typeface="Carlito"/>
              </a:rPr>
              <a:t>Lock</a:t>
            </a:r>
            <a:r>
              <a:rPr lang="en-US" sz="3200" dirty="0">
                <a:latin typeface="Carlito"/>
              </a:rPr>
              <a:t>” commands, as well as a shortcut to your </a:t>
            </a:r>
            <a:r>
              <a:rPr lang="en-US" sz="3200" b="1" dirty="0">
                <a:latin typeface="Carlito"/>
              </a:rPr>
              <a:t>account settings</a:t>
            </a:r>
            <a:r>
              <a:rPr lang="en-US" sz="3200" dirty="0">
                <a:latin typeface="Carlito"/>
              </a:rPr>
              <a:t>.</a:t>
            </a:r>
          </a:p>
        </p:txBody>
      </p:sp>
      <p:sp>
        <p:nvSpPr>
          <p:cNvPr id="6" name="object 7">
            <a:extLst>
              <a:ext uri="{FF2B5EF4-FFF2-40B4-BE49-F238E27FC236}">
                <a16:creationId xmlns:a16="http://schemas.microsoft.com/office/drawing/2014/main" id="{9CC3EE43-D9F0-40EF-B4BB-B1ED7A85EB3E}"/>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1372179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9980" y="684463"/>
            <a:ext cx="8321993" cy="5719514"/>
          </a:xfrm>
          <a:prstGeom prst="rect">
            <a:avLst/>
          </a:prstGeom>
        </p:spPr>
        <p:txBody>
          <a:bodyPr vert="horz" wrap="square" lIns="0" tIns="12700" rIns="0" bIns="0" rtlCol="0">
            <a:spAutoFit/>
          </a:bodyPr>
          <a:lstStyle/>
          <a:p>
            <a:pPr marL="12700">
              <a:lnSpc>
                <a:spcPct val="150000"/>
              </a:lnSpc>
              <a:spcBef>
                <a:spcPts val="100"/>
              </a:spcBef>
            </a:pPr>
            <a:r>
              <a:rPr sz="2800" b="1" spc="-80" dirty="0">
                <a:latin typeface="Carlito"/>
                <a:cs typeface="Carlito"/>
              </a:rPr>
              <a:t>To </a:t>
            </a:r>
            <a:r>
              <a:rPr lang="en-US" sz="2800" b="1" spc="-80" dirty="0">
                <a:latin typeface="Carlito"/>
                <a:cs typeface="Carlito"/>
              </a:rPr>
              <a:t>Permanently </a:t>
            </a:r>
            <a:r>
              <a:rPr lang="en-US" sz="2800" b="1" spc="-10" dirty="0">
                <a:latin typeface="Carlito"/>
                <a:cs typeface="Carlito"/>
              </a:rPr>
              <a:t>D</a:t>
            </a:r>
            <a:r>
              <a:rPr sz="2800" b="1" spc="-10" dirty="0">
                <a:latin typeface="Carlito"/>
                <a:cs typeface="Carlito"/>
              </a:rPr>
              <a:t>elete </a:t>
            </a:r>
            <a:r>
              <a:rPr sz="2800" b="1" dirty="0">
                <a:latin typeface="Carlito"/>
                <a:cs typeface="Carlito"/>
              </a:rPr>
              <a:t>a</a:t>
            </a:r>
            <a:r>
              <a:rPr sz="2800" b="1" spc="50" dirty="0">
                <a:latin typeface="Carlito"/>
                <a:cs typeface="Carlito"/>
              </a:rPr>
              <a:t> </a:t>
            </a:r>
            <a:r>
              <a:rPr lang="en-US" sz="2800" b="1" spc="-5" dirty="0">
                <a:latin typeface="Carlito"/>
                <a:cs typeface="Carlito"/>
              </a:rPr>
              <a:t>F</a:t>
            </a:r>
            <a:r>
              <a:rPr sz="2800" b="1" spc="-5" dirty="0">
                <a:latin typeface="Carlito"/>
                <a:cs typeface="Carlito"/>
              </a:rPr>
              <a:t>older:</a:t>
            </a:r>
            <a:endParaRPr sz="2800" dirty="0">
              <a:latin typeface="Carlito"/>
              <a:cs typeface="Carlito"/>
            </a:endParaRPr>
          </a:p>
          <a:p>
            <a:pPr marL="527050" indent="-514350">
              <a:buFont typeface="+mj-lt"/>
              <a:buAutoNum type="arabicParenR"/>
              <a:tabLst>
                <a:tab pos="355600" algn="l"/>
              </a:tabLst>
            </a:pPr>
            <a:r>
              <a:rPr sz="2800" spc="-10" dirty="0">
                <a:latin typeface="Carlito"/>
                <a:cs typeface="Carlito"/>
              </a:rPr>
              <a:t>Locate </a:t>
            </a:r>
            <a:r>
              <a:rPr sz="2800" dirty="0">
                <a:latin typeface="Carlito"/>
                <a:cs typeface="Carlito"/>
              </a:rPr>
              <a:t>the</a:t>
            </a:r>
            <a:r>
              <a:rPr sz="2800" spc="-5" dirty="0">
                <a:latin typeface="Carlito"/>
                <a:cs typeface="Carlito"/>
              </a:rPr>
              <a:t> </a:t>
            </a:r>
            <a:r>
              <a:rPr sz="2800" spc="-10" dirty="0">
                <a:latin typeface="Carlito"/>
                <a:cs typeface="Carlito"/>
              </a:rPr>
              <a:t>folder</a:t>
            </a:r>
            <a:r>
              <a:rPr lang="en-US" sz="2800" dirty="0">
                <a:latin typeface="Carlito"/>
                <a:cs typeface="Carlito"/>
              </a:rPr>
              <a:t> and </a:t>
            </a:r>
            <a:r>
              <a:rPr lang="en-US" sz="2800" spc="-5" dirty="0">
                <a:latin typeface="Carlito"/>
                <a:cs typeface="Carlito"/>
              </a:rPr>
              <a:t>c</a:t>
            </a:r>
            <a:r>
              <a:rPr sz="2800" spc="-5" dirty="0">
                <a:latin typeface="Carlito"/>
                <a:cs typeface="Carlito"/>
              </a:rPr>
              <a:t>lick</a:t>
            </a:r>
            <a:r>
              <a:rPr lang="en-US" sz="2800" spc="-5" dirty="0">
                <a:latin typeface="Carlito"/>
                <a:cs typeface="Carlito"/>
              </a:rPr>
              <a:t> on</a:t>
            </a:r>
            <a:r>
              <a:rPr sz="2800" spc="-5" dirty="0">
                <a:latin typeface="Carlito"/>
                <a:cs typeface="Carlito"/>
              </a:rPr>
              <a:t> </a:t>
            </a:r>
            <a:r>
              <a:rPr sz="2800" dirty="0">
                <a:latin typeface="Carlito"/>
                <a:cs typeface="Carlito"/>
              </a:rPr>
              <a:t>the </a:t>
            </a:r>
            <a:r>
              <a:rPr sz="2800" spc="-10" dirty="0">
                <a:latin typeface="Carlito"/>
                <a:cs typeface="Carlito"/>
              </a:rPr>
              <a:t>folder </a:t>
            </a:r>
            <a:r>
              <a:rPr sz="2800" spc="-5" dirty="0">
                <a:latin typeface="Carlito"/>
                <a:cs typeface="Carlito"/>
              </a:rPr>
              <a:t>icon</a:t>
            </a:r>
            <a:r>
              <a:rPr lang="en-US" sz="2800" spc="-5" dirty="0">
                <a:latin typeface="Carlito"/>
                <a:cs typeface="Carlito"/>
              </a:rPr>
              <a:t> to select it</a:t>
            </a:r>
            <a:r>
              <a:rPr sz="2800" spc="-5" dirty="0">
                <a:latin typeface="Carlito"/>
                <a:cs typeface="Carlito"/>
              </a:rPr>
              <a:t>.</a:t>
            </a:r>
            <a:endParaRPr sz="2800" dirty="0">
              <a:latin typeface="Carlito"/>
              <a:cs typeface="Carlito"/>
            </a:endParaRPr>
          </a:p>
          <a:p>
            <a:pPr marL="527050" marR="441959" indent="-514350">
              <a:spcBef>
                <a:spcPts val="465"/>
              </a:spcBef>
              <a:buFont typeface="+mj-lt"/>
              <a:buAutoNum type="arabicParenR"/>
              <a:tabLst>
                <a:tab pos="355600" algn="l"/>
              </a:tabLst>
            </a:pPr>
            <a:r>
              <a:rPr sz="2800" spc="-10" dirty="0">
                <a:latin typeface="Carlito"/>
                <a:cs typeface="Carlito"/>
              </a:rPr>
              <a:t>Press </a:t>
            </a:r>
            <a:r>
              <a:rPr lang="en-US" sz="2800" b="1" spc="-10" dirty="0">
                <a:latin typeface="Carlito"/>
                <a:cs typeface="Carlito"/>
              </a:rPr>
              <a:t>Shift</a:t>
            </a:r>
            <a:r>
              <a:rPr lang="en-US" sz="2800" spc="-10" dirty="0">
                <a:latin typeface="Carlito"/>
                <a:cs typeface="Carlito"/>
              </a:rPr>
              <a:t> + </a:t>
            </a:r>
            <a:r>
              <a:rPr sz="2800" b="1" spc="-10" dirty="0">
                <a:latin typeface="Carlito"/>
                <a:cs typeface="Carlito"/>
              </a:rPr>
              <a:t>Delete </a:t>
            </a:r>
            <a:r>
              <a:rPr sz="2800" b="1" dirty="0">
                <a:latin typeface="Carlito"/>
                <a:cs typeface="Carlito"/>
              </a:rPr>
              <a:t>(Del) </a:t>
            </a:r>
            <a:r>
              <a:rPr sz="2800" spc="-5" dirty="0">
                <a:latin typeface="Carlito"/>
                <a:cs typeface="Carlito"/>
              </a:rPr>
              <a:t>on </a:t>
            </a:r>
            <a:r>
              <a:rPr sz="2800" dirty="0">
                <a:latin typeface="Carlito"/>
                <a:cs typeface="Carlito"/>
              </a:rPr>
              <a:t>the </a:t>
            </a:r>
            <a:r>
              <a:rPr sz="2800" spc="-15" dirty="0">
                <a:latin typeface="Carlito"/>
                <a:cs typeface="Carlito"/>
              </a:rPr>
              <a:t>keyboard to </a:t>
            </a:r>
            <a:r>
              <a:rPr sz="2800" spc="-10" dirty="0">
                <a:latin typeface="Carlito"/>
                <a:cs typeface="Carlito"/>
              </a:rPr>
              <a:t>delete </a:t>
            </a:r>
            <a:r>
              <a:rPr sz="2800" dirty="0">
                <a:latin typeface="Carlito"/>
                <a:cs typeface="Carlito"/>
              </a:rPr>
              <a:t>the </a:t>
            </a:r>
            <a:r>
              <a:rPr sz="2800" spc="-40" dirty="0">
                <a:latin typeface="Carlito"/>
                <a:cs typeface="Carlito"/>
              </a:rPr>
              <a:t>folder.</a:t>
            </a:r>
            <a:endParaRPr lang="en-US" sz="2800" spc="-40" dirty="0">
              <a:latin typeface="Carlito"/>
              <a:cs typeface="Carlito"/>
            </a:endParaRPr>
          </a:p>
          <a:p>
            <a:pPr marL="527050" marR="441959" indent="-514350">
              <a:spcBef>
                <a:spcPts val="465"/>
              </a:spcBef>
              <a:buFont typeface="+mj-lt"/>
              <a:buAutoNum type="arabicParenR"/>
              <a:tabLst>
                <a:tab pos="355600" algn="l"/>
              </a:tabLst>
            </a:pPr>
            <a:r>
              <a:rPr lang="en-US" sz="2800" dirty="0">
                <a:latin typeface="Carlito"/>
                <a:cs typeface="Carlito"/>
              </a:rPr>
              <a:t>A </a:t>
            </a:r>
            <a:r>
              <a:rPr lang="en-US" sz="2800" b="1" spc="-5" dirty="0">
                <a:latin typeface="Carlito"/>
                <a:cs typeface="Carlito"/>
              </a:rPr>
              <a:t>Confirm Folder </a:t>
            </a:r>
            <a:r>
              <a:rPr lang="en-US" sz="2800" b="1" spc="-10" dirty="0">
                <a:latin typeface="Carlito"/>
                <a:cs typeface="Carlito"/>
              </a:rPr>
              <a:t>Delete </a:t>
            </a:r>
            <a:r>
              <a:rPr lang="en-US" sz="2800" spc="-5" dirty="0">
                <a:latin typeface="Carlito"/>
                <a:cs typeface="Carlito"/>
              </a:rPr>
              <a:t>dialog </a:t>
            </a:r>
            <a:r>
              <a:rPr lang="en-US" sz="2800" spc="-15" dirty="0">
                <a:latin typeface="Carlito"/>
                <a:cs typeface="Carlito"/>
              </a:rPr>
              <a:t>box </a:t>
            </a:r>
            <a:r>
              <a:rPr lang="en-US" sz="2800" spc="-5" dirty="0">
                <a:latin typeface="Carlito"/>
                <a:cs typeface="Carlito"/>
              </a:rPr>
              <a:t>appears asking </a:t>
            </a:r>
            <a:r>
              <a:rPr lang="en-US" sz="2800" spc="-10" dirty="0">
                <a:latin typeface="Carlito"/>
                <a:cs typeface="Carlito"/>
              </a:rPr>
              <a:t>you </a:t>
            </a:r>
            <a:r>
              <a:rPr lang="en-US" sz="2800" i="1" spc="-10" dirty="0">
                <a:latin typeface="Carlito"/>
                <a:cs typeface="Carlito"/>
              </a:rPr>
              <a:t>“Are you sure you want to permanently delete this folder”</a:t>
            </a:r>
            <a:r>
              <a:rPr lang="en-US" sz="2800" i="1" dirty="0">
                <a:latin typeface="Carlito"/>
                <a:cs typeface="Carlito"/>
              </a:rPr>
              <a:t>.</a:t>
            </a:r>
            <a:endParaRPr lang="en-US" sz="2800" spc="-40" dirty="0">
              <a:latin typeface="Carlito"/>
              <a:cs typeface="Carlito"/>
            </a:endParaRPr>
          </a:p>
          <a:p>
            <a:pPr marL="527050" marR="441959" indent="-514350">
              <a:spcBef>
                <a:spcPts val="465"/>
              </a:spcBef>
              <a:buFont typeface="+mj-lt"/>
              <a:buAutoNum type="arabicParenR"/>
              <a:tabLst>
                <a:tab pos="355600" algn="l"/>
              </a:tabLst>
            </a:pPr>
            <a:r>
              <a:rPr lang="en-US" sz="2800" spc="-40" dirty="0">
                <a:latin typeface="Carlito"/>
                <a:cs typeface="Carlito"/>
              </a:rPr>
              <a:t>Click on </a:t>
            </a:r>
            <a:r>
              <a:rPr lang="en-US" sz="2800" b="1" spc="-40" dirty="0">
                <a:latin typeface="Carlito"/>
                <a:cs typeface="Carlito"/>
              </a:rPr>
              <a:t>Yes</a:t>
            </a:r>
            <a:r>
              <a:rPr sz="2800" spc="-40" dirty="0">
                <a:latin typeface="Carlito"/>
                <a:cs typeface="Carlito"/>
              </a:rPr>
              <a:t> </a:t>
            </a:r>
            <a:endParaRPr lang="en-US" sz="2800" spc="-40" dirty="0">
              <a:latin typeface="Carlito"/>
              <a:cs typeface="Carlito"/>
            </a:endParaRPr>
          </a:p>
          <a:p>
            <a:pPr marL="12700" marR="441959">
              <a:spcBef>
                <a:spcPts val="465"/>
              </a:spcBef>
              <a:tabLst>
                <a:tab pos="355600" algn="l"/>
              </a:tabLst>
            </a:pPr>
            <a:endParaRPr lang="en-US" sz="2800" spc="-40" dirty="0">
              <a:latin typeface="Carlito"/>
              <a:cs typeface="Carlito"/>
            </a:endParaRPr>
          </a:p>
          <a:p>
            <a:pPr marL="12700" marR="441959">
              <a:spcBef>
                <a:spcPts val="465"/>
              </a:spcBef>
              <a:tabLst>
                <a:tab pos="355600" algn="l"/>
              </a:tabLst>
            </a:pPr>
            <a:r>
              <a:rPr lang="en-US" sz="2800" b="1" spc="-5" dirty="0">
                <a:latin typeface="Carlito"/>
                <a:cs typeface="Carlito"/>
              </a:rPr>
              <a:t>NB:</a:t>
            </a:r>
            <a:r>
              <a:rPr lang="en-US" sz="2800" spc="-5" dirty="0">
                <a:latin typeface="Carlito"/>
                <a:cs typeface="Carlito"/>
              </a:rPr>
              <a:t> Permanently deleted files or folders does not go to the recycle bin.</a:t>
            </a:r>
            <a:endParaRPr sz="2800" dirty="0">
              <a:latin typeface="Carlito"/>
              <a:cs typeface="Carlito"/>
            </a:endParaRPr>
          </a:p>
        </p:txBody>
      </p:sp>
      <p:sp>
        <p:nvSpPr>
          <p:cNvPr id="4" name="TextBox 3">
            <a:extLst>
              <a:ext uri="{FF2B5EF4-FFF2-40B4-BE49-F238E27FC236}">
                <a16:creationId xmlns:a16="http://schemas.microsoft.com/office/drawing/2014/main" id="{F5B45618-7CD7-4D23-BCBA-97B45F23117A}"/>
              </a:ext>
            </a:extLst>
          </p:cNvPr>
          <p:cNvSpPr txBox="1"/>
          <p:nvPr/>
        </p:nvSpPr>
        <p:spPr>
          <a:xfrm>
            <a:off x="2057401" y="168944"/>
            <a:ext cx="7511415" cy="441146"/>
          </a:xfrm>
          <a:prstGeom prst="rect">
            <a:avLst/>
          </a:prstGeom>
          <a:noFill/>
        </p:spPr>
        <p:txBody>
          <a:bodyPr wrap="square">
            <a:spAutoFit/>
          </a:bodyPr>
          <a:lstStyle/>
          <a:p>
            <a:pPr marL="12700" algn="ctr">
              <a:lnSpc>
                <a:spcPts val="2520"/>
              </a:lnSpc>
              <a:spcBef>
                <a:spcPts val="100"/>
              </a:spcBef>
            </a:pPr>
            <a:r>
              <a:rPr lang="en-US" sz="3200" b="1" spc="-5" dirty="0">
                <a:latin typeface="Carlito"/>
                <a:cs typeface="Carlito"/>
              </a:rPr>
              <a:t>Creating, Renaming, </a:t>
            </a:r>
            <a:r>
              <a:rPr lang="en-US" sz="3200" b="1" dirty="0">
                <a:latin typeface="Carlito"/>
                <a:cs typeface="Carlito"/>
              </a:rPr>
              <a:t>and </a:t>
            </a:r>
            <a:r>
              <a:rPr lang="en-US" sz="3200" b="1" spc="-5" dirty="0">
                <a:latin typeface="Carlito"/>
                <a:cs typeface="Carlito"/>
              </a:rPr>
              <a:t>Deleting</a:t>
            </a:r>
            <a:r>
              <a:rPr lang="en-US" sz="3200" b="1" dirty="0">
                <a:latin typeface="Carlito"/>
                <a:cs typeface="Carlito"/>
              </a:rPr>
              <a:t> </a:t>
            </a:r>
            <a:r>
              <a:rPr lang="en-US" sz="3200" b="1" spc="-5" dirty="0">
                <a:latin typeface="Carlito"/>
                <a:cs typeface="Carlito"/>
              </a:rPr>
              <a:t>Folders</a:t>
            </a:r>
            <a:endParaRPr lang="en-US" sz="3200" b="1" dirty="0">
              <a:latin typeface="Carlito"/>
              <a:cs typeface="Carlito"/>
            </a:endParaRPr>
          </a:p>
        </p:txBody>
      </p:sp>
      <p:sp>
        <p:nvSpPr>
          <p:cNvPr id="5" name="object 7">
            <a:extLst>
              <a:ext uri="{FF2B5EF4-FFF2-40B4-BE49-F238E27FC236}">
                <a16:creationId xmlns:a16="http://schemas.microsoft.com/office/drawing/2014/main" id="{DEBB1DF5-A238-4337-8850-22395D1DB91F}"/>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0195714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7400" y="860668"/>
            <a:ext cx="7772400" cy="5311532"/>
          </a:xfrm>
          <a:prstGeom prst="rect">
            <a:avLst/>
          </a:prstGeom>
        </p:spPr>
        <p:txBody>
          <a:bodyPr vert="horz" wrap="square" lIns="0" tIns="50165" rIns="0" bIns="0" rtlCol="0">
            <a:spAutoFit/>
          </a:bodyPr>
          <a:lstStyle/>
          <a:p>
            <a:pPr marL="355600" marR="5080" indent="-342900">
              <a:spcBef>
                <a:spcPts val="600"/>
              </a:spcBef>
              <a:buFont typeface="Arial"/>
              <a:buChar char="•"/>
              <a:tabLst>
                <a:tab pos="354965" algn="l"/>
                <a:tab pos="355600" algn="l"/>
              </a:tabLst>
            </a:pPr>
            <a:r>
              <a:rPr sz="2800" spc="-5" dirty="0">
                <a:latin typeface="Carlito"/>
                <a:cs typeface="Carlito"/>
              </a:rPr>
              <a:t>A </a:t>
            </a:r>
            <a:r>
              <a:rPr sz="2800" b="1" spc="-10" dirty="0">
                <a:latin typeface="Carlito"/>
                <a:cs typeface="Carlito"/>
              </a:rPr>
              <a:t>drive, </a:t>
            </a:r>
            <a:r>
              <a:rPr sz="2800" b="1" spc="-5" dirty="0">
                <a:latin typeface="Carlito"/>
                <a:cs typeface="Carlito"/>
              </a:rPr>
              <a:t>or disk </a:t>
            </a:r>
            <a:r>
              <a:rPr sz="2800" b="1" spc="-10" dirty="0">
                <a:latin typeface="Carlito"/>
                <a:cs typeface="Carlito"/>
              </a:rPr>
              <a:t>drive</a:t>
            </a:r>
            <a:r>
              <a:rPr sz="2800" spc="-10" dirty="0">
                <a:latin typeface="Carlito"/>
                <a:cs typeface="Carlito"/>
              </a:rPr>
              <a:t>, </a:t>
            </a:r>
            <a:r>
              <a:rPr sz="2800" spc="-5" dirty="0">
                <a:latin typeface="Carlito"/>
                <a:cs typeface="Carlito"/>
              </a:rPr>
              <a:t>is a </a:t>
            </a:r>
            <a:r>
              <a:rPr sz="2800" spc="-15" dirty="0">
                <a:latin typeface="Carlito"/>
                <a:cs typeface="Carlito"/>
              </a:rPr>
              <a:t>hardware </a:t>
            </a:r>
            <a:r>
              <a:rPr sz="2800" spc="-5" dirty="0">
                <a:latin typeface="Carlito"/>
                <a:cs typeface="Carlito"/>
              </a:rPr>
              <a:t>device on which </a:t>
            </a:r>
            <a:r>
              <a:rPr sz="2800" spc="-15" dirty="0">
                <a:latin typeface="Carlito"/>
                <a:cs typeface="Carlito"/>
              </a:rPr>
              <a:t>you  can </a:t>
            </a:r>
            <a:r>
              <a:rPr sz="2800" spc="-20" dirty="0">
                <a:latin typeface="Carlito"/>
                <a:cs typeface="Carlito"/>
              </a:rPr>
              <a:t>store </a:t>
            </a:r>
            <a:r>
              <a:rPr sz="2800" spc="-5" dirty="0">
                <a:latin typeface="Carlito"/>
                <a:cs typeface="Carlito"/>
              </a:rPr>
              <a:t>files and </a:t>
            </a:r>
            <a:r>
              <a:rPr sz="2800" spc="-20" dirty="0">
                <a:latin typeface="Carlito"/>
                <a:cs typeface="Carlito"/>
              </a:rPr>
              <a:t>folders. </a:t>
            </a:r>
            <a:endParaRPr lang="en-US" sz="2800" spc="-20" dirty="0">
              <a:latin typeface="Carlito"/>
              <a:cs typeface="Carlito"/>
            </a:endParaRPr>
          </a:p>
          <a:p>
            <a:pPr marL="12700" marR="5080">
              <a:spcBef>
                <a:spcPts val="600"/>
              </a:spcBef>
              <a:tabLst>
                <a:tab pos="354965" algn="l"/>
                <a:tab pos="355600" algn="l"/>
              </a:tabLst>
            </a:pPr>
            <a:r>
              <a:rPr lang="en-US" sz="2800" spc="-20" dirty="0">
                <a:latin typeface="Carlito"/>
                <a:cs typeface="Carlito"/>
              </a:rPr>
              <a:t>	</a:t>
            </a:r>
            <a:r>
              <a:rPr sz="2800" spc="-10" dirty="0">
                <a:latin typeface="Carlito"/>
                <a:cs typeface="Carlito"/>
              </a:rPr>
              <a:t>Disk drives </a:t>
            </a:r>
            <a:r>
              <a:rPr sz="2800" spc="-15" dirty="0">
                <a:latin typeface="Carlito"/>
                <a:cs typeface="Carlito"/>
              </a:rPr>
              <a:t>are </a:t>
            </a:r>
            <a:r>
              <a:rPr sz="2800" spc="-5" dirty="0">
                <a:latin typeface="Carlito"/>
                <a:cs typeface="Carlito"/>
              </a:rPr>
              <a:t>assigned a  </a:t>
            </a:r>
            <a:r>
              <a:rPr sz="2800" b="1" spc="-15" dirty="0">
                <a:latin typeface="Carlito"/>
                <a:cs typeface="Carlito"/>
              </a:rPr>
              <a:t>letter</a:t>
            </a:r>
            <a:r>
              <a:rPr sz="2800" spc="-15" dirty="0">
                <a:latin typeface="Carlito"/>
                <a:cs typeface="Carlito"/>
              </a:rPr>
              <a:t>.</a:t>
            </a:r>
            <a:endParaRPr sz="2800" dirty="0">
              <a:latin typeface="Carlito"/>
              <a:cs typeface="Carlito"/>
            </a:endParaRPr>
          </a:p>
          <a:p>
            <a:pPr marL="355600" indent="-342900">
              <a:spcBef>
                <a:spcPts val="300"/>
              </a:spcBef>
              <a:buFont typeface="Arial"/>
              <a:buChar char="•"/>
              <a:tabLst>
                <a:tab pos="354965" algn="l"/>
                <a:tab pos="355600" algn="l"/>
              </a:tabLst>
            </a:pPr>
            <a:r>
              <a:rPr sz="2800" spc="-55" dirty="0">
                <a:latin typeface="Carlito"/>
                <a:cs typeface="Carlito"/>
              </a:rPr>
              <a:t>Your </a:t>
            </a:r>
            <a:r>
              <a:rPr sz="2800" i="1" spc="-15" dirty="0">
                <a:latin typeface="Carlito"/>
                <a:cs typeface="Carlito"/>
              </a:rPr>
              <a:t>hard </a:t>
            </a:r>
            <a:r>
              <a:rPr sz="2800" i="1" spc="-10" dirty="0">
                <a:latin typeface="Carlito"/>
                <a:cs typeface="Carlito"/>
              </a:rPr>
              <a:t>drive </a:t>
            </a:r>
            <a:r>
              <a:rPr sz="2800" spc="-5" dirty="0">
                <a:latin typeface="Carlito"/>
                <a:cs typeface="Carlito"/>
              </a:rPr>
              <a:t>is known as the </a:t>
            </a:r>
            <a:r>
              <a:rPr sz="2800" b="1" spc="-5" dirty="0">
                <a:latin typeface="Carlito"/>
                <a:cs typeface="Carlito"/>
              </a:rPr>
              <a:t>(C:)</a:t>
            </a:r>
            <a:r>
              <a:rPr sz="2800" b="1" spc="95" dirty="0">
                <a:latin typeface="Carlito"/>
                <a:cs typeface="Carlito"/>
              </a:rPr>
              <a:t> </a:t>
            </a:r>
            <a:r>
              <a:rPr sz="2800" spc="-10" dirty="0">
                <a:latin typeface="Carlito"/>
                <a:cs typeface="Carlito"/>
              </a:rPr>
              <a:t>drive.</a:t>
            </a:r>
            <a:endParaRPr sz="2800" dirty="0">
              <a:latin typeface="Carlito"/>
              <a:cs typeface="Carlito"/>
            </a:endParaRPr>
          </a:p>
          <a:p>
            <a:pPr marL="355600" marR="284480" indent="-342900">
              <a:spcBef>
                <a:spcPts val="645"/>
              </a:spcBef>
              <a:buFont typeface="Arial"/>
              <a:buChar char="•"/>
              <a:tabLst>
                <a:tab pos="354965" algn="l"/>
                <a:tab pos="355600" algn="l"/>
                <a:tab pos="6921500" algn="l"/>
              </a:tabLst>
            </a:pPr>
            <a:r>
              <a:rPr sz="2800" spc="-204" dirty="0">
                <a:latin typeface="Carlito"/>
                <a:cs typeface="Carlito"/>
              </a:rPr>
              <a:t>Y</a:t>
            </a:r>
            <a:r>
              <a:rPr sz="2800" spc="-10" dirty="0">
                <a:latin typeface="Carlito"/>
                <a:cs typeface="Carlito"/>
              </a:rPr>
              <a:t>ou</a:t>
            </a:r>
            <a:r>
              <a:rPr sz="2800" spc="-5" dirty="0">
                <a:latin typeface="Carlito"/>
                <a:cs typeface="Carlito"/>
              </a:rPr>
              <a:t>r </a:t>
            </a:r>
            <a:r>
              <a:rPr sz="2800" i="1" spc="-10" dirty="0">
                <a:latin typeface="Carlito"/>
                <a:cs typeface="Carlito"/>
              </a:rPr>
              <a:t>fl</a:t>
            </a:r>
            <a:r>
              <a:rPr sz="2800" i="1" spc="-5" dirty="0">
                <a:latin typeface="Carlito"/>
                <a:cs typeface="Carlito"/>
              </a:rPr>
              <a:t>o</a:t>
            </a:r>
            <a:r>
              <a:rPr sz="2800" i="1" spc="-10" dirty="0">
                <a:latin typeface="Carlito"/>
                <a:cs typeface="Carlito"/>
              </a:rPr>
              <a:t>p</a:t>
            </a:r>
            <a:r>
              <a:rPr sz="2800" i="1" spc="-25" dirty="0">
                <a:latin typeface="Carlito"/>
                <a:cs typeface="Carlito"/>
              </a:rPr>
              <a:t>p</a:t>
            </a:r>
            <a:r>
              <a:rPr sz="2800" i="1" spc="-5" dirty="0">
                <a:latin typeface="Carlito"/>
                <a:cs typeface="Carlito"/>
              </a:rPr>
              <a:t>y</a:t>
            </a:r>
            <a:r>
              <a:rPr sz="2800" i="1" spc="5" dirty="0">
                <a:latin typeface="Carlito"/>
                <a:cs typeface="Carlito"/>
              </a:rPr>
              <a:t> </a:t>
            </a:r>
            <a:r>
              <a:rPr sz="2800" i="1" spc="-10" dirty="0">
                <a:latin typeface="Carlito"/>
                <a:cs typeface="Carlito"/>
              </a:rPr>
              <a:t>dis</a:t>
            </a:r>
            <a:r>
              <a:rPr sz="2800" i="1" spc="-5" dirty="0">
                <a:latin typeface="Carlito"/>
                <a:cs typeface="Carlito"/>
              </a:rPr>
              <a:t>k </a:t>
            </a:r>
            <a:r>
              <a:rPr sz="2800" i="1" spc="-10" dirty="0">
                <a:latin typeface="Carlito"/>
                <a:cs typeface="Carlito"/>
              </a:rPr>
              <a:t>dri</a:t>
            </a:r>
            <a:r>
              <a:rPr sz="2800" i="1" spc="-30" dirty="0">
                <a:latin typeface="Carlito"/>
                <a:cs typeface="Carlito"/>
              </a:rPr>
              <a:t>v</a:t>
            </a:r>
            <a:r>
              <a:rPr sz="2800" i="1" spc="-5" dirty="0">
                <a:latin typeface="Carlito"/>
                <a:cs typeface="Carlito"/>
              </a:rPr>
              <a:t>e</a:t>
            </a:r>
            <a:r>
              <a:rPr sz="2800" i="1" dirty="0">
                <a:latin typeface="Carlito"/>
                <a:cs typeface="Carlito"/>
              </a:rPr>
              <a:t> </a:t>
            </a:r>
            <a:r>
              <a:rPr sz="2800" spc="-5" dirty="0">
                <a:latin typeface="Carlito"/>
                <a:cs typeface="Carlito"/>
              </a:rPr>
              <a:t>is</a:t>
            </a:r>
            <a:r>
              <a:rPr sz="2800" dirty="0">
                <a:latin typeface="Carlito"/>
                <a:cs typeface="Carlito"/>
              </a:rPr>
              <a:t> </a:t>
            </a:r>
            <a:r>
              <a:rPr sz="2800" spc="-5" dirty="0">
                <a:latin typeface="Carlito"/>
                <a:cs typeface="Carlito"/>
              </a:rPr>
              <a:t>known</a:t>
            </a:r>
            <a:r>
              <a:rPr sz="2800" dirty="0">
                <a:latin typeface="Carlito"/>
                <a:cs typeface="Carlito"/>
              </a:rPr>
              <a:t> </a:t>
            </a:r>
            <a:r>
              <a:rPr sz="2800" spc="-5" dirty="0">
                <a:latin typeface="Carlito"/>
                <a:cs typeface="Carlito"/>
              </a:rPr>
              <a:t>as</a:t>
            </a:r>
            <a:r>
              <a:rPr sz="2800" spc="5" dirty="0">
                <a:latin typeface="Carlito"/>
                <a:cs typeface="Carlito"/>
              </a:rPr>
              <a:t> </a:t>
            </a:r>
            <a:r>
              <a:rPr sz="2800" spc="-5" dirty="0">
                <a:latin typeface="Carlito"/>
                <a:cs typeface="Carlito"/>
              </a:rPr>
              <a:t>the </a:t>
            </a:r>
            <a:r>
              <a:rPr sz="2800" b="1" spc="-10" dirty="0">
                <a:latin typeface="Carlito"/>
                <a:cs typeface="Carlito"/>
              </a:rPr>
              <a:t>(A:</a:t>
            </a:r>
            <a:r>
              <a:rPr sz="2800" b="1" spc="-5" dirty="0">
                <a:latin typeface="Carlito"/>
                <a:cs typeface="Carlito"/>
              </a:rPr>
              <a:t>)</a:t>
            </a:r>
            <a:r>
              <a:rPr sz="2800" b="1" spc="20" dirty="0">
                <a:latin typeface="Carlito"/>
                <a:cs typeface="Carlito"/>
              </a:rPr>
              <a:t> </a:t>
            </a:r>
            <a:r>
              <a:rPr sz="2800" spc="-10" dirty="0">
                <a:latin typeface="Carlito"/>
                <a:cs typeface="Carlito"/>
              </a:rPr>
              <a:t>dri</a:t>
            </a:r>
            <a:r>
              <a:rPr sz="2800" spc="-30" dirty="0">
                <a:latin typeface="Carlito"/>
                <a:cs typeface="Carlito"/>
              </a:rPr>
              <a:t>v</a:t>
            </a:r>
            <a:r>
              <a:rPr sz="2800" spc="-5" dirty="0">
                <a:latin typeface="Carlito"/>
                <a:cs typeface="Carlito"/>
              </a:rPr>
              <a:t>e  </a:t>
            </a:r>
            <a:r>
              <a:rPr sz="2800" spc="-20" dirty="0">
                <a:latin typeface="Carlito"/>
                <a:cs typeface="Carlito"/>
              </a:rPr>
              <a:t>letters </a:t>
            </a:r>
            <a:r>
              <a:rPr sz="2800" spc="-10" dirty="0">
                <a:latin typeface="Carlito"/>
                <a:cs typeface="Carlito"/>
              </a:rPr>
              <a:t>A: </a:t>
            </a:r>
            <a:r>
              <a:rPr sz="2800" spc="-5" dirty="0">
                <a:latin typeface="Carlito"/>
                <a:cs typeface="Carlito"/>
              </a:rPr>
              <a:t>and </a:t>
            </a:r>
            <a:r>
              <a:rPr sz="2800" i="1" spc="-5" dirty="0">
                <a:latin typeface="Carlito"/>
                <a:cs typeface="Carlito"/>
              </a:rPr>
              <a:t>B if </a:t>
            </a:r>
            <a:r>
              <a:rPr sz="2800" i="1" spc="-10" dirty="0">
                <a:latin typeface="Carlito"/>
                <a:cs typeface="Carlito"/>
              </a:rPr>
              <a:t>there </a:t>
            </a:r>
            <a:r>
              <a:rPr sz="2800" i="1" spc="-15" dirty="0">
                <a:latin typeface="Carlito"/>
                <a:cs typeface="Carlito"/>
              </a:rPr>
              <a:t>are</a:t>
            </a:r>
            <a:r>
              <a:rPr sz="2800" i="1" spc="70" dirty="0">
                <a:latin typeface="Carlito"/>
                <a:cs typeface="Carlito"/>
              </a:rPr>
              <a:t> </a:t>
            </a:r>
            <a:r>
              <a:rPr sz="2800" i="1" spc="-10" dirty="0">
                <a:latin typeface="Carlito"/>
                <a:cs typeface="Carlito"/>
              </a:rPr>
              <a:t>two</a:t>
            </a:r>
            <a:r>
              <a:rPr sz="2800" spc="-10" dirty="0">
                <a:latin typeface="Carlito"/>
                <a:cs typeface="Carlito"/>
              </a:rPr>
              <a:t>.</a:t>
            </a:r>
            <a:endParaRPr sz="2800" dirty="0">
              <a:latin typeface="Carlito"/>
              <a:cs typeface="Carlito"/>
            </a:endParaRPr>
          </a:p>
          <a:p>
            <a:pPr marL="355600" marR="109855" indent="-342900">
              <a:spcBef>
                <a:spcPts val="600"/>
              </a:spcBef>
              <a:buFont typeface="Arial"/>
              <a:buChar char="•"/>
              <a:tabLst>
                <a:tab pos="354965" algn="l"/>
                <a:tab pos="355600" algn="l"/>
              </a:tabLst>
            </a:pPr>
            <a:r>
              <a:rPr sz="2800" spc="-5" dirty="0">
                <a:latin typeface="Carlito"/>
                <a:cs typeface="Carlito"/>
              </a:rPr>
              <a:t>If </a:t>
            </a:r>
            <a:r>
              <a:rPr sz="2800" spc="-15" dirty="0">
                <a:latin typeface="Carlito"/>
                <a:cs typeface="Carlito"/>
              </a:rPr>
              <a:t>your computer </a:t>
            </a:r>
            <a:r>
              <a:rPr sz="2800" spc="-10" dirty="0">
                <a:latin typeface="Carlito"/>
                <a:cs typeface="Carlito"/>
              </a:rPr>
              <a:t>has </a:t>
            </a:r>
            <a:r>
              <a:rPr sz="2800" spc="-5" dirty="0">
                <a:latin typeface="Carlito"/>
                <a:cs typeface="Carlito"/>
              </a:rPr>
              <a:t>a CD </a:t>
            </a:r>
            <a:r>
              <a:rPr sz="2800" spc="-15" dirty="0">
                <a:latin typeface="Carlito"/>
                <a:cs typeface="Carlito"/>
              </a:rPr>
              <a:t>ROM </a:t>
            </a:r>
            <a:r>
              <a:rPr sz="2800" spc="-10" dirty="0">
                <a:latin typeface="Carlito"/>
                <a:cs typeface="Carlito"/>
              </a:rPr>
              <a:t>drive, </a:t>
            </a:r>
            <a:r>
              <a:rPr sz="2800" spc="-5" dirty="0">
                <a:latin typeface="Carlito"/>
                <a:cs typeface="Carlito"/>
              </a:rPr>
              <a:t>it is </a:t>
            </a:r>
            <a:r>
              <a:rPr sz="2800" spc="-10" dirty="0">
                <a:latin typeface="Carlito"/>
                <a:cs typeface="Carlito"/>
              </a:rPr>
              <a:t>usually </a:t>
            </a:r>
            <a:r>
              <a:rPr sz="2800" spc="-5" dirty="0">
                <a:latin typeface="Carlito"/>
                <a:cs typeface="Carlito"/>
              </a:rPr>
              <a:t>called  </a:t>
            </a:r>
            <a:r>
              <a:rPr sz="2800" b="1" spc="-10" dirty="0">
                <a:latin typeface="Carlito"/>
                <a:cs typeface="Carlito"/>
              </a:rPr>
              <a:t>(D:)</a:t>
            </a:r>
            <a:endParaRPr sz="2800" b="1" dirty="0">
              <a:latin typeface="Carlito"/>
              <a:cs typeface="Carlito"/>
            </a:endParaRPr>
          </a:p>
          <a:p>
            <a:pPr marL="355600" marR="513080" indent="-342900">
              <a:spcBef>
                <a:spcPts val="600"/>
              </a:spcBef>
              <a:buFont typeface="Arial"/>
              <a:buChar char="•"/>
              <a:tabLst>
                <a:tab pos="354965" algn="l"/>
                <a:tab pos="355600" algn="l"/>
              </a:tabLst>
            </a:pPr>
            <a:r>
              <a:rPr sz="2800" spc="-5" dirty="0">
                <a:latin typeface="Carlito"/>
                <a:cs typeface="Carlito"/>
              </a:rPr>
              <a:t>If </a:t>
            </a:r>
            <a:r>
              <a:rPr sz="2800" spc="-15" dirty="0">
                <a:latin typeface="Carlito"/>
                <a:cs typeface="Carlito"/>
              </a:rPr>
              <a:t>you </a:t>
            </a:r>
            <a:r>
              <a:rPr sz="2800" spc="-5" dirty="0">
                <a:latin typeface="Carlito"/>
                <a:cs typeface="Carlito"/>
              </a:rPr>
              <a:t>insert a </a:t>
            </a:r>
            <a:r>
              <a:rPr sz="2800" spc="-10" dirty="0">
                <a:latin typeface="Carlito"/>
                <a:cs typeface="Carlito"/>
              </a:rPr>
              <a:t>pen drive </a:t>
            </a:r>
            <a:r>
              <a:rPr sz="2800" spc="-15" dirty="0">
                <a:latin typeface="Carlito"/>
                <a:cs typeface="Carlito"/>
              </a:rPr>
              <a:t>into your </a:t>
            </a:r>
            <a:r>
              <a:rPr sz="2800" spc="-5" dirty="0">
                <a:latin typeface="Carlito"/>
                <a:cs typeface="Carlito"/>
              </a:rPr>
              <a:t>USB port, it will  normally be </a:t>
            </a:r>
            <a:r>
              <a:rPr sz="2800" spc="-10" dirty="0">
                <a:latin typeface="Carlito"/>
                <a:cs typeface="Carlito"/>
              </a:rPr>
              <a:t>given </a:t>
            </a:r>
            <a:r>
              <a:rPr sz="2800" spc="-5" dirty="0">
                <a:latin typeface="Carlito"/>
                <a:cs typeface="Carlito"/>
              </a:rPr>
              <a:t>a </a:t>
            </a:r>
            <a:r>
              <a:rPr sz="2800" spc="-10" dirty="0">
                <a:latin typeface="Carlito"/>
                <a:cs typeface="Carlito"/>
              </a:rPr>
              <a:t>drive </a:t>
            </a:r>
            <a:r>
              <a:rPr sz="2800" spc="-15" dirty="0">
                <a:latin typeface="Carlito"/>
                <a:cs typeface="Carlito"/>
              </a:rPr>
              <a:t>letter </a:t>
            </a:r>
            <a:r>
              <a:rPr sz="2800" spc="-10" dirty="0">
                <a:latin typeface="Carlito"/>
                <a:cs typeface="Carlito"/>
              </a:rPr>
              <a:t>higher </a:t>
            </a:r>
            <a:r>
              <a:rPr sz="2800" spc="-5" dirty="0">
                <a:latin typeface="Carlito"/>
                <a:cs typeface="Carlito"/>
              </a:rPr>
              <a:t>than </a:t>
            </a:r>
            <a:r>
              <a:rPr sz="2800" spc="-15" dirty="0">
                <a:latin typeface="Carlito"/>
                <a:cs typeface="Carlito"/>
              </a:rPr>
              <a:t>your </a:t>
            </a:r>
            <a:r>
              <a:rPr sz="2800" spc="5" dirty="0">
                <a:latin typeface="Carlito"/>
                <a:cs typeface="Carlito"/>
              </a:rPr>
              <a:t>CD-</a:t>
            </a:r>
            <a:r>
              <a:rPr sz="2800" spc="-15" dirty="0">
                <a:latin typeface="Carlito"/>
                <a:cs typeface="Carlito"/>
              </a:rPr>
              <a:t>ROM </a:t>
            </a:r>
            <a:r>
              <a:rPr sz="2800" spc="-10" dirty="0">
                <a:latin typeface="Carlito"/>
                <a:cs typeface="Carlito"/>
              </a:rPr>
              <a:t>drive</a:t>
            </a:r>
            <a:r>
              <a:rPr sz="2800" spc="5" dirty="0">
                <a:latin typeface="Carlito"/>
                <a:cs typeface="Carlito"/>
              </a:rPr>
              <a:t> </a:t>
            </a:r>
            <a:r>
              <a:rPr sz="2800" spc="-45" dirty="0">
                <a:latin typeface="Carlito"/>
                <a:cs typeface="Carlito"/>
              </a:rPr>
              <a:t>letter.</a:t>
            </a:r>
            <a:endParaRPr sz="2800" dirty="0">
              <a:latin typeface="Carlito"/>
              <a:cs typeface="Carlito"/>
            </a:endParaRPr>
          </a:p>
        </p:txBody>
      </p:sp>
      <p:sp>
        <p:nvSpPr>
          <p:cNvPr id="4" name="TextBox 3">
            <a:extLst>
              <a:ext uri="{FF2B5EF4-FFF2-40B4-BE49-F238E27FC236}">
                <a16:creationId xmlns:a16="http://schemas.microsoft.com/office/drawing/2014/main" id="{B4EA7896-901F-4A31-92BD-68E0891BFB60}"/>
              </a:ext>
            </a:extLst>
          </p:cNvPr>
          <p:cNvSpPr txBox="1"/>
          <p:nvPr/>
        </p:nvSpPr>
        <p:spPr>
          <a:xfrm>
            <a:off x="3962400" y="122912"/>
            <a:ext cx="3962400" cy="584775"/>
          </a:xfrm>
          <a:prstGeom prst="rect">
            <a:avLst/>
          </a:prstGeom>
          <a:noFill/>
        </p:spPr>
        <p:txBody>
          <a:bodyPr wrap="square" rtlCol="0">
            <a:spAutoFit/>
          </a:bodyPr>
          <a:lstStyle/>
          <a:p>
            <a:pPr algn="ctr"/>
            <a:r>
              <a:rPr lang="en-US" sz="3200" b="1" spc="-15" dirty="0">
                <a:latin typeface="Carlito"/>
                <a:cs typeface="Carlito"/>
              </a:rPr>
              <a:t>Drives</a:t>
            </a:r>
            <a:endParaRPr lang="en-US" sz="3200" dirty="0">
              <a:latin typeface="Carlito"/>
              <a:cs typeface="Carlito"/>
            </a:endParaRPr>
          </a:p>
        </p:txBody>
      </p:sp>
      <p:sp>
        <p:nvSpPr>
          <p:cNvPr id="5" name="object 7">
            <a:extLst>
              <a:ext uri="{FF2B5EF4-FFF2-40B4-BE49-F238E27FC236}">
                <a16:creationId xmlns:a16="http://schemas.microsoft.com/office/drawing/2014/main" id="{F37BA38D-3BBF-4388-9F14-D61BB68258F5}"/>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CCC38D-1D85-4A4B-BE1D-CAF94990F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7162800" cy="6201351"/>
          </a:xfrm>
          <a:prstGeom prst="rect">
            <a:avLst/>
          </a:prstGeom>
        </p:spPr>
      </p:pic>
      <p:sp>
        <p:nvSpPr>
          <p:cNvPr id="7" name="Rectangle: Rounded Corners 6">
            <a:extLst>
              <a:ext uri="{FF2B5EF4-FFF2-40B4-BE49-F238E27FC236}">
                <a16:creationId xmlns:a16="http://schemas.microsoft.com/office/drawing/2014/main" id="{15EB37B6-AE02-4BAB-AF82-C4B5F4E2641C}"/>
              </a:ext>
            </a:extLst>
          </p:cNvPr>
          <p:cNvSpPr/>
          <p:nvPr/>
        </p:nvSpPr>
        <p:spPr>
          <a:xfrm>
            <a:off x="3340100" y="2844800"/>
            <a:ext cx="3441700" cy="15748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CD01062B-DC14-415B-8B4F-95471525B1C2}"/>
              </a:ext>
            </a:extLst>
          </p:cNvPr>
          <p:cNvSpPr/>
          <p:nvPr/>
        </p:nvSpPr>
        <p:spPr>
          <a:xfrm rot="977290">
            <a:off x="6558814" y="3859360"/>
            <a:ext cx="2552700" cy="405342"/>
          </a:xfrm>
          <a:prstGeom prst="leftArrow">
            <a:avLst>
              <a:gd name="adj1" fmla="val 43733"/>
              <a:gd name="adj2" fmla="val 1027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0DA102-893A-4D02-B9CA-1A9DA539B28F}"/>
              </a:ext>
            </a:extLst>
          </p:cNvPr>
          <p:cNvSpPr txBox="1"/>
          <p:nvPr/>
        </p:nvSpPr>
        <p:spPr>
          <a:xfrm>
            <a:off x="8763000" y="3796606"/>
            <a:ext cx="1828800" cy="1384995"/>
          </a:xfrm>
          <a:prstGeom prst="rect">
            <a:avLst/>
          </a:prstGeom>
          <a:noFill/>
        </p:spPr>
        <p:txBody>
          <a:bodyPr wrap="square" rtlCol="0">
            <a:spAutoFit/>
          </a:bodyPr>
          <a:lstStyle/>
          <a:p>
            <a:pPr algn="ctr"/>
            <a:r>
              <a:rPr lang="en-US" sz="2800" b="1" dirty="0"/>
              <a:t>Hard Disk Drive</a:t>
            </a:r>
          </a:p>
          <a:p>
            <a:pPr algn="ctr"/>
            <a:r>
              <a:rPr lang="en-US" sz="2800" dirty="0"/>
              <a:t>- </a:t>
            </a:r>
            <a:r>
              <a:rPr lang="en-US" sz="2800" i="1" dirty="0"/>
              <a:t>Partitions</a:t>
            </a:r>
          </a:p>
        </p:txBody>
      </p:sp>
      <p:sp>
        <p:nvSpPr>
          <p:cNvPr id="10" name="object 7">
            <a:extLst>
              <a:ext uri="{FF2B5EF4-FFF2-40B4-BE49-F238E27FC236}">
                <a16:creationId xmlns:a16="http://schemas.microsoft.com/office/drawing/2014/main" id="{B7D8D7A8-11AB-424F-935F-24C797BDE770}"/>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595699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1673353" y="2993136"/>
            <a:ext cx="1671955" cy="116205"/>
          </a:xfrm>
          <a:custGeom>
            <a:avLst/>
            <a:gdLst/>
            <a:ahLst/>
            <a:cxnLst/>
            <a:rect l="l" t="t" r="r" b="b"/>
            <a:pathLst>
              <a:path w="1671955" h="116205">
                <a:moveTo>
                  <a:pt x="1671827" y="0"/>
                </a:moveTo>
                <a:lnTo>
                  <a:pt x="0" y="0"/>
                </a:lnTo>
                <a:lnTo>
                  <a:pt x="0" y="115824"/>
                </a:lnTo>
                <a:lnTo>
                  <a:pt x="1671827" y="115824"/>
                </a:lnTo>
                <a:lnTo>
                  <a:pt x="1671827" y="0"/>
                </a:lnTo>
                <a:close/>
              </a:path>
            </a:pathLst>
          </a:custGeom>
          <a:solidFill>
            <a:srgbClr val="FFFFFF"/>
          </a:solidFill>
        </p:spPr>
        <p:txBody>
          <a:bodyPr wrap="square" lIns="0" tIns="0" rIns="0" bIns="0" rtlCol="0"/>
          <a:lstStyle/>
          <a:p>
            <a:endParaRPr/>
          </a:p>
        </p:txBody>
      </p:sp>
      <p:sp>
        <p:nvSpPr>
          <p:cNvPr id="9" name="object 9"/>
          <p:cNvSpPr txBox="1"/>
          <p:nvPr/>
        </p:nvSpPr>
        <p:spPr>
          <a:xfrm>
            <a:off x="1673353" y="796390"/>
            <a:ext cx="8366655" cy="5427127"/>
          </a:xfrm>
          <a:prstGeom prst="rect">
            <a:avLst/>
          </a:prstGeom>
        </p:spPr>
        <p:txBody>
          <a:bodyPr vert="horz" wrap="square" lIns="0" tIns="12700" rIns="0" bIns="0" rtlCol="0">
            <a:spAutoFit/>
          </a:bodyPr>
          <a:lstStyle/>
          <a:p>
            <a:pPr marL="516255" marR="836930">
              <a:spcBef>
                <a:spcPts val="525"/>
              </a:spcBef>
            </a:pPr>
            <a:r>
              <a:rPr lang="en-US" sz="2800" b="1" spc="-5" dirty="0">
                <a:latin typeface="Carlito"/>
                <a:cs typeface="Carlito"/>
              </a:rPr>
              <a:t>F</a:t>
            </a:r>
            <a:r>
              <a:rPr sz="2800" b="1" spc="-10" dirty="0">
                <a:latin typeface="Carlito"/>
                <a:cs typeface="Carlito"/>
              </a:rPr>
              <a:t>ile </a:t>
            </a:r>
            <a:r>
              <a:rPr lang="en-US" sz="2800" b="1" spc="-15" dirty="0">
                <a:latin typeface="Carlito"/>
                <a:cs typeface="Carlito"/>
              </a:rPr>
              <a:t>E</a:t>
            </a:r>
            <a:r>
              <a:rPr sz="2800" b="1" spc="-15" dirty="0">
                <a:latin typeface="Carlito"/>
                <a:cs typeface="Carlito"/>
              </a:rPr>
              <a:t>xplorer </a:t>
            </a:r>
            <a:r>
              <a:rPr sz="2800" spc="-5" dirty="0">
                <a:latin typeface="Carlito"/>
                <a:cs typeface="Carlito"/>
              </a:rPr>
              <a:t>is </a:t>
            </a:r>
            <a:r>
              <a:rPr lang="en-US" sz="2800" spc="-5" dirty="0">
                <a:latin typeface="Carlito"/>
                <a:cs typeface="Carlito"/>
              </a:rPr>
              <a:t>the main</a:t>
            </a:r>
            <a:r>
              <a:rPr sz="2800" spc="-5" dirty="0">
                <a:latin typeface="Carlito"/>
                <a:cs typeface="Carlito"/>
              </a:rPr>
              <a:t> </a:t>
            </a:r>
            <a:r>
              <a:rPr sz="2800" spc="-10" dirty="0">
                <a:latin typeface="Carlito"/>
                <a:cs typeface="Carlito"/>
              </a:rPr>
              <a:t>tool </a:t>
            </a:r>
            <a:r>
              <a:rPr sz="2800" spc="-15" dirty="0">
                <a:latin typeface="Carlito"/>
                <a:cs typeface="Carlito"/>
              </a:rPr>
              <a:t>you can </a:t>
            </a:r>
            <a:r>
              <a:rPr sz="2800" spc="-10" dirty="0">
                <a:latin typeface="Carlito"/>
                <a:cs typeface="Carlito"/>
              </a:rPr>
              <a:t>use </a:t>
            </a:r>
            <a:r>
              <a:rPr sz="2800" spc="-20" dirty="0">
                <a:latin typeface="Carlito"/>
                <a:cs typeface="Carlito"/>
              </a:rPr>
              <a:t>to  </a:t>
            </a:r>
            <a:r>
              <a:rPr sz="2800" spc="-10" dirty="0">
                <a:latin typeface="Carlito"/>
                <a:cs typeface="Carlito"/>
              </a:rPr>
              <a:t>manage files </a:t>
            </a:r>
            <a:r>
              <a:rPr sz="2800" spc="-5" dirty="0">
                <a:latin typeface="Carlito"/>
                <a:cs typeface="Carlito"/>
              </a:rPr>
              <a:t>and</a:t>
            </a:r>
            <a:r>
              <a:rPr sz="2800" spc="30" dirty="0">
                <a:latin typeface="Carlito"/>
                <a:cs typeface="Carlito"/>
              </a:rPr>
              <a:t> </a:t>
            </a:r>
            <a:r>
              <a:rPr sz="2800" spc="-15" dirty="0">
                <a:latin typeface="Carlito"/>
                <a:cs typeface="Carlito"/>
              </a:rPr>
              <a:t>folders.</a:t>
            </a:r>
            <a:r>
              <a:rPr lang="en-US" sz="2800" spc="-15" dirty="0">
                <a:latin typeface="Carlito"/>
                <a:cs typeface="Carlito"/>
              </a:rPr>
              <a:t> It is one of the applications pinned to the taskbar by default.</a:t>
            </a:r>
            <a:endParaRPr sz="2800" dirty="0">
              <a:latin typeface="Carlito"/>
              <a:cs typeface="Carlito"/>
            </a:endParaRPr>
          </a:p>
          <a:p>
            <a:pPr marL="516255" marR="55880">
              <a:spcBef>
                <a:spcPts val="509"/>
              </a:spcBef>
            </a:pPr>
            <a:r>
              <a:rPr sz="2800" spc="-5" dirty="0">
                <a:latin typeface="Carlito"/>
                <a:cs typeface="Carlito"/>
              </a:rPr>
              <a:t>With th</a:t>
            </a:r>
            <a:r>
              <a:rPr lang="en-US" sz="2800" spc="-5" dirty="0">
                <a:latin typeface="Carlito"/>
                <a:cs typeface="Carlito"/>
              </a:rPr>
              <a:t>is</a:t>
            </a:r>
            <a:r>
              <a:rPr sz="2800" spc="-5" dirty="0">
                <a:latin typeface="Carlito"/>
                <a:cs typeface="Carlito"/>
              </a:rPr>
              <a:t> </a:t>
            </a:r>
            <a:r>
              <a:rPr sz="2800" spc="-10" dirty="0">
                <a:latin typeface="Carlito"/>
                <a:cs typeface="Carlito"/>
              </a:rPr>
              <a:t>tool, </a:t>
            </a:r>
            <a:r>
              <a:rPr sz="2800" spc="-15" dirty="0">
                <a:latin typeface="Carlito"/>
                <a:cs typeface="Carlito"/>
              </a:rPr>
              <a:t>you can create, </a:t>
            </a:r>
            <a:r>
              <a:rPr sz="2800" spc="-10" dirty="0">
                <a:latin typeface="Carlito"/>
                <a:cs typeface="Carlito"/>
              </a:rPr>
              <a:t>rename </a:t>
            </a:r>
            <a:r>
              <a:rPr sz="2800" spc="-5" dirty="0">
                <a:latin typeface="Carlito"/>
                <a:cs typeface="Carlito"/>
              </a:rPr>
              <a:t>and </a:t>
            </a:r>
            <a:r>
              <a:rPr sz="2800" spc="-15" dirty="0">
                <a:latin typeface="Carlito"/>
                <a:cs typeface="Carlito"/>
              </a:rPr>
              <a:t>move folders </a:t>
            </a:r>
            <a:r>
              <a:rPr sz="2800" spc="-5" dirty="0">
                <a:latin typeface="Carlito"/>
                <a:cs typeface="Carlito"/>
              </a:rPr>
              <a:t>and </a:t>
            </a:r>
            <a:r>
              <a:rPr sz="2800" spc="-45" dirty="0">
                <a:latin typeface="Carlito"/>
                <a:cs typeface="Carlito"/>
              </a:rPr>
              <a:t>copy,  </a:t>
            </a:r>
            <a:r>
              <a:rPr sz="2800" spc="-10" dirty="0">
                <a:latin typeface="Carlito"/>
                <a:cs typeface="Carlito"/>
              </a:rPr>
              <a:t>print, </a:t>
            </a:r>
            <a:r>
              <a:rPr sz="2800" spc="-15" dirty="0">
                <a:latin typeface="Carlito"/>
                <a:cs typeface="Carlito"/>
              </a:rPr>
              <a:t>move, delete </a:t>
            </a:r>
            <a:r>
              <a:rPr sz="2800" spc="-5" dirty="0">
                <a:latin typeface="Carlito"/>
                <a:cs typeface="Carlito"/>
              </a:rPr>
              <a:t>and </a:t>
            </a:r>
            <a:r>
              <a:rPr sz="2800" spc="-10" dirty="0">
                <a:latin typeface="Carlito"/>
                <a:cs typeface="Carlito"/>
              </a:rPr>
              <a:t>rename files. </a:t>
            </a:r>
            <a:r>
              <a:rPr sz="2800" spc="-5" dirty="0">
                <a:latin typeface="Carlito"/>
                <a:cs typeface="Carlito"/>
              </a:rPr>
              <a:t>It also </a:t>
            </a:r>
            <a:r>
              <a:rPr sz="2800" spc="-10" dirty="0">
                <a:latin typeface="Carlito"/>
                <a:cs typeface="Carlito"/>
              </a:rPr>
              <a:t>allows </a:t>
            </a:r>
            <a:r>
              <a:rPr sz="2800" spc="-15" dirty="0">
                <a:latin typeface="Carlito"/>
                <a:cs typeface="Carlito"/>
              </a:rPr>
              <a:t>you </a:t>
            </a:r>
            <a:r>
              <a:rPr sz="2800" spc="-20" dirty="0">
                <a:latin typeface="Carlito"/>
                <a:cs typeface="Carlito"/>
              </a:rPr>
              <a:t>to </a:t>
            </a:r>
            <a:r>
              <a:rPr sz="2800" spc="-15" dirty="0">
                <a:latin typeface="Carlito"/>
                <a:cs typeface="Carlito"/>
              </a:rPr>
              <a:t>gain  </a:t>
            </a:r>
            <a:r>
              <a:rPr sz="2800" spc="-5" dirty="0">
                <a:latin typeface="Carlito"/>
                <a:cs typeface="Carlito"/>
              </a:rPr>
              <a:t>access </a:t>
            </a:r>
            <a:r>
              <a:rPr sz="2800" spc="-20" dirty="0">
                <a:latin typeface="Carlito"/>
                <a:cs typeface="Carlito"/>
              </a:rPr>
              <a:t>to </a:t>
            </a:r>
            <a:r>
              <a:rPr sz="2800" spc="-5" dirty="0">
                <a:latin typeface="Carlito"/>
                <a:cs typeface="Carlito"/>
              </a:rPr>
              <a:t>other </a:t>
            </a:r>
            <a:r>
              <a:rPr sz="2800" spc="-20" dirty="0">
                <a:latin typeface="Carlito"/>
                <a:cs typeface="Carlito"/>
              </a:rPr>
              <a:t>system</a:t>
            </a:r>
            <a:r>
              <a:rPr sz="2800" spc="55" dirty="0">
                <a:latin typeface="Carlito"/>
                <a:cs typeface="Carlito"/>
              </a:rPr>
              <a:t> </a:t>
            </a:r>
            <a:r>
              <a:rPr sz="2800" spc="-10" dirty="0">
                <a:latin typeface="Carlito"/>
                <a:cs typeface="Carlito"/>
              </a:rPr>
              <a:t>tools.</a:t>
            </a:r>
            <a:endParaRPr lang="en-US" sz="2800" dirty="0">
              <a:latin typeface="Carlito"/>
              <a:cs typeface="Carlito"/>
            </a:endParaRPr>
          </a:p>
          <a:p>
            <a:pPr marL="516255" marR="84455">
              <a:spcBef>
                <a:spcPts val="745"/>
              </a:spcBef>
              <a:tabLst>
                <a:tab pos="1430655" algn="l"/>
                <a:tab pos="1431290" algn="l"/>
              </a:tabLst>
            </a:pPr>
            <a:r>
              <a:rPr lang="en-US" sz="2800" spc="-5" dirty="0">
                <a:latin typeface="Carlito"/>
                <a:cs typeface="Carlito"/>
              </a:rPr>
              <a:t>Unlike the previous versions of Windows that had </a:t>
            </a:r>
            <a:r>
              <a:rPr lang="en-US" sz="2800" i="1" spc="-5" dirty="0">
                <a:latin typeface="Carlito"/>
                <a:cs typeface="Carlito"/>
              </a:rPr>
              <a:t>My Computer</a:t>
            </a:r>
            <a:r>
              <a:rPr lang="en-US" sz="2800" spc="-5" dirty="0">
                <a:latin typeface="Carlito"/>
                <a:cs typeface="Carlito"/>
              </a:rPr>
              <a:t>, Windows 10 has </a:t>
            </a:r>
            <a:r>
              <a:rPr lang="en-US" sz="2800" b="1" spc="-5" dirty="0">
                <a:latin typeface="Carlito"/>
                <a:cs typeface="Carlito"/>
              </a:rPr>
              <a:t>This PC.</a:t>
            </a:r>
            <a:r>
              <a:rPr lang="en-US" sz="2800" spc="-5" dirty="0">
                <a:latin typeface="Carlito"/>
                <a:cs typeface="Carlito"/>
              </a:rPr>
              <a:t> </a:t>
            </a:r>
          </a:p>
          <a:p>
            <a:pPr marL="516255" marR="84455">
              <a:spcBef>
                <a:spcPts val="745"/>
              </a:spcBef>
              <a:tabLst>
                <a:tab pos="1430655" algn="l"/>
                <a:tab pos="1431290" algn="l"/>
              </a:tabLst>
            </a:pPr>
            <a:r>
              <a:rPr lang="en-US" sz="2800" spc="-5" dirty="0">
                <a:latin typeface="Carlito"/>
                <a:cs typeface="Carlito"/>
              </a:rPr>
              <a:t>This PC gives a general view of the computer, showing the drives available, inserted some peripherals (like Flash drives etc.) etc.</a:t>
            </a:r>
            <a:endParaRPr lang="en-US" sz="2800" b="1" spc="-5" dirty="0">
              <a:latin typeface="Carlito"/>
              <a:cs typeface="Carlito"/>
            </a:endParaRPr>
          </a:p>
        </p:txBody>
      </p:sp>
      <p:sp>
        <p:nvSpPr>
          <p:cNvPr id="10" name="object 10"/>
          <p:cNvSpPr txBox="1"/>
          <p:nvPr/>
        </p:nvSpPr>
        <p:spPr>
          <a:xfrm>
            <a:off x="6067426" y="944627"/>
            <a:ext cx="57785" cy="151323"/>
          </a:xfrm>
          <a:prstGeom prst="rect">
            <a:avLst/>
          </a:prstGeom>
        </p:spPr>
        <p:txBody>
          <a:bodyPr vert="horz" wrap="square" lIns="0" tIns="12700" rIns="0" bIns="0" rtlCol="0">
            <a:spAutoFit/>
          </a:bodyPr>
          <a:lstStyle/>
          <a:p>
            <a:pPr marL="12700">
              <a:spcBef>
                <a:spcPts val="100"/>
              </a:spcBef>
            </a:pPr>
            <a:r>
              <a:rPr sz="900" b="1" dirty="0">
                <a:latin typeface="Arial"/>
                <a:cs typeface="Arial"/>
              </a:rPr>
              <a:t>,</a:t>
            </a:r>
            <a:endParaRPr sz="900">
              <a:latin typeface="Arial"/>
              <a:cs typeface="Arial"/>
            </a:endParaRPr>
          </a:p>
        </p:txBody>
      </p:sp>
      <p:sp>
        <p:nvSpPr>
          <p:cNvPr id="12" name="TextBox 11">
            <a:extLst>
              <a:ext uri="{FF2B5EF4-FFF2-40B4-BE49-F238E27FC236}">
                <a16:creationId xmlns:a16="http://schemas.microsoft.com/office/drawing/2014/main" id="{369530E1-3E24-4B86-821C-B066EE67C093}"/>
              </a:ext>
            </a:extLst>
          </p:cNvPr>
          <p:cNvSpPr txBox="1"/>
          <p:nvPr/>
        </p:nvSpPr>
        <p:spPr>
          <a:xfrm>
            <a:off x="3345308" y="122912"/>
            <a:ext cx="5283707" cy="584775"/>
          </a:xfrm>
          <a:prstGeom prst="rect">
            <a:avLst/>
          </a:prstGeom>
          <a:noFill/>
        </p:spPr>
        <p:txBody>
          <a:bodyPr wrap="square" rtlCol="0">
            <a:spAutoFit/>
          </a:bodyPr>
          <a:lstStyle/>
          <a:p>
            <a:r>
              <a:rPr lang="en-US" sz="3200" b="1" spc="-5" dirty="0">
                <a:latin typeface="Carlito"/>
                <a:cs typeface="Carlito"/>
              </a:rPr>
              <a:t>Exploring My</a:t>
            </a:r>
            <a:r>
              <a:rPr lang="en-US" sz="3200" b="1" spc="5" dirty="0">
                <a:latin typeface="Carlito"/>
                <a:cs typeface="Carlito"/>
              </a:rPr>
              <a:t> </a:t>
            </a:r>
            <a:r>
              <a:rPr lang="en-US" sz="3200" b="1" spc="-10" dirty="0">
                <a:latin typeface="Carlito"/>
                <a:cs typeface="Carlito"/>
              </a:rPr>
              <a:t>Computer</a:t>
            </a:r>
            <a:endParaRPr lang="en-US" sz="3200" dirty="0">
              <a:latin typeface="Carlito"/>
              <a:cs typeface="Carlito"/>
            </a:endParaRPr>
          </a:p>
        </p:txBody>
      </p:sp>
      <p:sp>
        <p:nvSpPr>
          <p:cNvPr id="7" name="object 7">
            <a:extLst>
              <a:ext uri="{FF2B5EF4-FFF2-40B4-BE49-F238E27FC236}">
                <a16:creationId xmlns:a16="http://schemas.microsoft.com/office/drawing/2014/main" id="{9B2F1972-E6F0-49F2-9D22-7A3F8941A340}"/>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16792B-69BF-4737-9ECB-B8B0E3FD5E45}"/>
              </a:ext>
            </a:extLst>
          </p:cNvPr>
          <p:cNvSpPr txBox="1"/>
          <p:nvPr/>
        </p:nvSpPr>
        <p:spPr>
          <a:xfrm>
            <a:off x="2819400" y="13139"/>
            <a:ext cx="6096000" cy="584775"/>
          </a:xfrm>
          <a:prstGeom prst="rect">
            <a:avLst/>
          </a:prstGeom>
          <a:noFill/>
        </p:spPr>
        <p:txBody>
          <a:bodyPr wrap="square" rtlCol="0">
            <a:spAutoFit/>
          </a:bodyPr>
          <a:lstStyle/>
          <a:p>
            <a:r>
              <a:rPr lang="en-US" sz="3200" b="1" spc="-5" dirty="0">
                <a:latin typeface="Carlito"/>
                <a:cs typeface="Carlito"/>
              </a:rPr>
              <a:t>Exploring My</a:t>
            </a:r>
            <a:r>
              <a:rPr lang="en-US" sz="3200" b="1" spc="5" dirty="0">
                <a:latin typeface="Carlito"/>
                <a:cs typeface="Carlito"/>
              </a:rPr>
              <a:t> </a:t>
            </a:r>
            <a:r>
              <a:rPr lang="en-US" sz="3200" b="1" spc="-10" dirty="0">
                <a:latin typeface="Carlito"/>
                <a:cs typeface="Carlito"/>
              </a:rPr>
              <a:t>Computer – This PC</a:t>
            </a:r>
            <a:endParaRPr lang="en-US" sz="3200" dirty="0">
              <a:latin typeface="Carlito"/>
              <a:cs typeface="Carlito"/>
            </a:endParaRPr>
          </a:p>
        </p:txBody>
      </p:sp>
      <p:sp>
        <p:nvSpPr>
          <p:cNvPr id="6" name="TextBox 5">
            <a:extLst>
              <a:ext uri="{FF2B5EF4-FFF2-40B4-BE49-F238E27FC236}">
                <a16:creationId xmlns:a16="http://schemas.microsoft.com/office/drawing/2014/main" id="{F8901E6D-C8FD-4331-8E90-F550A7F4515C}"/>
              </a:ext>
            </a:extLst>
          </p:cNvPr>
          <p:cNvSpPr txBox="1"/>
          <p:nvPr/>
        </p:nvSpPr>
        <p:spPr>
          <a:xfrm>
            <a:off x="1981200" y="685801"/>
            <a:ext cx="8077200" cy="5139869"/>
          </a:xfrm>
          <a:prstGeom prst="rect">
            <a:avLst/>
          </a:prstGeom>
          <a:noFill/>
        </p:spPr>
        <p:txBody>
          <a:bodyPr wrap="square" rtlCol="0">
            <a:spAutoFit/>
          </a:bodyPr>
          <a:lstStyle/>
          <a:p>
            <a:pPr>
              <a:lnSpc>
                <a:spcPct val="150000"/>
              </a:lnSpc>
            </a:pPr>
            <a:r>
              <a:rPr lang="en-US" sz="3200" b="1" dirty="0"/>
              <a:t>To launch File Explorer, </a:t>
            </a:r>
            <a:endParaRPr lang="en-US" sz="2800" dirty="0"/>
          </a:p>
          <a:p>
            <a:r>
              <a:rPr lang="en-US" sz="2800" dirty="0"/>
              <a:t>First Approach</a:t>
            </a:r>
          </a:p>
          <a:p>
            <a:pPr marL="914400" lvl="1" indent="-457200">
              <a:buFont typeface="Wingdings" panose="05000000000000000000" pitchFamily="2" charset="2"/>
              <a:buChar char="q"/>
            </a:pPr>
            <a:r>
              <a:rPr lang="en-US" sz="2800" dirty="0"/>
              <a:t>Click on the file explorer icon on the taskbar to launch it</a:t>
            </a:r>
          </a:p>
          <a:p>
            <a:pPr lvl="1"/>
            <a:endParaRPr lang="en-US" sz="2800" dirty="0"/>
          </a:p>
          <a:p>
            <a:pPr marL="0" lvl="1"/>
            <a:r>
              <a:rPr lang="en-US" sz="2800" dirty="0"/>
              <a:t>Second Approach</a:t>
            </a:r>
          </a:p>
          <a:p>
            <a:pPr lvl="2" indent="-457200">
              <a:buFont typeface="Wingdings" panose="05000000000000000000" pitchFamily="2" charset="2"/>
              <a:buChar char="q"/>
            </a:pPr>
            <a:r>
              <a:rPr lang="en-US" sz="2800" dirty="0"/>
              <a:t>Press </a:t>
            </a:r>
            <a:r>
              <a:rPr lang="en-US" sz="2800" b="1" dirty="0"/>
              <a:t>Windows Key + E </a:t>
            </a:r>
            <a:r>
              <a:rPr lang="en-US" sz="2800" dirty="0"/>
              <a:t>to launch File Explorer</a:t>
            </a:r>
          </a:p>
          <a:p>
            <a:pPr marL="457200" lvl="2"/>
            <a:endParaRPr lang="en-US" sz="2800" dirty="0"/>
          </a:p>
          <a:p>
            <a:pPr marL="0" lvl="2"/>
            <a:r>
              <a:rPr lang="en-US" sz="2800" b="1" dirty="0"/>
              <a:t>NB: </a:t>
            </a:r>
            <a:r>
              <a:rPr lang="en-US" sz="2800" dirty="0"/>
              <a:t>Every folder is opened by default with File Explorer. Therefore, you can open a folder or </a:t>
            </a:r>
            <a:r>
              <a:rPr lang="en-US" sz="2800" b="1" dirty="0"/>
              <a:t>This PC </a:t>
            </a:r>
            <a:r>
              <a:rPr lang="en-US" sz="2800" dirty="0"/>
              <a:t>on the desktop to launch File Explorer.</a:t>
            </a:r>
          </a:p>
        </p:txBody>
      </p:sp>
      <p:sp>
        <p:nvSpPr>
          <p:cNvPr id="5" name="object 7">
            <a:extLst>
              <a:ext uri="{FF2B5EF4-FFF2-40B4-BE49-F238E27FC236}">
                <a16:creationId xmlns:a16="http://schemas.microsoft.com/office/drawing/2014/main" id="{CBB5D376-D49B-46E2-A98B-B2EB892774F9}"/>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3535650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DB8801-14B8-4300-AD18-8B99316EB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433" y="930236"/>
            <a:ext cx="5386277" cy="4663287"/>
          </a:xfrm>
          <a:prstGeom prst="rect">
            <a:avLst/>
          </a:prstGeom>
          <a:effectLst>
            <a:glow rad="101600">
              <a:schemeClr val="accent1">
                <a:alpha val="40000"/>
              </a:schemeClr>
            </a:glow>
          </a:effectLst>
        </p:spPr>
      </p:pic>
      <p:pic>
        <p:nvPicPr>
          <p:cNvPr id="5" name="Picture 4">
            <a:extLst>
              <a:ext uri="{FF2B5EF4-FFF2-40B4-BE49-F238E27FC236}">
                <a16:creationId xmlns:a16="http://schemas.microsoft.com/office/drawing/2014/main" id="{45ADE4E6-7020-4746-BCB4-D835A6A90463}"/>
              </a:ext>
            </a:extLst>
          </p:cNvPr>
          <p:cNvPicPr>
            <a:picLocks noChangeAspect="1"/>
          </p:cNvPicPr>
          <p:nvPr/>
        </p:nvPicPr>
        <p:blipFill rotWithShape="1">
          <a:blip r:embed="rId3">
            <a:extLst>
              <a:ext uri="{28A0092B-C50C-407E-A947-70E740481C1C}">
                <a14:useLocalDpi xmlns:a14="http://schemas.microsoft.com/office/drawing/2010/main" val="0"/>
              </a:ext>
            </a:extLst>
          </a:blip>
          <a:srcRect l="30589" t="26262" r="55599" b="23077"/>
          <a:stretch/>
        </p:blipFill>
        <p:spPr>
          <a:xfrm>
            <a:off x="2209801" y="2514600"/>
            <a:ext cx="1583813" cy="1415926"/>
          </a:xfrm>
          <a:prstGeom prst="rect">
            <a:avLst/>
          </a:prstGeom>
          <a:effectLst>
            <a:glow rad="241300">
              <a:schemeClr val="bg1"/>
            </a:glow>
          </a:effectLst>
        </p:spPr>
      </p:pic>
      <p:sp>
        <p:nvSpPr>
          <p:cNvPr id="6" name="TextBox 5">
            <a:extLst>
              <a:ext uri="{FF2B5EF4-FFF2-40B4-BE49-F238E27FC236}">
                <a16:creationId xmlns:a16="http://schemas.microsoft.com/office/drawing/2014/main" id="{E884A82E-F5C8-4CC8-81DE-1BFC4055488C}"/>
              </a:ext>
            </a:extLst>
          </p:cNvPr>
          <p:cNvSpPr txBox="1"/>
          <p:nvPr/>
        </p:nvSpPr>
        <p:spPr>
          <a:xfrm>
            <a:off x="1806432" y="4038601"/>
            <a:ext cx="2390553" cy="954107"/>
          </a:xfrm>
          <a:prstGeom prst="rect">
            <a:avLst/>
          </a:prstGeom>
          <a:noFill/>
        </p:spPr>
        <p:txBody>
          <a:bodyPr wrap="square" rtlCol="0">
            <a:spAutoFit/>
          </a:bodyPr>
          <a:lstStyle/>
          <a:p>
            <a:pPr algn="ctr"/>
            <a:r>
              <a:rPr lang="en-US" sz="2800" b="1" dirty="0"/>
              <a:t>File Explorer Icon</a:t>
            </a:r>
          </a:p>
        </p:txBody>
      </p:sp>
      <p:sp>
        <p:nvSpPr>
          <p:cNvPr id="7" name="TextBox 6">
            <a:extLst>
              <a:ext uri="{FF2B5EF4-FFF2-40B4-BE49-F238E27FC236}">
                <a16:creationId xmlns:a16="http://schemas.microsoft.com/office/drawing/2014/main" id="{FE8C015A-426A-4CC3-BBB8-B2303088B475}"/>
              </a:ext>
            </a:extLst>
          </p:cNvPr>
          <p:cNvSpPr txBox="1"/>
          <p:nvPr/>
        </p:nvSpPr>
        <p:spPr>
          <a:xfrm>
            <a:off x="5120170" y="5715000"/>
            <a:ext cx="5386277" cy="523220"/>
          </a:xfrm>
          <a:prstGeom prst="rect">
            <a:avLst/>
          </a:prstGeom>
          <a:noFill/>
        </p:spPr>
        <p:txBody>
          <a:bodyPr wrap="square" rtlCol="0">
            <a:spAutoFit/>
          </a:bodyPr>
          <a:lstStyle/>
          <a:p>
            <a:pPr algn="ctr"/>
            <a:r>
              <a:rPr lang="en-US" sz="2800" b="1" dirty="0"/>
              <a:t>File Explorer Window – This PC</a:t>
            </a:r>
          </a:p>
        </p:txBody>
      </p:sp>
      <p:sp>
        <p:nvSpPr>
          <p:cNvPr id="9" name="TextBox 8">
            <a:extLst>
              <a:ext uri="{FF2B5EF4-FFF2-40B4-BE49-F238E27FC236}">
                <a16:creationId xmlns:a16="http://schemas.microsoft.com/office/drawing/2014/main" id="{FEFE1BE9-FC6B-41CB-B518-E9F1C2953E77}"/>
              </a:ext>
            </a:extLst>
          </p:cNvPr>
          <p:cNvSpPr txBox="1"/>
          <p:nvPr/>
        </p:nvSpPr>
        <p:spPr>
          <a:xfrm>
            <a:off x="2819400" y="13140"/>
            <a:ext cx="5943600" cy="584775"/>
          </a:xfrm>
          <a:prstGeom prst="rect">
            <a:avLst/>
          </a:prstGeom>
          <a:noFill/>
        </p:spPr>
        <p:txBody>
          <a:bodyPr wrap="square" rtlCol="0">
            <a:spAutoFit/>
          </a:bodyPr>
          <a:lstStyle/>
          <a:p>
            <a:r>
              <a:rPr lang="en-US" sz="3200" b="1" spc="-5" dirty="0">
                <a:latin typeface="Carlito"/>
                <a:cs typeface="Carlito"/>
              </a:rPr>
              <a:t>Exploring My</a:t>
            </a:r>
            <a:r>
              <a:rPr lang="en-US" sz="3200" b="1" spc="5" dirty="0">
                <a:latin typeface="Carlito"/>
                <a:cs typeface="Carlito"/>
              </a:rPr>
              <a:t> </a:t>
            </a:r>
            <a:r>
              <a:rPr lang="en-US" sz="3200" b="1" spc="-10" dirty="0">
                <a:latin typeface="Carlito"/>
                <a:cs typeface="Carlito"/>
              </a:rPr>
              <a:t>Computer – This PC</a:t>
            </a:r>
            <a:endParaRPr lang="en-US" sz="3200" dirty="0">
              <a:latin typeface="Carlito"/>
              <a:cs typeface="Carlito"/>
            </a:endParaRPr>
          </a:p>
        </p:txBody>
      </p:sp>
      <p:sp>
        <p:nvSpPr>
          <p:cNvPr id="10" name="object 7">
            <a:extLst>
              <a:ext uri="{FF2B5EF4-FFF2-40B4-BE49-F238E27FC236}">
                <a16:creationId xmlns:a16="http://schemas.microsoft.com/office/drawing/2014/main" id="{99764F42-BF42-4ACA-A8DF-F50E2D65EFF7}"/>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8165139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1700" y="122912"/>
            <a:ext cx="4535501" cy="505267"/>
          </a:xfrm>
          <a:prstGeom prst="rect">
            <a:avLst/>
          </a:prstGeom>
        </p:spPr>
        <p:txBody>
          <a:bodyPr vert="horz" wrap="square" lIns="0" tIns="12700" rIns="0" bIns="0" rtlCol="0" anchor="ctr">
            <a:spAutoFit/>
          </a:bodyPr>
          <a:lstStyle/>
          <a:p>
            <a:pPr marL="12700">
              <a:lnSpc>
                <a:spcPct val="100000"/>
              </a:lnSpc>
              <a:spcBef>
                <a:spcPts val="100"/>
              </a:spcBef>
            </a:pPr>
            <a:r>
              <a:rPr sz="3200" b="1" spc="-5" dirty="0">
                <a:latin typeface="Carlito"/>
                <a:cs typeface="Carlito"/>
              </a:rPr>
              <a:t>Copying Files </a:t>
            </a:r>
            <a:r>
              <a:rPr sz="3200" b="1" dirty="0">
                <a:latin typeface="Carlito"/>
                <a:cs typeface="Carlito"/>
              </a:rPr>
              <a:t>and</a:t>
            </a:r>
            <a:r>
              <a:rPr sz="3200" b="1" spc="-60" dirty="0">
                <a:latin typeface="Carlito"/>
                <a:cs typeface="Carlito"/>
              </a:rPr>
              <a:t> </a:t>
            </a:r>
            <a:r>
              <a:rPr sz="3200" b="1" spc="-15" dirty="0">
                <a:latin typeface="Carlito"/>
                <a:cs typeface="Carlito"/>
              </a:rPr>
              <a:t>Folders</a:t>
            </a:r>
            <a:endParaRPr sz="3200" dirty="0">
              <a:latin typeface="Carlito"/>
              <a:cs typeface="Carlito"/>
            </a:endParaRPr>
          </a:p>
        </p:txBody>
      </p:sp>
      <p:sp>
        <p:nvSpPr>
          <p:cNvPr id="3" name="object 3"/>
          <p:cNvSpPr txBox="1"/>
          <p:nvPr/>
        </p:nvSpPr>
        <p:spPr>
          <a:xfrm>
            <a:off x="2133601" y="932035"/>
            <a:ext cx="7147559" cy="4993931"/>
          </a:xfrm>
          <a:prstGeom prst="rect">
            <a:avLst/>
          </a:prstGeom>
        </p:spPr>
        <p:txBody>
          <a:bodyPr vert="horz" wrap="square" lIns="0" tIns="86360" rIns="0" bIns="0" rtlCol="0">
            <a:spAutoFit/>
          </a:bodyPr>
          <a:lstStyle/>
          <a:p>
            <a:pPr marL="12700">
              <a:lnSpc>
                <a:spcPct val="130000"/>
              </a:lnSpc>
              <a:spcBef>
                <a:spcPts val="680"/>
              </a:spcBef>
            </a:pPr>
            <a:r>
              <a:rPr sz="3000" b="1" spc="-114" dirty="0">
                <a:latin typeface="Carlito"/>
                <a:cs typeface="Carlito"/>
              </a:rPr>
              <a:t>To</a:t>
            </a:r>
            <a:r>
              <a:rPr lang="en-US" sz="3000" b="1" spc="-114" dirty="0">
                <a:latin typeface="Carlito"/>
                <a:cs typeface="Carlito"/>
              </a:rPr>
              <a:t> </a:t>
            </a:r>
            <a:r>
              <a:rPr sz="3000" b="1" spc="-15" dirty="0">
                <a:latin typeface="Carlito"/>
                <a:cs typeface="Carlito"/>
              </a:rPr>
              <a:t>copy </a:t>
            </a:r>
            <a:r>
              <a:rPr sz="3000" b="1" dirty="0">
                <a:latin typeface="Carlito"/>
                <a:cs typeface="Carlito"/>
              </a:rPr>
              <a:t>a </a:t>
            </a:r>
            <a:r>
              <a:rPr sz="3000" b="1" spc="-5" dirty="0">
                <a:latin typeface="Carlito"/>
                <a:cs typeface="Carlito"/>
              </a:rPr>
              <a:t>file or</a:t>
            </a:r>
            <a:r>
              <a:rPr sz="3000" b="1" spc="105" dirty="0">
                <a:latin typeface="Carlito"/>
                <a:cs typeface="Carlito"/>
              </a:rPr>
              <a:t> </a:t>
            </a:r>
            <a:r>
              <a:rPr sz="3000" b="1" spc="-40" dirty="0">
                <a:latin typeface="Carlito"/>
                <a:cs typeface="Carlito"/>
              </a:rPr>
              <a:t>folder,</a:t>
            </a:r>
            <a:endParaRPr sz="3000" b="1" dirty="0">
              <a:latin typeface="Carlito"/>
              <a:cs typeface="Carlito"/>
            </a:endParaRPr>
          </a:p>
          <a:p>
            <a:pPr marL="355600" marR="358140" indent="-342900">
              <a:lnSpc>
                <a:spcPct val="130000"/>
              </a:lnSpc>
              <a:spcBef>
                <a:spcPts val="575"/>
              </a:spcBef>
              <a:buFont typeface="Wingdings" panose="05000000000000000000" pitchFamily="2" charset="2"/>
              <a:buChar char="v"/>
              <a:tabLst>
                <a:tab pos="926465" algn="l"/>
                <a:tab pos="927100" algn="l"/>
                <a:tab pos="1841500" algn="l"/>
              </a:tabLst>
            </a:pPr>
            <a:r>
              <a:rPr sz="3000" spc="-15" dirty="0">
                <a:latin typeface="Carlito"/>
                <a:cs typeface="Carlito"/>
              </a:rPr>
              <a:t>Locate </a:t>
            </a:r>
            <a:r>
              <a:rPr sz="3000" dirty="0">
                <a:latin typeface="Carlito"/>
                <a:cs typeface="Carlito"/>
              </a:rPr>
              <a:t>the </a:t>
            </a:r>
            <a:r>
              <a:rPr sz="3000" spc="-5" dirty="0">
                <a:latin typeface="Carlito"/>
                <a:cs typeface="Carlito"/>
              </a:rPr>
              <a:t>file or </a:t>
            </a:r>
            <a:r>
              <a:rPr sz="3000" spc="-15" dirty="0">
                <a:latin typeface="Carlito"/>
                <a:cs typeface="Carlito"/>
              </a:rPr>
              <a:t>folder </a:t>
            </a:r>
            <a:r>
              <a:rPr sz="3000" spc="-10" dirty="0">
                <a:latin typeface="Carlito"/>
                <a:cs typeface="Carlito"/>
              </a:rPr>
              <a:t>you </a:t>
            </a:r>
            <a:r>
              <a:rPr sz="3000" spc="-15" dirty="0">
                <a:latin typeface="Carlito"/>
                <a:cs typeface="Carlito"/>
              </a:rPr>
              <a:t>want to copy </a:t>
            </a:r>
            <a:r>
              <a:rPr sz="3000" dirty="0">
                <a:latin typeface="Carlito"/>
                <a:cs typeface="Carlito"/>
              </a:rPr>
              <a:t>in the  </a:t>
            </a:r>
            <a:r>
              <a:rPr sz="3000" spc="-10" dirty="0">
                <a:latin typeface="Carlito"/>
                <a:cs typeface="Carlito"/>
              </a:rPr>
              <a:t>required</a:t>
            </a:r>
            <a:r>
              <a:rPr lang="en-US" sz="3000" spc="-10" dirty="0">
                <a:latin typeface="Carlito"/>
                <a:cs typeface="Carlito"/>
              </a:rPr>
              <a:t> </a:t>
            </a:r>
            <a:r>
              <a:rPr sz="3000" spc="-15" dirty="0">
                <a:latin typeface="Carlito"/>
                <a:cs typeface="Carlito"/>
              </a:rPr>
              <a:t>folder </a:t>
            </a:r>
            <a:r>
              <a:rPr sz="3000" spc="-5" dirty="0">
                <a:latin typeface="Carlito"/>
                <a:cs typeface="Carlito"/>
              </a:rPr>
              <a:t>or </a:t>
            </a:r>
            <a:r>
              <a:rPr sz="3000" dirty="0">
                <a:latin typeface="Carlito"/>
                <a:cs typeface="Carlito"/>
              </a:rPr>
              <a:t>its</a:t>
            </a:r>
            <a:r>
              <a:rPr sz="3000" spc="-25" dirty="0">
                <a:latin typeface="Carlito"/>
                <a:cs typeface="Carlito"/>
              </a:rPr>
              <a:t> </a:t>
            </a:r>
            <a:r>
              <a:rPr sz="3000" spc="-15" dirty="0">
                <a:latin typeface="Carlito"/>
                <a:cs typeface="Carlito"/>
              </a:rPr>
              <a:t>subfolders.</a:t>
            </a:r>
            <a:endParaRPr lang="en-US" sz="3000" dirty="0">
              <a:latin typeface="Carlito"/>
              <a:cs typeface="Carlito"/>
            </a:endParaRPr>
          </a:p>
          <a:p>
            <a:pPr marL="355600" marR="358140" indent="-342900">
              <a:lnSpc>
                <a:spcPct val="130000"/>
              </a:lnSpc>
              <a:spcBef>
                <a:spcPts val="575"/>
              </a:spcBef>
              <a:buFont typeface="Wingdings" panose="05000000000000000000" pitchFamily="2" charset="2"/>
              <a:buChar char="v"/>
              <a:tabLst>
                <a:tab pos="926465" algn="l"/>
                <a:tab pos="927100" algn="l"/>
                <a:tab pos="1841500" algn="l"/>
              </a:tabLst>
            </a:pPr>
            <a:r>
              <a:rPr sz="3000" spc="-5" dirty="0">
                <a:latin typeface="Carlito"/>
                <a:cs typeface="Carlito"/>
              </a:rPr>
              <a:t>Click </a:t>
            </a:r>
            <a:r>
              <a:rPr sz="3000" dirty="0">
                <a:latin typeface="Carlito"/>
                <a:cs typeface="Carlito"/>
              </a:rPr>
              <a:t>the </a:t>
            </a:r>
            <a:r>
              <a:rPr sz="3000" i="1" spc="-5" dirty="0">
                <a:latin typeface="Carlito"/>
                <a:cs typeface="Carlito"/>
              </a:rPr>
              <a:t>file or </a:t>
            </a:r>
            <a:r>
              <a:rPr sz="3000" i="1" spc="-15" dirty="0">
                <a:latin typeface="Carlito"/>
                <a:cs typeface="Carlito"/>
              </a:rPr>
              <a:t>folder</a:t>
            </a:r>
            <a:r>
              <a:rPr sz="3000" spc="-15" dirty="0">
                <a:latin typeface="Carlito"/>
                <a:cs typeface="Carlito"/>
              </a:rPr>
              <a:t> </a:t>
            </a:r>
            <a:r>
              <a:rPr sz="3000" spc="-10" dirty="0">
                <a:latin typeface="Carlito"/>
                <a:cs typeface="Carlito"/>
              </a:rPr>
              <a:t>you </a:t>
            </a:r>
            <a:r>
              <a:rPr sz="3000" spc="-15" dirty="0">
                <a:latin typeface="Carlito"/>
                <a:cs typeface="Carlito"/>
              </a:rPr>
              <a:t>want to </a:t>
            </a:r>
            <a:r>
              <a:rPr sz="3000" spc="-40" dirty="0">
                <a:latin typeface="Carlito"/>
                <a:cs typeface="Carlito"/>
              </a:rPr>
              <a:t>copy. </a:t>
            </a:r>
            <a:r>
              <a:rPr sz="3000" spc="-5" dirty="0">
                <a:latin typeface="Carlito"/>
                <a:cs typeface="Carlito"/>
              </a:rPr>
              <a:t>The </a:t>
            </a:r>
            <a:r>
              <a:rPr lang="en-US" sz="3000" spc="-5" dirty="0">
                <a:latin typeface="Carlito"/>
                <a:cs typeface="Carlito"/>
              </a:rPr>
              <a:t>F</a:t>
            </a:r>
            <a:r>
              <a:rPr sz="3000" spc="-5" dirty="0">
                <a:latin typeface="Carlito"/>
                <a:cs typeface="Carlito"/>
              </a:rPr>
              <a:t>ile or</a:t>
            </a:r>
            <a:r>
              <a:rPr lang="en-US" sz="3000" dirty="0">
                <a:latin typeface="Carlito"/>
                <a:cs typeface="Carlito"/>
              </a:rPr>
              <a:t> </a:t>
            </a:r>
            <a:r>
              <a:rPr lang="en-US" sz="3000" spc="-15" dirty="0">
                <a:latin typeface="Carlito"/>
                <a:cs typeface="Carlito"/>
              </a:rPr>
              <a:t>F</a:t>
            </a:r>
            <a:r>
              <a:rPr sz="3000" spc="-15" dirty="0">
                <a:latin typeface="Carlito"/>
                <a:cs typeface="Carlito"/>
              </a:rPr>
              <a:t>older</a:t>
            </a:r>
            <a:r>
              <a:rPr lang="en-US" sz="3000" spc="-15" dirty="0">
                <a:latin typeface="Carlito"/>
                <a:cs typeface="Carlito"/>
              </a:rPr>
              <a:t> </a:t>
            </a:r>
            <a:r>
              <a:rPr lang="en-US" sz="3000" i="1" spc="-15" dirty="0">
                <a:latin typeface="Carlito"/>
                <a:cs typeface="Carlito"/>
              </a:rPr>
              <a:t>highlighted in blue</a:t>
            </a:r>
            <a:r>
              <a:rPr sz="3000" i="1" spc="-15" dirty="0">
                <a:latin typeface="Carlito"/>
                <a:cs typeface="Carlito"/>
              </a:rPr>
              <a:t> </a:t>
            </a:r>
            <a:r>
              <a:rPr sz="3000" dirty="0">
                <a:latin typeface="Carlito"/>
                <a:cs typeface="Carlito"/>
              </a:rPr>
              <a:t>when </a:t>
            </a:r>
            <a:r>
              <a:rPr sz="3000" spc="-10" dirty="0">
                <a:latin typeface="Carlito"/>
                <a:cs typeface="Carlito"/>
              </a:rPr>
              <a:t>you </a:t>
            </a:r>
            <a:r>
              <a:rPr sz="3000" spc="-5" dirty="0">
                <a:latin typeface="Carlito"/>
                <a:cs typeface="Carlito"/>
              </a:rPr>
              <a:t>select</a:t>
            </a:r>
            <a:r>
              <a:rPr sz="3000" spc="-35" dirty="0">
                <a:latin typeface="Carlito"/>
                <a:cs typeface="Carlito"/>
              </a:rPr>
              <a:t> </a:t>
            </a:r>
            <a:r>
              <a:rPr lang="en-US" sz="3000" dirty="0">
                <a:latin typeface="Carlito"/>
                <a:cs typeface="Carlito"/>
              </a:rPr>
              <a:t>it</a:t>
            </a:r>
            <a:r>
              <a:rPr sz="3000" dirty="0">
                <a:latin typeface="Carlito"/>
                <a:cs typeface="Carlito"/>
              </a:rPr>
              <a:t>.</a:t>
            </a:r>
            <a:r>
              <a:rPr lang="en-US" sz="3000" dirty="0">
                <a:latin typeface="Carlito"/>
                <a:cs typeface="Carlito"/>
              </a:rPr>
              <a:t> </a:t>
            </a:r>
          </a:p>
          <a:p>
            <a:pPr marL="355600" indent="-342900">
              <a:lnSpc>
                <a:spcPct val="130000"/>
              </a:lnSpc>
              <a:buFont typeface="Wingdings" panose="05000000000000000000" pitchFamily="2" charset="2"/>
              <a:buChar char="v"/>
              <a:tabLst>
                <a:tab pos="926465" algn="l"/>
              </a:tabLst>
            </a:pPr>
            <a:r>
              <a:rPr lang="en-US" sz="3000" dirty="0">
                <a:latin typeface="Carlito"/>
                <a:cs typeface="Carlito"/>
              </a:rPr>
              <a:t>Under </a:t>
            </a:r>
            <a:r>
              <a:rPr lang="en-US" sz="3000" i="1" spc="-5" dirty="0">
                <a:latin typeface="Carlito"/>
                <a:cs typeface="Carlito"/>
              </a:rPr>
              <a:t>Home</a:t>
            </a:r>
            <a:r>
              <a:rPr lang="en-US" sz="3000" spc="-5" dirty="0">
                <a:latin typeface="Carlito"/>
                <a:cs typeface="Carlito"/>
              </a:rPr>
              <a:t> Tab and </a:t>
            </a:r>
            <a:r>
              <a:rPr lang="en-US" sz="3000" i="1" spc="-5" dirty="0">
                <a:latin typeface="Carlito"/>
                <a:cs typeface="Carlito"/>
              </a:rPr>
              <a:t>Clipboard</a:t>
            </a:r>
            <a:r>
              <a:rPr lang="en-US" sz="3000" spc="-5" dirty="0">
                <a:latin typeface="Carlito"/>
                <a:cs typeface="Carlito"/>
              </a:rPr>
              <a:t> ribbon</a:t>
            </a:r>
            <a:r>
              <a:rPr lang="en-US" sz="3000" spc="-40" dirty="0">
                <a:latin typeface="Carlito"/>
                <a:cs typeface="Carlito"/>
              </a:rPr>
              <a:t>, </a:t>
            </a:r>
            <a:r>
              <a:rPr lang="en-US" sz="3000" dirty="0">
                <a:latin typeface="Carlito"/>
                <a:cs typeface="Carlito"/>
              </a:rPr>
              <a:t>click </a:t>
            </a:r>
            <a:r>
              <a:rPr lang="en-US" sz="3000" b="1" spc="-10" dirty="0">
                <a:latin typeface="Carlito"/>
                <a:cs typeface="Carlito"/>
              </a:rPr>
              <a:t>Copy</a:t>
            </a:r>
            <a:r>
              <a:rPr lang="en-US" sz="3000" spc="-45" dirty="0">
                <a:latin typeface="Carlito"/>
                <a:cs typeface="Carlito"/>
              </a:rPr>
              <a:t>.</a:t>
            </a:r>
          </a:p>
        </p:txBody>
      </p:sp>
      <p:sp>
        <p:nvSpPr>
          <p:cNvPr id="5" name="object 7">
            <a:extLst>
              <a:ext uri="{FF2B5EF4-FFF2-40B4-BE49-F238E27FC236}">
                <a16:creationId xmlns:a16="http://schemas.microsoft.com/office/drawing/2014/main" id="{C531CCA5-E712-4251-B928-76D8C93C8274}"/>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FAD346-811E-463D-843E-01C360181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409" y="952500"/>
            <a:ext cx="8695183" cy="4953001"/>
          </a:xfrm>
          <a:prstGeom prst="rect">
            <a:avLst/>
          </a:prstGeom>
          <a:effectLst>
            <a:glow rad="127000">
              <a:schemeClr val="accent1">
                <a:alpha val="40000"/>
              </a:schemeClr>
            </a:glow>
          </a:effectLst>
        </p:spPr>
      </p:pic>
      <p:sp>
        <p:nvSpPr>
          <p:cNvPr id="5" name="object 2">
            <a:extLst>
              <a:ext uri="{FF2B5EF4-FFF2-40B4-BE49-F238E27FC236}">
                <a16:creationId xmlns:a16="http://schemas.microsoft.com/office/drawing/2014/main" id="{133F400D-CFD5-4D65-8309-E0472356C284}"/>
              </a:ext>
            </a:extLst>
          </p:cNvPr>
          <p:cNvSpPr txBox="1">
            <a:spLocks noGrp="1"/>
          </p:cNvSpPr>
          <p:nvPr>
            <p:ph type="title"/>
          </p:nvPr>
        </p:nvSpPr>
        <p:spPr>
          <a:xfrm>
            <a:off x="3541700" y="122912"/>
            <a:ext cx="4535501" cy="505267"/>
          </a:xfrm>
          <a:prstGeom prst="rect">
            <a:avLst/>
          </a:prstGeom>
        </p:spPr>
        <p:txBody>
          <a:bodyPr vert="horz" wrap="square" lIns="0" tIns="12700" rIns="0" bIns="0" rtlCol="0" anchor="ctr">
            <a:spAutoFit/>
          </a:bodyPr>
          <a:lstStyle/>
          <a:p>
            <a:pPr marL="12700">
              <a:lnSpc>
                <a:spcPct val="100000"/>
              </a:lnSpc>
              <a:spcBef>
                <a:spcPts val="100"/>
              </a:spcBef>
            </a:pPr>
            <a:r>
              <a:rPr sz="3200" b="1" spc="-5" dirty="0">
                <a:latin typeface="Carlito"/>
                <a:cs typeface="Carlito"/>
              </a:rPr>
              <a:t>Copying Files </a:t>
            </a:r>
            <a:r>
              <a:rPr sz="3200" b="1" dirty="0">
                <a:latin typeface="Carlito"/>
                <a:cs typeface="Carlito"/>
              </a:rPr>
              <a:t>and</a:t>
            </a:r>
            <a:r>
              <a:rPr sz="3200" b="1" spc="-60" dirty="0">
                <a:latin typeface="Carlito"/>
                <a:cs typeface="Carlito"/>
              </a:rPr>
              <a:t> </a:t>
            </a:r>
            <a:r>
              <a:rPr sz="3200" b="1" spc="-15" dirty="0">
                <a:latin typeface="Carlito"/>
                <a:cs typeface="Carlito"/>
              </a:rPr>
              <a:t>Folders</a:t>
            </a:r>
            <a:endParaRPr sz="3200" dirty="0">
              <a:latin typeface="Carlito"/>
              <a:cs typeface="Carlito"/>
            </a:endParaRPr>
          </a:p>
        </p:txBody>
      </p:sp>
      <p:sp>
        <p:nvSpPr>
          <p:cNvPr id="8" name="Rectangle: Rounded Corners 7">
            <a:extLst>
              <a:ext uri="{FF2B5EF4-FFF2-40B4-BE49-F238E27FC236}">
                <a16:creationId xmlns:a16="http://schemas.microsoft.com/office/drawing/2014/main" id="{C81930DB-68A4-404C-8D1B-F180F8E52B7E}"/>
              </a:ext>
            </a:extLst>
          </p:cNvPr>
          <p:cNvSpPr/>
          <p:nvPr/>
        </p:nvSpPr>
        <p:spPr>
          <a:xfrm>
            <a:off x="1748408" y="1524000"/>
            <a:ext cx="4347592" cy="2057400"/>
          </a:xfrm>
          <a:prstGeom prst="roundRect">
            <a:avLst/>
          </a:prstGeom>
          <a:noFill/>
          <a:ln w="76200">
            <a:solidFill>
              <a:srgbClr val="53B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05C71245-9E3E-4D18-BCCC-F0484ED961BB}"/>
              </a:ext>
            </a:extLst>
          </p:cNvPr>
          <p:cNvSpPr/>
          <p:nvPr/>
        </p:nvSpPr>
        <p:spPr>
          <a:xfrm rot="18220494">
            <a:off x="728908" y="4326159"/>
            <a:ext cx="3274074" cy="524297"/>
          </a:xfrm>
          <a:prstGeom prst="rightArrow">
            <a:avLst>
              <a:gd name="adj1" fmla="val 30599"/>
              <a:gd name="adj2" fmla="val 95001"/>
            </a:avLst>
          </a:prstGeom>
          <a:solidFill>
            <a:srgbClr val="53BCFC"/>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bject 7">
            <a:extLst>
              <a:ext uri="{FF2B5EF4-FFF2-40B4-BE49-F238E27FC236}">
                <a16:creationId xmlns:a16="http://schemas.microsoft.com/office/drawing/2014/main" id="{D0B9F89B-D289-4F31-A563-06CC79BB18F0}"/>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extLst>
      <p:ext uri="{BB962C8B-B14F-4D97-AF65-F5344CB8AC3E}">
        <p14:creationId xmlns:p14="http://schemas.microsoft.com/office/powerpoint/2010/main" val="26763401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9B5BF9-F9D7-4FA9-B428-E09C41BC655E}"/>
              </a:ext>
            </a:extLst>
          </p:cNvPr>
          <p:cNvSpPr>
            <a:spLocks noGrp="1"/>
          </p:cNvSpPr>
          <p:nvPr>
            <p:ph type="title"/>
          </p:nvPr>
        </p:nvSpPr>
        <p:spPr>
          <a:xfrm>
            <a:off x="3619500" y="122911"/>
            <a:ext cx="4953000" cy="553998"/>
          </a:xfrm>
        </p:spPr>
        <p:txBody>
          <a:bodyPr>
            <a:normAutofit fontScale="90000"/>
          </a:bodyPr>
          <a:lstStyle/>
          <a:p>
            <a:pPr algn="ctr"/>
            <a:r>
              <a:rPr lang="en-US" sz="3600" b="1" dirty="0"/>
              <a:t>Copying a File/Folder</a:t>
            </a:r>
          </a:p>
        </p:txBody>
      </p:sp>
      <p:sp>
        <p:nvSpPr>
          <p:cNvPr id="7" name="TextBox 6">
            <a:extLst>
              <a:ext uri="{FF2B5EF4-FFF2-40B4-BE49-F238E27FC236}">
                <a16:creationId xmlns:a16="http://schemas.microsoft.com/office/drawing/2014/main" id="{48296FF8-782D-494D-BBA4-6668C9AC463F}"/>
              </a:ext>
            </a:extLst>
          </p:cNvPr>
          <p:cNvSpPr txBox="1"/>
          <p:nvPr/>
        </p:nvSpPr>
        <p:spPr>
          <a:xfrm>
            <a:off x="1714500" y="860565"/>
            <a:ext cx="3810000" cy="5693866"/>
          </a:xfrm>
          <a:prstGeom prst="rect">
            <a:avLst/>
          </a:prstGeom>
          <a:noFill/>
        </p:spPr>
        <p:txBody>
          <a:bodyPr wrap="square" rtlCol="0">
            <a:spAutoFit/>
          </a:bodyPr>
          <a:lstStyle/>
          <a:p>
            <a:pPr marL="457200" indent="-457200">
              <a:buFont typeface="Courier New" panose="02070309020205020404" pitchFamily="49" charset="0"/>
              <a:buChar char="o"/>
            </a:pPr>
            <a:r>
              <a:rPr lang="en-US" sz="2800" dirty="0"/>
              <a:t>Locate the file or folder you want to copy and click on it to select it.</a:t>
            </a:r>
          </a:p>
          <a:p>
            <a:pPr marL="457200" indent="-457200">
              <a:buFont typeface="Courier New" panose="02070309020205020404" pitchFamily="49" charset="0"/>
              <a:buChar char="o"/>
            </a:pPr>
            <a:r>
              <a:rPr lang="en-US" sz="2800" i="1" dirty="0"/>
              <a:t>Copy the file or folder by,</a:t>
            </a:r>
          </a:p>
          <a:p>
            <a:pPr marL="914400" lvl="1" indent="-457200">
              <a:buFont typeface="Wingdings" panose="05000000000000000000" pitchFamily="2" charset="2"/>
              <a:buChar char="§"/>
            </a:pPr>
            <a:r>
              <a:rPr lang="en-US" sz="2800" dirty="0"/>
              <a:t>Press </a:t>
            </a:r>
            <a:r>
              <a:rPr lang="en-US" sz="2800" b="1" dirty="0"/>
              <a:t>Ctrl + C </a:t>
            </a:r>
            <a:r>
              <a:rPr lang="en-US" sz="2800" dirty="0"/>
              <a:t>to copy</a:t>
            </a:r>
          </a:p>
          <a:p>
            <a:pPr lvl="1"/>
            <a:r>
              <a:rPr lang="en-US" sz="2800" dirty="0"/>
              <a:t>	</a:t>
            </a:r>
            <a:r>
              <a:rPr lang="en-US" sz="2800" b="1" dirty="0"/>
              <a:t>OR</a:t>
            </a:r>
          </a:p>
          <a:p>
            <a:pPr marL="914400" lvl="1" indent="-457200">
              <a:buFont typeface="Wingdings" panose="05000000000000000000" pitchFamily="2" charset="2"/>
              <a:buChar char="§"/>
            </a:pPr>
            <a:r>
              <a:rPr lang="en-US" sz="2800" b="1" dirty="0"/>
              <a:t>Right-click</a:t>
            </a:r>
            <a:r>
              <a:rPr lang="en-US" sz="2800" dirty="0"/>
              <a:t> on it and select </a:t>
            </a:r>
            <a:r>
              <a:rPr lang="en-US" sz="2800" b="1" dirty="0"/>
              <a:t>Copy</a:t>
            </a:r>
          </a:p>
          <a:p>
            <a:endParaRPr lang="en-US" sz="2800" dirty="0"/>
          </a:p>
          <a:p>
            <a:endParaRPr lang="en-US" sz="2800" dirty="0"/>
          </a:p>
        </p:txBody>
      </p:sp>
      <p:pic>
        <p:nvPicPr>
          <p:cNvPr id="13" name="Picture 12">
            <a:extLst>
              <a:ext uri="{FF2B5EF4-FFF2-40B4-BE49-F238E27FC236}">
                <a16:creationId xmlns:a16="http://schemas.microsoft.com/office/drawing/2014/main" id="{4B368288-9064-464E-90CD-2C649A108035}"/>
              </a:ext>
            </a:extLst>
          </p:cNvPr>
          <p:cNvPicPr>
            <a:picLocks noChangeAspect="1"/>
          </p:cNvPicPr>
          <p:nvPr/>
        </p:nvPicPr>
        <p:blipFill rotWithShape="1">
          <a:blip r:embed="rId2">
            <a:extLst>
              <a:ext uri="{28A0092B-C50C-407E-A947-70E740481C1C}">
                <a14:useLocalDpi xmlns:a14="http://schemas.microsoft.com/office/drawing/2010/main" val="0"/>
              </a:ext>
            </a:extLst>
          </a:blip>
          <a:srcRect t="65574"/>
          <a:stretch/>
        </p:blipFill>
        <p:spPr>
          <a:xfrm>
            <a:off x="6070600" y="1143000"/>
            <a:ext cx="3962400" cy="3448050"/>
          </a:xfrm>
          <a:prstGeom prst="rect">
            <a:avLst/>
          </a:prstGeom>
          <a:effectLst>
            <a:glow rad="127000">
              <a:schemeClr val="accent1">
                <a:alpha val="40000"/>
              </a:schemeClr>
            </a:glow>
          </a:effectLst>
        </p:spPr>
      </p:pic>
      <p:sp>
        <p:nvSpPr>
          <p:cNvPr id="14" name="Rectangle: Rounded Corners 13">
            <a:extLst>
              <a:ext uri="{FF2B5EF4-FFF2-40B4-BE49-F238E27FC236}">
                <a16:creationId xmlns:a16="http://schemas.microsoft.com/office/drawing/2014/main" id="{99AAE617-8E2E-4122-AB75-C1067A5C91EE}"/>
              </a:ext>
            </a:extLst>
          </p:cNvPr>
          <p:cNvSpPr/>
          <p:nvPr/>
        </p:nvSpPr>
        <p:spPr>
          <a:xfrm>
            <a:off x="6108700" y="2514601"/>
            <a:ext cx="3886200" cy="361315"/>
          </a:xfrm>
          <a:prstGeom prst="roundRect">
            <a:avLst/>
          </a:prstGeom>
          <a:noFill/>
          <a:ln w="38100">
            <a:solidFill>
              <a:srgbClr val="53B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7">
            <a:extLst>
              <a:ext uri="{FF2B5EF4-FFF2-40B4-BE49-F238E27FC236}">
                <a16:creationId xmlns:a16="http://schemas.microsoft.com/office/drawing/2014/main" id="{FC4BCBAF-599D-433E-87D4-7B0FDF3DA082}"/>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EE714B-94F6-44C7-98C6-5F799472AE3B}"/>
              </a:ext>
            </a:extLst>
          </p:cNvPr>
          <p:cNvSpPr>
            <a:spLocks noGrp="1"/>
          </p:cNvSpPr>
          <p:nvPr>
            <p:ph type="body" idx="1"/>
          </p:nvPr>
        </p:nvSpPr>
        <p:spPr>
          <a:xfrm>
            <a:off x="1600200" y="676909"/>
            <a:ext cx="4953000" cy="5170646"/>
          </a:xfrm>
        </p:spPr>
        <p:txBody>
          <a:bodyPr>
            <a:normAutofit fontScale="92500" lnSpcReduction="20000"/>
          </a:bodyPr>
          <a:lstStyle/>
          <a:p>
            <a:pPr>
              <a:lnSpc>
                <a:spcPct val="110000"/>
              </a:lnSpc>
            </a:pPr>
            <a:r>
              <a:rPr lang="en-US" dirty="0"/>
              <a:t>After copying,</a:t>
            </a:r>
          </a:p>
          <a:p>
            <a:pPr marL="457200" indent="-457200">
              <a:lnSpc>
                <a:spcPct val="110000"/>
              </a:lnSpc>
            </a:pPr>
            <a:r>
              <a:rPr lang="en-US" dirty="0"/>
              <a:t>Go to the folder you want to paste the file or folder</a:t>
            </a:r>
          </a:p>
          <a:p>
            <a:pPr marL="457200" indent="-457200">
              <a:lnSpc>
                <a:spcPct val="110000"/>
              </a:lnSpc>
            </a:pPr>
            <a:r>
              <a:rPr lang="en-US" i="1" dirty="0"/>
              <a:t>Paste the file/folder by,</a:t>
            </a:r>
          </a:p>
          <a:p>
            <a:pPr marL="914400" lvl="1" indent="-457200">
              <a:lnSpc>
                <a:spcPct val="110000"/>
              </a:lnSpc>
              <a:buFont typeface="Wingdings" panose="05000000000000000000" pitchFamily="2" charset="2"/>
              <a:buChar char="q"/>
            </a:pPr>
            <a:r>
              <a:rPr lang="en-US" sz="2800" dirty="0"/>
              <a:t>Right-click on an empty space and click on </a:t>
            </a:r>
            <a:r>
              <a:rPr lang="en-US" sz="2800" b="1" dirty="0"/>
              <a:t>Paste</a:t>
            </a:r>
            <a:r>
              <a:rPr lang="en-US" sz="2800" dirty="0"/>
              <a:t>. 	</a:t>
            </a:r>
            <a:r>
              <a:rPr lang="en-US" sz="2800" b="1" dirty="0"/>
              <a:t>OR</a:t>
            </a:r>
          </a:p>
          <a:p>
            <a:pPr marL="914400" lvl="1" indent="-457200">
              <a:lnSpc>
                <a:spcPct val="110000"/>
              </a:lnSpc>
              <a:buFont typeface="Wingdings" panose="05000000000000000000" pitchFamily="2" charset="2"/>
              <a:buChar char="q"/>
            </a:pPr>
            <a:r>
              <a:rPr lang="en-US" sz="2800" dirty="0"/>
              <a:t>Under </a:t>
            </a:r>
            <a:r>
              <a:rPr lang="en-US" sz="2800" b="1" dirty="0"/>
              <a:t>Home</a:t>
            </a:r>
            <a:r>
              <a:rPr lang="en-US" sz="2800" dirty="0"/>
              <a:t> Tab and </a:t>
            </a:r>
            <a:r>
              <a:rPr lang="en-US" sz="2800" b="1" dirty="0"/>
              <a:t>Clipboard</a:t>
            </a:r>
            <a:r>
              <a:rPr lang="en-US" sz="2800" dirty="0"/>
              <a:t> ribbon, click </a:t>
            </a:r>
            <a:r>
              <a:rPr lang="en-US" sz="2800" b="1" dirty="0"/>
              <a:t>Paste</a:t>
            </a:r>
            <a:r>
              <a:rPr lang="en-US" sz="2800" dirty="0"/>
              <a:t>. 	</a:t>
            </a:r>
          </a:p>
          <a:p>
            <a:pPr lvl="1">
              <a:lnSpc>
                <a:spcPct val="110000"/>
              </a:lnSpc>
            </a:pPr>
            <a:r>
              <a:rPr lang="en-US" sz="2800" b="1" dirty="0"/>
              <a:t>		OR</a:t>
            </a:r>
          </a:p>
          <a:p>
            <a:pPr marL="914400" lvl="1" indent="-457200">
              <a:lnSpc>
                <a:spcPct val="110000"/>
              </a:lnSpc>
              <a:buFont typeface="Wingdings" panose="05000000000000000000" pitchFamily="2" charset="2"/>
              <a:buChar char="q"/>
            </a:pPr>
            <a:r>
              <a:rPr lang="en-US" sz="2800" dirty="0"/>
              <a:t>Press </a:t>
            </a:r>
            <a:r>
              <a:rPr lang="en-US" sz="2800" b="1" dirty="0"/>
              <a:t>Ctrl + V </a:t>
            </a:r>
            <a:r>
              <a:rPr lang="en-US" sz="2800" dirty="0"/>
              <a:t>to </a:t>
            </a:r>
            <a:r>
              <a:rPr lang="en-US" sz="2800" i="1" dirty="0"/>
              <a:t>paste</a:t>
            </a:r>
            <a:r>
              <a:rPr lang="en-US" sz="2800" dirty="0"/>
              <a:t> it. </a:t>
            </a:r>
          </a:p>
        </p:txBody>
      </p:sp>
      <p:sp>
        <p:nvSpPr>
          <p:cNvPr id="5" name="Title 5">
            <a:extLst>
              <a:ext uri="{FF2B5EF4-FFF2-40B4-BE49-F238E27FC236}">
                <a16:creationId xmlns:a16="http://schemas.microsoft.com/office/drawing/2014/main" id="{C3EE0362-CA7A-48FE-859F-AAEA44110B3F}"/>
              </a:ext>
            </a:extLst>
          </p:cNvPr>
          <p:cNvSpPr txBox="1">
            <a:spLocks/>
          </p:cNvSpPr>
          <p:nvPr/>
        </p:nvSpPr>
        <p:spPr>
          <a:xfrm>
            <a:off x="3352800" y="122911"/>
            <a:ext cx="5486400" cy="553998"/>
          </a:xfrm>
          <a:prstGeom prst="rect">
            <a:avLst/>
          </a:prstGeom>
        </p:spPr>
        <p:txBody>
          <a:bodyPr wrap="square" lIns="0" tIns="0" rIns="0" bIns="0">
            <a:spAutoFit/>
          </a:bodyPr>
          <a:lstStyle>
            <a:lvl1pPr>
              <a:defRPr sz="4400" b="0" i="0">
                <a:solidFill>
                  <a:schemeClr val="tx1"/>
                </a:solidFill>
                <a:latin typeface="Carlito"/>
                <a:ea typeface="+mj-ea"/>
                <a:cs typeface="Carlito"/>
              </a:defRPr>
            </a:lvl1pPr>
          </a:lstStyle>
          <a:p>
            <a:pPr algn="ctr"/>
            <a:r>
              <a:rPr lang="en-US" sz="3600" b="1" kern="0" dirty="0"/>
              <a:t>Pasting a File/Folder</a:t>
            </a:r>
          </a:p>
        </p:txBody>
      </p:sp>
      <p:pic>
        <p:nvPicPr>
          <p:cNvPr id="7" name="Picture 6">
            <a:extLst>
              <a:ext uri="{FF2B5EF4-FFF2-40B4-BE49-F238E27FC236}">
                <a16:creationId xmlns:a16="http://schemas.microsoft.com/office/drawing/2014/main" id="{2A2959F3-EE5A-4633-8873-AB967EE5F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648" y="2133600"/>
            <a:ext cx="4131152" cy="3021862"/>
          </a:xfrm>
          <a:prstGeom prst="rect">
            <a:avLst/>
          </a:prstGeom>
        </p:spPr>
      </p:pic>
      <p:sp>
        <p:nvSpPr>
          <p:cNvPr id="6" name="object 7">
            <a:extLst>
              <a:ext uri="{FF2B5EF4-FFF2-40B4-BE49-F238E27FC236}">
                <a16:creationId xmlns:a16="http://schemas.microsoft.com/office/drawing/2014/main" id="{E011749E-FDED-4219-9BEF-E2EDCF527A68}"/>
              </a:ext>
            </a:extLst>
          </p:cNvPr>
          <p:cNvSpPr txBox="1">
            <a:spLocks/>
          </p:cNvSpPr>
          <p:nvPr/>
        </p:nvSpPr>
        <p:spPr>
          <a:xfrm>
            <a:off x="4778057" y="6401206"/>
            <a:ext cx="2635885" cy="361315"/>
          </a:xfrm>
          <a:prstGeom prst="rect">
            <a:avLst/>
          </a:prstGeom>
        </p:spPr>
        <p:txBody>
          <a:bodyPr vert="horz" wrap="square" lIns="0" tIns="0" rIns="0" bIns="0" rtlCol="0">
            <a:spAutoFit/>
          </a:bodyPr>
          <a:lstStyle>
            <a:defPPr>
              <a:defRPr lang="en-GH"/>
            </a:defPPr>
            <a:lvl1pPr marL="0" algn="l" defTabSz="914400" rtl="0" eaLnBrk="1" latinLnBrk="0" hangingPunct="1">
              <a:defRPr sz="1200" b="0" i="0" kern="1200">
                <a:solidFill>
                  <a:srgbClr val="888888"/>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40"/>
              </a:lnSpc>
            </a:pPr>
            <a:r>
              <a:rPr lang="en-US" dirty="0"/>
              <a:t>Department </a:t>
            </a:r>
            <a:r>
              <a:rPr lang="en-US" spc="-5" dirty="0"/>
              <a:t>of Computer Science,</a:t>
            </a:r>
            <a:r>
              <a:rPr lang="en-US" spc="-100" dirty="0"/>
              <a:t> </a:t>
            </a:r>
            <a:r>
              <a:rPr lang="en-US" dirty="0"/>
              <a:t>KNUST-</a:t>
            </a:r>
          </a:p>
          <a:p>
            <a:pPr algn="ctr"/>
            <a:r>
              <a:rPr lang="en-US" spc="-5" dirty="0"/>
              <a:t>Kumasi</a:t>
            </a:r>
          </a:p>
        </p:txBody>
      </p:sp>
      <p:sp>
        <p:nvSpPr>
          <p:cNvPr id="8" name="Rectangle: Rounded Corners 7">
            <a:extLst>
              <a:ext uri="{FF2B5EF4-FFF2-40B4-BE49-F238E27FC236}">
                <a16:creationId xmlns:a16="http://schemas.microsoft.com/office/drawing/2014/main" id="{FB549766-ECD1-4DA4-B085-355227671A5E}"/>
              </a:ext>
            </a:extLst>
          </p:cNvPr>
          <p:cNvSpPr/>
          <p:nvPr/>
        </p:nvSpPr>
        <p:spPr>
          <a:xfrm>
            <a:off x="6487072" y="3289739"/>
            <a:ext cx="4094218" cy="363943"/>
          </a:xfrm>
          <a:prstGeom prst="roundRect">
            <a:avLst/>
          </a:prstGeom>
          <a:noFill/>
          <a:ln w="38100">
            <a:solidFill>
              <a:srgbClr val="53B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913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2780</TotalTime>
  <Words>8190</Words>
  <Application>Microsoft Office PowerPoint</Application>
  <PresentationFormat>Widescreen</PresentationFormat>
  <Paragraphs>831</Paragraphs>
  <Slides>119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119</vt:i4>
      </vt:variant>
    </vt:vector>
  </HeadingPairs>
  <TitlesOfParts>
    <vt:vector size="126" baseType="lpstr">
      <vt:lpstr>Arial</vt:lpstr>
      <vt:lpstr>Calibri</vt:lpstr>
      <vt:lpstr>Calibri Light</vt:lpstr>
      <vt:lpstr>Carlito</vt:lpstr>
      <vt:lpstr>Courier New</vt:lpstr>
      <vt:lpstr>Wingdings</vt:lpstr>
      <vt:lpstr>Office Theme</vt:lpstr>
      <vt:lpstr>THE WINDOWS OPERATING SYSTEM</vt:lpstr>
      <vt:lpstr>Windows as an Operating System</vt:lpstr>
      <vt:lpstr> THE WINDOWS 10 DESKTOP</vt:lpstr>
      <vt:lpstr> THE WINDOWS 10 DESKTOP</vt:lpstr>
      <vt:lpstr> THE WINDOWS 10 DESKTOP Start Menu </vt:lpstr>
      <vt:lpstr>THE WINDOWS 10 DESKTOP Start Menu</vt:lpstr>
      <vt:lpstr> THE WINDOWS 10 DESKTOP Start Menu </vt:lpstr>
      <vt:lpstr>Start Menu: The Left Side</vt:lpstr>
      <vt:lpstr>Start Menu: The Left Side</vt:lpstr>
      <vt:lpstr>Start Menu: The Right Side</vt:lpstr>
      <vt:lpstr>WINDOWS 10 TASKBAR</vt:lpstr>
      <vt:lpstr>Pin an Application to the Taskbar</vt:lpstr>
      <vt:lpstr>Unpin an Application to the Taskbar</vt:lpstr>
      <vt:lpstr>Notification Area</vt:lpstr>
      <vt:lpstr>Task View</vt:lpstr>
      <vt:lpstr>Task View</vt:lpstr>
      <vt:lpstr>Icons</vt:lpstr>
      <vt:lpstr>Icons</vt:lpstr>
      <vt:lpstr>Icons</vt:lpstr>
      <vt:lpstr>Opening a program using an icon</vt:lpstr>
      <vt:lpstr>User Management (Switching Users)</vt:lpstr>
      <vt:lpstr>User Management (Switching Users)</vt:lpstr>
      <vt:lpstr>User Management(Switching Users)</vt:lpstr>
      <vt:lpstr>User Management(Switching Users)</vt:lpstr>
      <vt:lpstr>User Management(Switching Users)</vt:lpstr>
      <vt:lpstr>User Management(Switching Users)</vt:lpstr>
      <vt:lpstr>The Sleep/Shut Down/Restart Commands</vt:lpstr>
      <vt:lpstr>The Sleep/Shut Down/Restart Commands</vt:lpstr>
      <vt:lpstr>The Sleep/Shut Down/Restart Commands</vt:lpstr>
      <vt:lpstr>Applications (Running Programs)</vt:lpstr>
      <vt:lpstr>Applications (Running Programs)</vt:lpstr>
      <vt:lpstr>Applications (Running Programs)</vt:lpstr>
      <vt:lpstr>Minimizing, Maximizing, and Restoring Windows</vt:lpstr>
      <vt:lpstr>Minimizing, Maximizing, and Restoring Windows</vt:lpstr>
      <vt:lpstr>Minimizing, Maximizing, and Restoring Windows</vt:lpstr>
      <vt:lpstr>SIZING WINDOWS</vt:lpstr>
      <vt:lpstr>SIZING WINDOWS</vt:lpstr>
      <vt:lpstr>SIZING WINDOWS</vt:lpstr>
      <vt:lpstr>SIZING WINDOWS</vt:lpstr>
      <vt:lpstr>Moving a Window(File Explorer)</vt:lpstr>
      <vt:lpstr>Moving a Window(File Explorer)</vt:lpstr>
      <vt:lpstr>Moving a Window(File Explorer)</vt:lpstr>
      <vt:lpstr>Moving a Window(File Explorer)</vt:lpstr>
      <vt:lpstr>Moving a Window(File Explorer)</vt:lpstr>
      <vt:lpstr>Switching Between Windows</vt:lpstr>
      <vt:lpstr>Switching Between Windows</vt:lpstr>
      <vt:lpstr>Switching Between Windows</vt:lpstr>
      <vt:lpstr>Switching Between Windows Using Keyboard</vt:lpstr>
      <vt:lpstr>More Windows 10 Bars and Buttons</vt:lpstr>
      <vt:lpstr>More Windows 10 Bars and Buttons</vt:lpstr>
      <vt:lpstr>More on The Menu Bar</vt:lpstr>
      <vt:lpstr>More Windows 10 Bars and Buttons</vt:lpstr>
      <vt:lpstr>More Windows 10 Bars and Buttons</vt:lpstr>
      <vt:lpstr>Scrolling</vt:lpstr>
      <vt:lpstr>Scrolling</vt:lpstr>
      <vt:lpstr>Scrolling</vt:lpstr>
      <vt:lpstr>The Control Panel</vt:lpstr>
      <vt:lpstr>To do any of the functions mentioned above,  you will have to</vt:lpstr>
      <vt:lpstr>PowerPoint Presentation</vt:lpstr>
      <vt:lpstr>PowerPoint Presentation</vt:lpstr>
      <vt:lpstr>PowerPoint Presentation</vt:lpstr>
      <vt:lpstr>Settings in Windows 10</vt:lpstr>
      <vt:lpstr>PowerPoint Presentation</vt:lpstr>
      <vt:lpstr>PowerPoint Presentation</vt:lpstr>
      <vt:lpstr>PowerPoint Presentation</vt:lpstr>
      <vt:lpstr>PowerPoint Presentation</vt:lpstr>
      <vt:lpstr>PowerPoint Presentation</vt:lpstr>
      <vt:lpstr>Changing the Wallpaper</vt:lpstr>
      <vt:lpstr>PowerPoint Presentation</vt:lpstr>
      <vt:lpstr>Taskbar and Start Menu Settings</vt:lpstr>
      <vt:lpstr>PowerPoint Presentation</vt:lpstr>
      <vt:lpstr>File Management</vt:lpstr>
      <vt:lpstr>File Extensions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Folders</vt:lpstr>
      <vt:lpstr>To open and view the contents of a file:</vt:lpstr>
      <vt:lpstr>Alternatively, you may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Copying Files and Folders</vt:lpstr>
      <vt:lpstr>Copying Files and Folders</vt:lpstr>
      <vt:lpstr>Copying a File/Folder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Recycle Bin</vt:lpstr>
      <vt:lpstr>PowerPoint Presentation</vt:lpstr>
      <vt:lpstr>PowerPoint Presentation</vt:lpstr>
      <vt:lpstr>PowerPoint Presentation</vt:lpstr>
      <vt:lpstr>At times, it is possible for one not to remember where an item on his/her  computer can be located. This is normally the case when you have too many  folders and folders within folders. Windows 10 has a search companion called Cortana that makes it  possible to look for files and folders, just by clicking on the search bar on the taskbar. To search, simply type in the Cortana Search Box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WINDOWS OPERATING SYSTEM</dc:title>
  <dc:creator>Windows User</dc:creator>
  <cp:lastModifiedBy>Ebenezer Nuamah</cp:lastModifiedBy>
  <cp:revision>90</cp:revision>
  <dcterms:created xsi:type="dcterms:W3CDTF">2021-03-10T10:51:10Z</dcterms:created>
  <dcterms:modified xsi:type="dcterms:W3CDTF">2021-03-17T11:57:34Z</dcterms:modified>
</cp:coreProperties>
</file>